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0" r:id="rId6"/>
    <p:sldId id="296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2" r:id="rId32"/>
    <p:sldId id="291" r:id="rId33"/>
    <p:sldId id="294" r:id="rId34"/>
    <p:sldId id="295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3322" autoAdjust="0"/>
  </p:normalViewPr>
  <p:slideViewPr>
    <p:cSldViewPr>
      <p:cViewPr>
        <p:scale>
          <a:sx n="64" d="100"/>
          <a:sy n="64" d="100"/>
        </p:scale>
        <p:origin x="-696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59FDB-8648-4738-B55B-5215A66A8103}" type="datetimeFigureOut">
              <a:rPr lang="ru-RU" smtClean="0"/>
              <a:t>23.11.2012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AC5-64D8-4573-B47E-843E8359F9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61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59FDB-8648-4738-B55B-5215A66A8103}" type="datetimeFigureOut">
              <a:rPr lang="ru-RU" smtClean="0"/>
              <a:t>23.11.2012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AC5-64D8-4573-B47E-843E8359F9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292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59FDB-8648-4738-B55B-5215A66A8103}" type="datetimeFigureOut">
              <a:rPr lang="ru-RU" smtClean="0"/>
              <a:t>23.11.2012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AC5-64D8-4573-B47E-843E8359F9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353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59FDB-8648-4738-B55B-5215A66A8103}" type="datetimeFigureOut">
              <a:rPr lang="ru-RU" smtClean="0"/>
              <a:t>23.11.2012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AC5-64D8-4573-B47E-843E8359F9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92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59FDB-8648-4738-B55B-5215A66A8103}" type="datetimeFigureOut">
              <a:rPr lang="ru-RU" smtClean="0"/>
              <a:t>23.11.2012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AC5-64D8-4573-B47E-843E8359F9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157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59FDB-8648-4738-B55B-5215A66A8103}" type="datetimeFigureOut">
              <a:rPr lang="ru-RU" smtClean="0"/>
              <a:t>23.11.2012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AC5-64D8-4573-B47E-843E8359F9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034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59FDB-8648-4738-B55B-5215A66A8103}" type="datetimeFigureOut">
              <a:rPr lang="ru-RU" smtClean="0"/>
              <a:t>23.11.2012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AC5-64D8-4573-B47E-843E8359F9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919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59FDB-8648-4738-B55B-5215A66A8103}" type="datetimeFigureOut">
              <a:rPr lang="ru-RU" smtClean="0"/>
              <a:t>23.11.2012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AC5-64D8-4573-B47E-843E8359F9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217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59FDB-8648-4738-B55B-5215A66A8103}" type="datetimeFigureOut">
              <a:rPr lang="ru-RU" smtClean="0"/>
              <a:t>23.11.2012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AC5-64D8-4573-B47E-843E8359F9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077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59FDB-8648-4738-B55B-5215A66A8103}" type="datetimeFigureOut">
              <a:rPr lang="ru-RU" smtClean="0"/>
              <a:t>23.11.2012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AC5-64D8-4573-B47E-843E8359F9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407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59FDB-8648-4738-B55B-5215A66A8103}" type="datetimeFigureOut">
              <a:rPr lang="ru-RU" smtClean="0"/>
              <a:t>23.11.2012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AC5-64D8-4573-B47E-843E8359F9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89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59FDB-8648-4738-B55B-5215A66A8103}" type="datetimeFigureOut">
              <a:rPr lang="ru-RU" smtClean="0"/>
              <a:t>23.11.2012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B6AC5-64D8-4573-B47E-843E8359F9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781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-108520" y="1628800"/>
            <a:ext cx="9145016" cy="1793167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accent4">
                    <a:lumMod val="50000"/>
                  </a:schemeClr>
                </a:solidFill>
              </a:rPr>
              <a:t>Современные педагогические технологии урока: основа активизации деятельности учащихся</a:t>
            </a:r>
            <a:endParaRPr lang="ru-RU" sz="4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275856" y="5517232"/>
            <a:ext cx="5637010" cy="108012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Учитель технологии ГБОУ лицей №82</a:t>
            </a:r>
          </a:p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Соколова Ирина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Ивановна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094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197605" y="261938"/>
            <a:ext cx="8694816" cy="1446550"/>
          </a:xfrm>
          <a:prstGeom prst="rect">
            <a:avLst/>
          </a:prstGeom>
          <a:solidFill>
            <a:srgbClr val="FFFFCC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400" b="1" dirty="0">
                <a:solidFill>
                  <a:schemeClr val="accent4">
                    <a:lumMod val="50000"/>
                  </a:schemeClr>
                </a:solidFill>
              </a:rPr>
              <a:t>Классификация методов обучения</a:t>
            </a:r>
          </a:p>
          <a:p>
            <a:pPr algn="ctr"/>
            <a:r>
              <a:rPr lang="ru-RU" sz="4400" dirty="0">
                <a:solidFill>
                  <a:schemeClr val="accent4">
                    <a:lumMod val="50000"/>
                  </a:schemeClr>
                </a:solidFill>
              </a:rPr>
              <a:t>по дидактическим задачам:</a:t>
            </a:r>
          </a:p>
        </p:txBody>
      </p:sp>
      <p:sp>
        <p:nvSpPr>
          <p:cNvPr id="157699" name="AutoShape 3"/>
          <p:cNvSpPr>
            <a:spLocks noChangeArrowheads="1"/>
          </p:cNvSpPr>
          <p:nvPr/>
        </p:nvSpPr>
        <p:spPr bwMode="auto">
          <a:xfrm>
            <a:off x="71438" y="1916113"/>
            <a:ext cx="3348037" cy="1222375"/>
          </a:xfrm>
          <a:prstGeom prst="wedgeEllipseCallout">
            <a:avLst>
              <a:gd name="adj1" fmla="val 65412"/>
              <a:gd name="adj2" fmla="val -90519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400" b="1" u="sng">
                <a:latin typeface="Arial" pitchFamily="34" charset="0"/>
              </a:rPr>
              <a:t>приобретения знаний</a:t>
            </a:r>
          </a:p>
        </p:txBody>
      </p:sp>
      <p:sp>
        <p:nvSpPr>
          <p:cNvPr id="157700" name="AutoShape 4"/>
          <p:cNvSpPr>
            <a:spLocks noChangeArrowheads="1"/>
          </p:cNvSpPr>
          <p:nvPr/>
        </p:nvSpPr>
        <p:spPr bwMode="auto">
          <a:xfrm>
            <a:off x="3060700" y="3789363"/>
            <a:ext cx="3024188" cy="1081087"/>
          </a:xfrm>
          <a:prstGeom prst="wedgeEllipseCallout">
            <a:avLst>
              <a:gd name="adj1" fmla="val 866"/>
              <a:gd name="adj2" fmla="val -276139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400" b="1" u="sng">
                <a:latin typeface="Arial" pitchFamily="34" charset="0"/>
              </a:rPr>
              <a:t>применения знаний</a:t>
            </a:r>
          </a:p>
        </p:txBody>
      </p:sp>
      <p:sp>
        <p:nvSpPr>
          <p:cNvPr id="157701" name="AutoShape 5"/>
          <p:cNvSpPr>
            <a:spLocks noChangeArrowheads="1"/>
          </p:cNvSpPr>
          <p:nvPr/>
        </p:nvSpPr>
        <p:spPr bwMode="auto">
          <a:xfrm>
            <a:off x="6011863" y="2060575"/>
            <a:ext cx="3027362" cy="1079500"/>
          </a:xfrm>
          <a:prstGeom prst="wedgeEllipseCallout">
            <a:avLst>
              <a:gd name="adj1" fmla="val -65995"/>
              <a:gd name="adj2" fmla="val -108384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400" b="1" u="sng">
                <a:latin typeface="Arial" pitchFamily="34" charset="0"/>
              </a:rPr>
              <a:t>закрепления</a:t>
            </a:r>
          </a:p>
        </p:txBody>
      </p:sp>
      <p:sp>
        <p:nvSpPr>
          <p:cNvPr id="157702" name="AutoShape 6"/>
          <p:cNvSpPr>
            <a:spLocks noChangeArrowheads="1"/>
          </p:cNvSpPr>
          <p:nvPr/>
        </p:nvSpPr>
        <p:spPr bwMode="auto">
          <a:xfrm>
            <a:off x="5435600" y="4508500"/>
            <a:ext cx="3600450" cy="1655763"/>
          </a:xfrm>
          <a:prstGeom prst="wedgeEllipseCallout">
            <a:avLst>
              <a:gd name="adj1" fmla="val -61199"/>
              <a:gd name="adj2" fmla="val -228620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400" b="1" u="sng">
                <a:latin typeface="Arial" pitchFamily="34" charset="0"/>
              </a:rPr>
              <a:t>проверки знаний, умений и навыков</a:t>
            </a:r>
            <a:endParaRPr lang="ru-RU" sz="2400" b="1">
              <a:latin typeface="Arial" pitchFamily="34" charset="0"/>
            </a:endParaRPr>
          </a:p>
          <a:p>
            <a:pPr algn="ctr">
              <a:defRPr/>
            </a:pPr>
            <a:endParaRPr lang="ru-RU" sz="2400" b="1">
              <a:latin typeface="Arial" pitchFamily="34" charset="0"/>
            </a:endParaRPr>
          </a:p>
        </p:txBody>
      </p:sp>
      <p:sp>
        <p:nvSpPr>
          <p:cNvPr id="157703" name="AutoShape 7"/>
          <p:cNvSpPr>
            <a:spLocks noChangeArrowheads="1"/>
          </p:cNvSpPr>
          <p:nvPr/>
        </p:nvSpPr>
        <p:spPr bwMode="auto">
          <a:xfrm>
            <a:off x="8027988" y="6524625"/>
            <a:ext cx="1147762" cy="230188"/>
          </a:xfrm>
          <a:prstGeom prst="curvedDownArrow">
            <a:avLst>
              <a:gd name="adj1" fmla="val 99724"/>
              <a:gd name="adj2" fmla="val 199448"/>
              <a:gd name="adj3" fmla="val 33333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7704" name="AutoShape 8"/>
          <p:cNvSpPr>
            <a:spLocks noChangeArrowheads="1"/>
          </p:cNvSpPr>
          <p:nvPr/>
        </p:nvSpPr>
        <p:spPr bwMode="auto">
          <a:xfrm flipH="1">
            <a:off x="107950" y="4652963"/>
            <a:ext cx="3600450" cy="1655762"/>
          </a:xfrm>
          <a:prstGeom prst="wedgeEllipseCallout">
            <a:avLst>
              <a:gd name="adj1" fmla="val -64995"/>
              <a:gd name="adj2" fmla="val -234662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400" b="1" u="sng">
                <a:latin typeface="Arial" pitchFamily="34" charset="0"/>
              </a:rPr>
              <a:t>формирования умений и навыков</a:t>
            </a:r>
            <a:endParaRPr lang="ru-RU" sz="2400" b="1">
              <a:latin typeface="Arial" pitchFamily="34" charset="0"/>
            </a:endParaRPr>
          </a:p>
          <a:p>
            <a:pPr algn="ctr">
              <a:defRPr/>
            </a:pPr>
            <a:endParaRPr lang="ru-RU" sz="2400" b="1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9968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57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15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"/>
                                        <p:tgtEl>
                                          <p:spTgt spid="157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500"/>
                                        <p:tgtEl>
                                          <p:spTgt spid="15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7" dur="500"/>
                                        <p:tgtEl>
                                          <p:spTgt spid="157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7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 animBg="1"/>
      <p:bldP spid="157700" grpId="0" animBg="1"/>
      <p:bldP spid="157701" grpId="0" animBg="1"/>
      <p:bldP spid="157702" grpId="0" animBg="1"/>
      <p:bldP spid="157703" grpId="0" animBg="1"/>
      <p:bldP spid="15770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188913"/>
            <a:ext cx="9144000" cy="2112962"/>
          </a:xfrm>
          <a:prstGeom prst="rect">
            <a:avLst/>
          </a:prstGeom>
          <a:solidFill>
            <a:srgbClr val="FFFFCC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dirty="0">
                <a:solidFill>
                  <a:schemeClr val="accent4">
                    <a:lumMod val="50000"/>
                  </a:schemeClr>
                </a:solidFill>
                <a:hlinkClick r:id="rId2" action="ppaction://hlinksldjump"/>
              </a:rPr>
              <a:t>Классификация</a:t>
            </a: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</a:rPr>
              <a:t> методов обучения</a:t>
            </a:r>
          </a:p>
          <a:p>
            <a:pPr algn="ctr"/>
            <a:r>
              <a:rPr lang="ru-RU" sz="3200" dirty="0">
                <a:solidFill>
                  <a:schemeClr val="accent4">
                    <a:lumMod val="50000"/>
                  </a:schemeClr>
                </a:solidFill>
              </a:rPr>
              <a:t>по характеру </a:t>
            </a:r>
          </a:p>
          <a:p>
            <a:pPr algn="ctr"/>
            <a:r>
              <a:rPr lang="ru-RU" sz="3200" dirty="0">
                <a:solidFill>
                  <a:schemeClr val="accent4">
                    <a:lumMod val="50000"/>
                  </a:schemeClr>
                </a:solidFill>
              </a:rPr>
              <a:t>познавательной деятельности учащихся</a:t>
            </a:r>
          </a:p>
          <a:p>
            <a:pPr algn="ctr"/>
            <a:r>
              <a:rPr lang="ru-RU" sz="3200" dirty="0">
                <a:solidFill>
                  <a:schemeClr val="accent4">
                    <a:lumMod val="50000"/>
                  </a:schemeClr>
                </a:solidFill>
              </a:rPr>
              <a:t>(Л.Я. </a:t>
            </a:r>
            <a:r>
              <a:rPr lang="ru-RU" sz="3200" dirty="0" err="1">
                <a:solidFill>
                  <a:schemeClr val="accent4">
                    <a:lumMod val="50000"/>
                  </a:schemeClr>
                </a:solidFill>
              </a:rPr>
              <a:t>Лернер</a:t>
            </a:r>
            <a:r>
              <a:rPr lang="ru-RU" sz="3200" dirty="0">
                <a:solidFill>
                  <a:schemeClr val="accent4">
                    <a:lumMod val="50000"/>
                  </a:schemeClr>
                </a:solidFill>
              </a:rPr>
              <a:t>, М.Н. </a:t>
            </a:r>
            <a:r>
              <a:rPr lang="ru-RU" sz="3200" dirty="0" err="1">
                <a:solidFill>
                  <a:schemeClr val="accent4">
                    <a:lumMod val="50000"/>
                  </a:schemeClr>
                </a:solidFill>
              </a:rPr>
              <a:t>Скаткин</a:t>
            </a:r>
            <a:r>
              <a:rPr lang="ru-RU" sz="3200" dirty="0">
                <a:solidFill>
                  <a:schemeClr val="accent4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233475" name="AutoShape 3"/>
          <p:cNvSpPr>
            <a:spLocks noChangeArrowheads="1"/>
          </p:cNvSpPr>
          <p:nvPr/>
        </p:nvSpPr>
        <p:spPr bwMode="auto">
          <a:xfrm>
            <a:off x="323528" y="2924175"/>
            <a:ext cx="4572000" cy="1657350"/>
          </a:xfrm>
          <a:prstGeom prst="cloudCallout">
            <a:avLst>
              <a:gd name="adj1" fmla="val 46389"/>
              <a:gd name="adj2" fmla="val -84481"/>
            </a:avLst>
          </a:prstGeom>
          <a:solidFill>
            <a:schemeClr val="accent1">
              <a:alpha val="45097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400" b="1" dirty="0" err="1" smtClean="0"/>
              <a:t>Обьяснительно</a:t>
            </a:r>
            <a:r>
              <a:rPr lang="ru-RU" sz="2400" b="1" dirty="0" smtClean="0"/>
              <a:t>-наглядный </a:t>
            </a:r>
            <a:r>
              <a:rPr lang="ru-RU" sz="2400" b="1" dirty="0"/>
              <a:t>(репродуктивный)</a:t>
            </a:r>
          </a:p>
        </p:txBody>
      </p:sp>
      <p:sp>
        <p:nvSpPr>
          <p:cNvPr id="233476" name="AutoShape 4"/>
          <p:cNvSpPr>
            <a:spLocks noChangeArrowheads="1"/>
          </p:cNvSpPr>
          <p:nvPr/>
        </p:nvSpPr>
        <p:spPr bwMode="auto">
          <a:xfrm>
            <a:off x="5148263" y="2852738"/>
            <a:ext cx="3600450" cy="1584325"/>
          </a:xfrm>
          <a:prstGeom prst="cloudCallout">
            <a:avLst>
              <a:gd name="adj1" fmla="val -60495"/>
              <a:gd name="adj2" fmla="val -86472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800" b="1" dirty="0" smtClean="0"/>
              <a:t>Частично-поисковый</a:t>
            </a:r>
            <a:endParaRPr lang="ru-RU" sz="2800" b="1" dirty="0"/>
          </a:p>
        </p:txBody>
      </p:sp>
      <p:sp>
        <p:nvSpPr>
          <p:cNvPr id="233477" name="AutoShape 5"/>
          <p:cNvSpPr>
            <a:spLocks noChangeArrowheads="1"/>
          </p:cNvSpPr>
          <p:nvPr/>
        </p:nvSpPr>
        <p:spPr bwMode="auto">
          <a:xfrm>
            <a:off x="8101013" y="6596063"/>
            <a:ext cx="1042987" cy="288925"/>
          </a:xfrm>
          <a:prstGeom prst="curvedDownArrow">
            <a:avLst>
              <a:gd name="adj1" fmla="val 72198"/>
              <a:gd name="adj2" fmla="val 144396"/>
              <a:gd name="adj3" fmla="val 33333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323528" y="5657199"/>
            <a:ext cx="3960812" cy="865188"/>
          </a:xfrm>
          <a:prstGeom prst="cloudCallout">
            <a:avLst>
              <a:gd name="adj1" fmla="val 60181"/>
              <a:gd name="adj2" fmla="val -37055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bg2"/>
                </a:solidFill>
              </a:rPr>
              <a:t>Проблемный</a:t>
            </a:r>
            <a:endParaRPr lang="ru-RU" sz="2800" b="1" dirty="0">
              <a:solidFill>
                <a:schemeClr val="bg2"/>
              </a:solidFill>
            </a:endParaRPr>
          </a:p>
        </p:txBody>
      </p:sp>
      <p:sp>
        <p:nvSpPr>
          <p:cNvPr id="36871" name="AutoShape 7"/>
          <p:cNvSpPr>
            <a:spLocks noChangeArrowheads="1"/>
          </p:cNvSpPr>
          <p:nvPr/>
        </p:nvSpPr>
        <p:spPr bwMode="auto">
          <a:xfrm>
            <a:off x="3059113" y="4581525"/>
            <a:ext cx="5832475" cy="936625"/>
          </a:xfrm>
          <a:prstGeom prst="cloudCallout">
            <a:avLst>
              <a:gd name="adj1" fmla="val -29315"/>
              <a:gd name="adj2" fmla="val -290000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800" b="1" dirty="0" smtClean="0"/>
              <a:t>Исследовательский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01001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3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3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33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5" grpId="0" animBg="1"/>
      <p:bldP spid="233476" grpId="0" animBg="1"/>
      <p:bldP spid="23347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AutoShape 2"/>
          <p:cNvSpPr>
            <a:spLocks noChangeArrowheads="1"/>
          </p:cNvSpPr>
          <p:nvPr/>
        </p:nvSpPr>
        <p:spPr bwMode="auto">
          <a:xfrm flipH="1">
            <a:off x="3059113" y="1951038"/>
            <a:ext cx="503237" cy="431800"/>
          </a:xfrm>
          <a:prstGeom prst="rightArrow">
            <a:avLst>
              <a:gd name="adj1" fmla="val 50000"/>
              <a:gd name="adj2" fmla="val 67649"/>
            </a:avLst>
          </a:prstGeom>
          <a:gradFill rotWithShape="1">
            <a:gsLst>
              <a:gs pos="0">
                <a:srgbClr val="FFFF00"/>
              </a:gs>
              <a:gs pos="100000">
                <a:srgbClr val="0033CC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0771" name="AutoShape 3"/>
          <p:cNvSpPr>
            <a:spLocks noChangeArrowheads="1"/>
          </p:cNvSpPr>
          <p:nvPr/>
        </p:nvSpPr>
        <p:spPr bwMode="auto">
          <a:xfrm flipH="1">
            <a:off x="3059113" y="3144838"/>
            <a:ext cx="503237" cy="431800"/>
          </a:xfrm>
          <a:prstGeom prst="rightArrow">
            <a:avLst>
              <a:gd name="adj1" fmla="val 50000"/>
              <a:gd name="adj2" fmla="val 67649"/>
            </a:avLst>
          </a:prstGeom>
          <a:gradFill rotWithShape="1">
            <a:gsLst>
              <a:gs pos="0">
                <a:srgbClr val="FFFF00"/>
              </a:gs>
              <a:gs pos="100000">
                <a:srgbClr val="0033CC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0772" name="AutoShape 4"/>
          <p:cNvSpPr>
            <a:spLocks noChangeArrowheads="1"/>
          </p:cNvSpPr>
          <p:nvPr/>
        </p:nvSpPr>
        <p:spPr bwMode="auto">
          <a:xfrm flipH="1">
            <a:off x="3059113" y="4333875"/>
            <a:ext cx="503237" cy="431800"/>
          </a:xfrm>
          <a:prstGeom prst="rightArrow">
            <a:avLst>
              <a:gd name="adj1" fmla="val 50000"/>
              <a:gd name="adj2" fmla="val 67649"/>
            </a:avLst>
          </a:prstGeom>
          <a:gradFill rotWithShape="1">
            <a:gsLst>
              <a:gs pos="0">
                <a:srgbClr val="FFFF00"/>
              </a:gs>
              <a:gs pos="100000">
                <a:srgbClr val="0033CC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0773" name="AutoShape 5"/>
          <p:cNvSpPr>
            <a:spLocks noChangeArrowheads="1"/>
          </p:cNvSpPr>
          <p:nvPr/>
        </p:nvSpPr>
        <p:spPr bwMode="auto">
          <a:xfrm flipH="1">
            <a:off x="3059113" y="5557838"/>
            <a:ext cx="503237" cy="431800"/>
          </a:xfrm>
          <a:prstGeom prst="rightArrow">
            <a:avLst>
              <a:gd name="adj1" fmla="val 50000"/>
              <a:gd name="adj2" fmla="val 67649"/>
            </a:avLst>
          </a:prstGeom>
          <a:gradFill rotWithShape="1">
            <a:gsLst>
              <a:gs pos="0">
                <a:srgbClr val="FFFF00"/>
              </a:gs>
              <a:gs pos="100000">
                <a:srgbClr val="0033CC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0774" name="AutoShape 6"/>
          <p:cNvSpPr>
            <a:spLocks noChangeArrowheads="1"/>
          </p:cNvSpPr>
          <p:nvPr/>
        </p:nvSpPr>
        <p:spPr bwMode="auto">
          <a:xfrm>
            <a:off x="5580063" y="1947863"/>
            <a:ext cx="503237" cy="431800"/>
          </a:xfrm>
          <a:prstGeom prst="rightArrow">
            <a:avLst>
              <a:gd name="adj1" fmla="val 50000"/>
              <a:gd name="adj2" fmla="val 67649"/>
            </a:avLst>
          </a:prstGeom>
          <a:gradFill rotWithShape="1">
            <a:gsLst>
              <a:gs pos="0">
                <a:srgbClr val="FFFF00"/>
              </a:gs>
              <a:gs pos="100000">
                <a:srgbClr val="0033CC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0775" name="AutoShape 7"/>
          <p:cNvSpPr>
            <a:spLocks noChangeArrowheads="1"/>
          </p:cNvSpPr>
          <p:nvPr/>
        </p:nvSpPr>
        <p:spPr bwMode="auto">
          <a:xfrm>
            <a:off x="5580063" y="3141663"/>
            <a:ext cx="503237" cy="431800"/>
          </a:xfrm>
          <a:prstGeom prst="rightArrow">
            <a:avLst>
              <a:gd name="adj1" fmla="val 50000"/>
              <a:gd name="adj2" fmla="val 67649"/>
            </a:avLst>
          </a:prstGeom>
          <a:gradFill rotWithShape="1">
            <a:gsLst>
              <a:gs pos="0">
                <a:srgbClr val="FFFF00"/>
              </a:gs>
              <a:gs pos="100000">
                <a:srgbClr val="0033CC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0776" name="AutoShape 8"/>
          <p:cNvSpPr>
            <a:spLocks noChangeArrowheads="1"/>
          </p:cNvSpPr>
          <p:nvPr/>
        </p:nvSpPr>
        <p:spPr bwMode="auto">
          <a:xfrm>
            <a:off x="5580063" y="4330700"/>
            <a:ext cx="503237" cy="431800"/>
          </a:xfrm>
          <a:prstGeom prst="rightArrow">
            <a:avLst>
              <a:gd name="adj1" fmla="val 50000"/>
              <a:gd name="adj2" fmla="val 67649"/>
            </a:avLst>
          </a:prstGeom>
          <a:gradFill rotWithShape="1">
            <a:gsLst>
              <a:gs pos="0">
                <a:srgbClr val="FFFF00"/>
              </a:gs>
              <a:gs pos="100000">
                <a:srgbClr val="0033CC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0777" name="AutoShape 9"/>
          <p:cNvSpPr>
            <a:spLocks noChangeArrowheads="1"/>
          </p:cNvSpPr>
          <p:nvPr/>
        </p:nvSpPr>
        <p:spPr bwMode="auto">
          <a:xfrm>
            <a:off x="5580063" y="5554663"/>
            <a:ext cx="503237" cy="431800"/>
          </a:xfrm>
          <a:prstGeom prst="rightArrow">
            <a:avLst>
              <a:gd name="adj1" fmla="val 50000"/>
              <a:gd name="adj2" fmla="val 67649"/>
            </a:avLst>
          </a:prstGeom>
          <a:gradFill rotWithShape="1">
            <a:gsLst>
              <a:gs pos="0">
                <a:srgbClr val="FFFF00"/>
              </a:gs>
              <a:gs pos="100000">
                <a:srgbClr val="0033CC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0778" name="AutoShape 10"/>
          <p:cNvSpPr>
            <a:spLocks noChangeArrowheads="1"/>
          </p:cNvSpPr>
          <p:nvPr/>
        </p:nvSpPr>
        <p:spPr bwMode="auto">
          <a:xfrm>
            <a:off x="3132138" y="1700213"/>
            <a:ext cx="2879725" cy="936625"/>
          </a:xfrm>
          <a:prstGeom prst="flowChartDecision">
            <a:avLst/>
          </a:prstGeom>
          <a:gradFill rotWithShape="1">
            <a:gsLst>
              <a:gs pos="0">
                <a:srgbClr val="0033CC">
                  <a:alpha val="53000"/>
                </a:srgbClr>
              </a:gs>
              <a:gs pos="100000">
                <a:srgbClr val="DFF175">
                  <a:alpha val="53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0033CC"/>
                </a:solidFill>
              </a:rPr>
              <a:t>Устный</a:t>
            </a:r>
          </a:p>
        </p:txBody>
      </p:sp>
      <p:sp>
        <p:nvSpPr>
          <p:cNvPr id="160779" name="WordArt 11"/>
          <p:cNvSpPr>
            <a:spLocks noChangeArrowheads="1" noChangeShapeType="1" noTextEdit="1"/>
          </p:cNvSpPr>
          <p:nvPr/>
        </p:nvSpPr>
        <p:spPr bwMode="auto">
          <a:xfrm>
            <a:off x="900113" y="260350"/>
            <a:ext cx="7343775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accent4">
                    <a:lumMod val="50000"/>
                    <a:alpha val="50195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ПРИЕМЫ И МЕТОДЫ ОБУЧЕНИЯ</a:t>
            </a:r>
          </a:p>
        </p:txBody>
      </p:sp>
      <p:sp>
        <p:nvSpPr>
          <p:cNvPr id="160780" name="Rectangle 12"/>
          <p:cNvSpPr>
            <a:spLocks noChangeArrowheads="1"/>
          </p:cNvSpPr>
          <p:nvPr/>
        </p:nvSpPr>
        <p:spPr bwMode="auto">
          <a:xfrm>
            <a:off x="395288" y="981075"/>
            <a:ext cx="2376487" cy="503238"/>
          </a:xfrm>
          <a:prstGeom prst="rect">
            <a:avLst/>
          </a:prstGeom>
          <a:gradFill rotWithShape="1">
            <a:gsLst>
              <a:gs pos="0">
                <a:srgbClr val="0033CC"/>
              </a:gs>
              <a:gs pos="100000">
                <a:srgbClr val="CCCC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FF00"/>
                </a:solidFill>
              </a:rPr>
              <a:t>Средство</a:t>
            </a:r>
          </a:p>
        </p:txBody>
      </p:sp>
      <p:sp>
        <p:nvSpPr>
          <p:cNvPr id="160781" name="Rectangle 13"/>
          <p:cNvSpPr>
            <a:spLocks noChangeArrowheads="1"/>
          </p:cNvSpPr>
          <p:nvPr/>
        </p:nvSpPr>
        <p:spPr bwMode="auto">
          <a:xfrm>
            <a:off x="3348038" y="981075"/>
            <a:ext cx="2376487" cy="503238"/>
          </a:xfrm>
          <a:prstGeom prst="rect">
            <a:avLst/>
          </a:prstGeom>
          <a:gradFill rotWithShape="1">
            <a:gsLst>
              <a:gs pos="0">
                <a:srgbClr val="0033CC"/>
              </a:gs>
              <a:gs pos="100000">
                <a:srgbClr val="CCCC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FF00"/>
                </a:solidFill>
              </a:rPr>
              <a:t>Метод</a:t>
            </a:r>
          </a:p>
        </p:txBody>
      </p:sp>
      <p:sp>
        <p:nvSpPr>
          <p:cNvPr id="160782" name="Rectangle 14"/>
          <p:cNvSpPr>
            <a:spLocks noChangeArrowheads="1"/>
          </p:cNvSpPr>
          <p:nvPr/>
        </p:nvSpPr>
        <p:spPr bwMode="auto">
          <a:xfrm>
            <a:off x="6299200" y="981075"/>
            <a:ext cx="2376488" cy="503238"/>
          </a:xfrm>
          <a:prstGeom prst="rect">
            <a:avLst/>
          </a:prstGeom>
          <a:gradFill rotWithShape="1">
            <a:gsLst>
              <a:gs pos="0">
                <a:srgbClr val="CCCCFF"/>
              </a:gs>
              <a:gs pos="100000">
                <a:srgbClr val="0033CC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FF00"/>
                </a:solidFill>
              </a:rPr>
              <a:t>Прием</a:t>
            </a:r>
          </a:p>
        </p:txBody>
      </p:sp>
      <p:sp>
        <p:nvSpPr>
          <p:cNvPr id="160783" name="AutoShape 15"/>
          <p:cNvSpPr>
            <a:spLocks noChangeArrowheads="1"/>
          </p:cNvSpPr>
          <p:nvPr/>
        </p:nvSpPr>
        <p:spPr bwMode="auto">
          <a:xfrm>
            <a:off x="3132138" y="2889250"/>
            <a:ext cx="2879725" cy="936625"/>
          </a:xfrm>
          <a:prstGeom prst="flowChartDecision">
            <a:avLst/>
          </a:prstGeom>
          <a:gradFill rotWithShape="1">
            <a:gsLst>
              <a:gs pos="0">
                <a:srgbClr val="0033CC">
                  <a:alpha val="53000"/>
                </a:srgbClr>
              </a:gs>
              <a:gs pos="100000">
                <a:srgbClr val="DFF175">
                  <a:alpha val="53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0033CC"/>
                </a:solidFill>
              </a:rPr>
              <a:t>Печатно-</a:t>
            </a:r>
          </a:p>
          <a:p>
            <a:pPr algn="ctr"/>
            <a:r>
              <a:rPr lang="ru-RU" sz="2000" b="1">
                <a:solidFill>
                  <a:srgbClr val="0033CC"/>
                </a:solidFill>
              </a:rPr>
              <a:t>словесный</a:t>
            </a:r>
          </a:p>
        </p:txBody>
      </p:sp>
      <p:sp>
        <p:nvSpPr>
          <p:cNvPr id="160784" name="AutoShape 16"/>
          <p:cNvSpPr>
            <a:spLocks noChangeArrowheads="1"/>
          </p:cNvSpPr>
          <p:nvPr/>
        </p:nvSpPr>
        <p:spPr bwMode="auto">
          <a:xfrm>
            <a:off x="3132138" y="4076700"/>
            <a:ext cx="2879725" cy="936625"/>
          </a:xfrm>
          <a:prstGeom prst="flowChartDecision">
            <a:avLst/>
          </a:prstGeom>
          <a:gradFill rotWithShape="1">
            <a:gsLst>
              <a:gs pos="0">
                <a:srgbClr val="0033CC">
                  <a:alpha val="53000"/>
                </a:srgbClr>
              </a:gs>
              <a:gs pos="100000">
                <a:srgbClr val="DFF175">
                  <a:alpha val="53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0033CC"/>
                </a:solidFill>
              </a:rPr>
              <a:t>Наглядный</a:t>
            </a:r>
          </a:p>
        </p:txBody>
      </p:sp>
      <p:sp>
        <p:nvSpPr>
          <p:cNvPr id="160785" name="AutoShape 17"/>
          <p:cNvSpPr>
            <a:spLocks noChangeArrowheads="1"/>
          </p:cNvSpPr>
          <p:nvPr/>
        </p:nvSpPr>
        <p:spPr bwMode="auto">
          <a:xfrm>
            <a:off x="3132138" y="5300663"/>
            <a:ext cx="2879725" cy="936625"/>
          </a:xfrm>
          <a:prstGeom prst="flowChartDecision">
            <a:avLst/>
          </a:prstGeom>
          <a:gradFill rotWithShape="1">
            <a:gsLst>
              <a:gs pos="0">
                <a:srgbClr val="0033CC">
                  <a:alpha val="53000"/>
                </a:srgbClr>
              </a:gs>
              <a:gs pos="100000">
                <a:srgbClr val="DFF175">
                  <a:alpha val="53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0033CC"/>
                </a:solidFill>
              </a:rPr>
              <a:t>Практический</a:t>
            </a:r>
          </a:p>
        </p:txBody>
      </p:sp>
      <p:sp>
        <p:nvSpPr>
          <p:cNvPr id="160786" name="Rectangle 18"/>
          <p:cNvSpPr>
            <a:spLocks noChangeArrowheads="1"/>
          </p:cNvSpPr>
          <p:nvPr/>
        </p:nvSpPr>
        <p:spPr bwMode="auto">
          <a:xfrm>
            <a:off x="0" y="1628775"/>
            <a:ext cx="3059113" cy="1008063"/>
          </a:xfrm>
          <a:prstGeom prst="rect">
            <a:avLst/>
          </a:prstGeom>
          <a:gradFill rotWithShape="1">
            <a:gsLst>
              <a:gs pos="0">
                <a:srgbClr val="0033CC">
                  <a:alpha val="48000"/>
                </a:srgbClr>
              </a:gs>
              <a:gs pos="100000">
                <a:srgbClr val="DFF175">
                  <a:alpha val="48000"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Рассказ, монолог,</a:t>
            </a:r>
          </a:p>
          <a:p>
            <a:pPr algn="ctr"/>
            <a:r>
              <a:rPr lang="ru-RU" sz="2000" b="1"/>
              <a:t>диалог, беседа</a:t>
            </a:r>
          </a:p>
        </p:txBody>
      </p:sp>
      <p:sp>
        <p:nvSpPr>
          <p:cNvPr id="160787" name="Rectangle 19"/>
          <p:cNvSpPr>
            <a:spLocks noChangeArrowheads="1"/>
          </p:cNvSpPr>
          <p:nvPr/>
        </p:nvSpPr>
        <p:spPr bwMode="auto">
          <a:xfrm>
            <a:off x="0" y="2852738"/>
            <a:ext cx="3059113" cy="1008062"/>
          </a:xfrm>
          <a:prstGeom prst="rect">
            <a:avLst/>
          </a:prstGeom>
          <a:gradFill rotWithShape="1">
            <a:gsLst>
              <a:gs pos="0">
                <a:srgbClr val="0033CC">
                  <a:alpha val="48000"/>
                </a:srgbClr>
              </a:gs>
              <a:gs pos="100000">
                <a:srgbClr val="DFF175">
                  <a:alpha val="48000"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Учебник, </a:t>
            </a:r>
          </a:p>
          <a:p>
            <a:pPr algn="ctr"/>
            <a:r>
              <a:rPr lang="ru-RU" sz="2000" b="1"/>
              <a:t>хрестоматия, </a:t>
            </a:r>
          </a:p>
          <a:p>
            <a:pPr algn="ctr"/>
            <a:r>
              <a:rPr lang="ru-RU" sz="2000" b="1"/>
              <a:t>литература</a:t>
            </a:r>
          </a:p>
        </p:txBody>
      </p:sp>
      <p:sp>
        <p:nvSpPr>
          <p:cNvPr id="160788" name="Rectangle 20"/>
          <p:cNvSpPr>
            <a:spLocks noChangeArrowheads="1"/>
          </p:cNvSpPr>
          <p:nvPr/>
        </p:nvSpPr>
        <p:spPr bwMode="auto">
          <a:xfrm>
            <a:off x="0" y="4078288"/>
            <a:ext cx="3059113" cy="1008062"/>
          </a:xfrm>
          <a:prstGeom prst="rect">
            <a:avLst/>
          </a:prstGeom>
          <a:gradFill rotWithShape="1">
            <a:gsLst>
              <a:gs pos="0">
                <a:srgbClr val="0033CC">
                  <a:alpha val="48000"/>
                </a:srgbClr>
              </a:gs>
              <a:gs pos="100000">
                <a:srgbClr val="DFF175">
                  <a:alpha val="48000"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  Наглядность предметная, </a:t>
            </a:r>
          </a:p>
          <a:p>
            <a:pPr algn="ctr"/>
            <a:r>
              <a:rPr lang="ru-RU" b="1"/>
              <a:t>условно-графическая,</a:t>
            </a:r>
          </a:p>
          <a:p>
            <a:pPr algn="ctr"/>
            <a:r>
              <a:rPr lang="ru-RU" b="1"/>
              <a:t>иллюстративная</a:t>
            </a:r>
          </a:p>
        </p:txBody>
      </p:sp>
      <p:sp>
        <p:nvSpPr>
          <p:cNvPr id="160789" name="Rectangle 21"/>
          <p:cNvSpPr>
            <a:spLocks noChangeArrowheads="1"/>
          </p:cNvSpPr>
          <p:nvPr/>
        </p:nvSpPr>
        <p:spPr bwMode="auto">
          <a:xfrm>
            <a:off x="0" y="5373688"/>
            <a:ext cx="3059113" cy="1008062"/>
          </a:xfrm>
          <a:prstGeom prst="rect">
            <a:avLst/>
          </a:prstGeom>
          <a:gradFill rotWithShape="1">
            <a:gsLst>
              <a:gs pos="0">
                <a:srgbClr val="0033CC">
                  <a:alpha val="48000"/>
                </a:srgbClr>
              </a:gs>
              <a:gs pos="100000">
                <a:srgbClr val="DFF175">
                  <a:alpha val="48000"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Лепка, вырезание,</a:t>
            </a:r>
          </a:p>
          <a:p>
            <a:pPr algn="ctr"/>
            <a:r>
              <a:rPr lang="ru-RU" sz="2000" b="1"/>
              <a:t>склеивание,</a:t>
            </a:r>
          </a:p>
          <a:p>
            <a:pPr algn="ctr"/>
            <a:r>
              <a:rPr lang="ru-RU" sz="2000" b="1"/>
              <a:t>выпиливание</a:t>
            </a:r>
          </a:p>
        </p:txBody>
      </p:sp>
      <p:sp>
        <p:nvSpPr>
          <p:cNvPr id="160790" name="Rectangle 22"/>
          <p:cNvSpPr>
            <a:spLocks noChangeArrowheads="1"/>
          </p:cNvSpPr>
          <p:nvPr/>
        </p:nvSpPr>
        <p:spPr bwMode="auto">
          <a:xfrm>
            <a:off x="6084888" y="1628775"/>
            <a:ext cx="3059112" cy="1079500"/>
          </a:xfrm>
          <a:prstGeom prst="rect">
            <a:avLst/>
          </a:prstGeom>
          <a:gradFill rotWithShape="1">
            <a:gsLst>
              <a:gs pos="0">
                <a:srgbClr val="DFF175">
                  <a:alpha val="48000"/>
                </a:srgbClr>
              </a:gs>
              <a:gs pos="100000">
                <a:srgbClr val="0033CC">
                  <a:alpha val="48000"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Разработка сюжетного </a:t>
            </a:r>
          </a:p>
          <a:p>
            <a:pPr algn="ctr"/>
            <a:r>
              <a:rPr lang="ru-RU" b="1"/>
              <a:t>рассказа, аналитического,</a:t>
            </a:r>
          </a:p>
          <a:p>
            <a:pPr algn="ctr"/>
            <a:r>
              <a:rPr lang="ru-RU" b="1"/>
              <a:t>картинного описания</a:t>
            </a:r>
          </a:p>
        </p:txBody>
      </p:sp>
      <p:sp>
        <p:nvSpPr>
          <p:cNvPr id="160791" name="Rectangle 23"/>
          <p:cNvSpPr>
            <a:spLocks noChangeArrowheads="1"/>
          </p:cNvSpPr>
          <p:nvPr/>
        </p:nvSpPr>
        <p:spPr bwMode="auto">
          <a:xfrm>
            <a:off x="6084888" y="2852738"/>
            <a:ext cx="3059112" cy="1079500"/>
          </a:xfrm>
          <a:prstGeom prst="rect">
            <a:avLst/>
          </a:prstGeom>
          <a:gradFill rotWithShape="1">
            <a:gsLst>
              <a:gs pos="0">
                <a:srgbClr val="DFF175">
                  <a:alpha val="48000"/>
                </a:srgbClr>
              </a:gs>
              <a:gs pos="100000">
                <a:srgbClr val="0033CC">
                  <a:alpha val="48000"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Анализ документов,</a:t>
            </a:r>
          </a:p>
          <a:p>
            <a:pPr algn="ctr"/>
            <a:r>
              <a:rPr lang="ru-RU" b="1"/>
              <a:t>выписывание понятий,</a:t>
            </a:r>
          </a:p>
          <a:p>
            <a:pPr algn="ctr"/>
            <a:r>
              <a:rPr lang="ru-RU" b="1"/>
              <a:t>составление плана, </a:t>
            </a:r>
          </a:p>
          <a:p>
            <a:pPr algn="ctr"/>
            <a:r>
              <a:rPr lang="ru-RU" b="1"/>
              <a:t>таблицы</a:t>
            </a:r>
          </a:p>
        </p:txBody>
      </p:sp>
      <p:sp>
        <p:nvSpPr>
          <p:cNvPr id="160792" name="Rectangle 24"/>
          <p:cNvSpPr>
            <a:spLocks noChangeArrowheads="1"/>
          </p:cNvSpPr>
          <p:nvPr/>
        </p:nvSpPr>
        <p:spPr bwMode="auto">
          <a:xfrm>
            <a:off x="6084888" y="4078288"/>
            <a:ext cx="3059112" cy="1079500"/>
          </a:xfrm>
          <a:prstGeom prst="rect">
            <a:avLst/>
          </a:prstGeom>
          <a:gradFill rotWithShape="1">
            <a:gsLst>
              <a:gs pos="0">
                <a:srgbClr val="DFF175">
                  <a:alpha val="48000"/>
                </a:srgbClr>
              </a:gs>
              <a:gs pos="100000">
                <a:srgbClr val="0033CC">
                  <a:alpha val="48000"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Анализ зарисовки, </a:t>
            </a:r>
          </a:p>
          <a:p>
            <a:pPr algn="ctr"/>
            <a:r>
              <a:rPr lang="ru-RU" b="1"/>
              <a:t>выполнение эскиза,</a:t>
            </a:r>
          </a:p>
          <a:p>
            <a:pPr algn="ctr"/>
            <a:r>
              <a:rPr lang="ru-RU" b="1"/>
              <a:t>составление чертежа</a:t>
            </a:r>
          </a:p>
        </p:txBody>
      </p:sp>
      <p:sp>
        <p:nvSpPr>
          <p:cNvPr id="160793" name="Rectangle 25"/>
          <p:cNvSpPr>
            <a:spLocks noChangeArrowheads="1"/>
          </p:cNvSpPr>
          <p:nvPr/>
        </p:nvSpPr>
        <p:spPr bwMode="auto">
          <a:xfrm>
            <a:off x="6084888" y="5373688"/>
            <a:ext cx="3059112" cy="1079500"/>
          </a:xfrm>
          <a:prstGeom prst="rect">
            <a:avLst/>
          </a:prstGeom>
          <a:gradFill rotWithShape="1">
            <a:gsLst>
              <a:gs pos="0">
                <a:srgbClr val="DFF175">
                  <a:alpha val="48000"/>
                </a:srgbClr>
              </a:gs>
              <a:gs pos="100000">
                <a:srgbClr val="0033CC">
                  <a:alpha val="48000"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Изготовление </a:t>
            </a:r>
          </a:p>
          <a:p>
            <a:pPr algn="ctr"/>
            <a:r>
              <a:rPr lang="ru-RU" b="1"/>
              <a:t>узлов, изделий, </a:t>
            </a:r>
          </a:p>
          <a:p>
            <a:pPr algn="ctr"/>
            <a:r>
              <a:rPr lang="ru-RU" b="1"/>
              <a:t>образцов, макетов</a:t>
            </a:r>
          </a:p>
        </p:txBody>
      </p:sp>
    </p:spTree>
    <p:extLst>
      <p:ext uri="{BB962C8B-B14F-4D97-AF65-F5344CB8AC3E}">
        <p14:creationId xmlns:p14="http://schemas.microsoft.com/office/powerpoint/2010/main" val="11512160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0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0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0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0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1000"/>
                                        <p:tgtEl>
                                          <p:spTgt spid="160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0" dur="500"/>
                                        <p:tgtEl>
                                          <p:spTgt spid="160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3" dur="500"/>
                                        <p:tgtEl>
                                          <p:spTgt spid="160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8" dur="1000"/>
                                        <p:tgtEl>
                                          <p:spTgt spid="160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1" dur="500"/>
                                        <p:tgtEl>
                                          <p:spTgt spid="160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0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0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0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0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4" dur="500"/>
                                        <p:tgtEl>
                                          <p:spTgt spid="160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89" dur="1000"/>
                                        <p:tgtEl>
                                          <p:spTgt spid="160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2" dur="500"/>
                                        <p:tgtEl>
                                          <p:spTgt spid="160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5" dur="500"/>
                                        <p:tgtEl>
                                          <p:spTgt spid="160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0" dur="2000"/>
                                        <p:tgtEl>
                                          <p:spTgt spid="160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3" dur="500"/>
                                        <p:tgtEl>
                                          <p:spTgt spid="160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6" dur="500"/>
                                        <p:tgtEl>
                                          <p:spTgt spid="160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0" grpId="0" animBg="1"/>
      <p:bldP spid="160771" grpId="0" animBg="1"/>
      <p:bldP spid="160772" grpId="0" animBg="1"/>
      <p:bldP spid="160773" grpId="0" animBg="1"/>
      <p:bldP spid="160774" grpId="0" animBg="1"/>
      <p:bldP spid="160775" grpId="0" animBg="1"/>
      <p:bldP spid="160776" grpId="0" animBg="1"/>
      <p:bldP spid="160777" grpId="0" animBg="1"/>
      <p:bldP spid="160778" grpId="0" animBg="1"/>
      <p:bldP spid="160779" grpId="0"/>
      <p:bldP spid="160780" grpId="0" animBg="1"/>
      <p:bldP spid="160781" grpId="0" animBg="1"/>
      <p:bldP spid="160782" grpId="0" animBg="1"/>
      <p:bldP spid="160783" grpId="0" animBg="1"/>
      <p:bldP spid="160784" grpId="0" animBg="1"/>
      <p:bldP spid="160785" grpId="0" animBg="1"/>
      <p:bldP spid="160786" grpId="0" animBg="1"/>
      <p:bldP spid="160787" grpId="0" animBg="1"/>
      <p:bldP spid="160788" grpId="0" animBg="1"/>
      <p:bldP spid="160789" grpId="0" animBg="1"/>
      <p:bldP spid="160790" grpId="0" animBg="1"/>
      <p:bldP spid="160791" grpId="0" animBg="1"/>
      <p:bldP spid="160792" grpId="0" animBg="1"/>
      <p:bldP spid="16079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17541" y="390445"/>
            <a:ext cx="8893175" cy="624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sz="4400" b="1" dirty="0">
                <a:solidFill>
                  <a:schemeClr val="accent4">
                    <a:lumMod val="50000"/>
                  </a:schemeClr>
                </a:solidFill>
              </a:rPr>
              <a:t>Факторы, влияющие на выбор методов обучения.</a:t>
            </a:r>
          </a:p>
          <a:p>
            <a:pPr algn="ctr"/>
            <a:endParaRPr lang="ru-RU" sz="3200" dirty="0">
              <a:solidFill>
                <a:srgbClr val="0066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800" b="1" dirty="0"/>
              <a:t> Выбор методов обучения зависит от целого ряда факторов. 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/>
              <a:t> Прежде всего, он зависит от целей и задач обучения, а также от содержания обучения. 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/>
              <a:t> На выбор методов обучения значительное влияние оказывает учебно-материальная база. 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/>
              <a:t> При выборе методов обучения учитывается также уровень предшествующей технологической подготовки уч-ся, их личный </a:t>
            </a:r>
            <a:r>
              <a:rPr lang="ru-RU" sz="2800" b="1" dirty="0" smtClean="0"/>
              <a:t>опыт.</a:t>
            </a:r>
            <a:endParaRPr lang="ru-RU" sz="2800" b="1" dirty="0"/>
          </a:p>
          <a:p>
            <a:pPr eaLnBrk="0" hangingPunct="0">
              <a:buFont typeface="Wingdings" pitchFamily="2" charset="2"/>
              <a:buChar char="v"/>
            </a:pPr>
            <a:endParaRPr lang="ru-RU" sz="2800" b="1" dirty="0"/>
          </a:p>
        </p:txBody>
      </p:sp>
      <p:sp>
        <p:nvSpPr>
          <p:cNvPr id="177157" name="AutoShape 5"/>
          <p:cNvSpPr>
            <a:spLocks noChangeArrowheads="1"/>
          </p:cNvSpPr>
          <p:nvPr/>
        </p:nvSpPr>
        <p:spPr bwMode="auto">
          <a:xfrm>
            <a:off x="7812088" y="6524625"/>
            <a:ext cx="1331912" cy="288925"/>
          </a:xfrm>
          <a:prstGeom prst="curvedDownArrow">
            <a:avLst>
              <a:gd name="adj1" fmla="val 92198"/>
              <a:gd name="adj2" fmla="val 184396"/>
              <a:gd name="adj3" fmla="val 33333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1793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7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77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6" grpId="0" build="p"/>
      <p:bldP spid="17715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Rectangle 8"/>
          <p:cNvSpPr>
            <a:spLocks noGrp="1" noChangeArrowheads="1"/>
          </p:cNvSpPr>
          <p:nvPr>
            <p:ph type="title"/>
          </p:nvPr>
        </p:nvSpPr>
        <p:spPr>
          <a:xfrm>
            <a:off x="263525" y="557213"/>
            <a:ext cx="8485188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Формы организации познавательной деятельности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hlinkClick r:id="rId2" action="ppaction://hlinksldjump"/>
              </a:rPr>
              <a:t>учащихся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: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539750" y="3213100"/>
            <a:ext cx="28146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ru-RU" sz="2800" b="1" i="1" dirty="0">
                <a:solidFill>
                  <a:srgbClr val="996600"/>
                </a:solidFill>
                <a:hlinkClick r:id="" action="ppaction://noaction"/>
              </a:rPr>
              <a:t>фронтальная</a:t>
            </a:r>
            <a:r>
              <a:rPr lang="ru-RU" sz="2800" b="1" dirty="0">
                <a:solidFill>
                  <a:srgbClr val="996600"/>
                </a:solidFill>
              </a:rPr>
              <a:t> 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2208213" y="4479990"/>
            <a:ext cx="3937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ru-RU" sz="2800" b="1" i="1" dirty="0">
                <a:hlinkClick r:id="" action="ppaction://noaction"/>
              </a:rPr>
              <a:t>бригадно</a:t>
            </a:r>
            <a:r>
              <a:rPr lang="ru-RU" sz="2800" b="1" dirty="0">
                <a:hlinkClick r:id="" action="ppaction://noaction"/>
              </a:rPr>
              <a:t>-</a:t>
            </a:r>
            <a:r>
              <a:rPr lang="ru-RU" sz="2800" b="1" i="1" dirty="0">
                <a:hlinkClick r:id="" action="ppaction://noaction"/>
              </a:rPr>
              <a:t>звеньевая</a:t>
            </a:r>
            <a:r>
              <a:rPr lang="ru-RU" sz="2800" b="1" dirty="0"/>
              <a:t> 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4932040" y="3684848"/>
            <a:ext cx="32527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ru-RU" sz="2800" b="1" i="1" dirty="0">
                <a:hlinkClick r:id="" action="ppaction://noaction"/>
              </a:rPr>
              <a:t>индивидуальная</a:t>
            </a:r>
            <a:r>
              <a:rPr lang="ru-RU" sz="2800" b="1" dirty="0"/>
              <a:t> </a:t>
            </a:r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 flipH="1">
            <a:off x="1947069" y="2132013"/>
            <a:ext cx="2016125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4242464" y="2127367"/>
            <a:ext cx="0" cy="2376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4536962" y="2230581"/>
            <a:ext cx="2376488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0" name="AutoShape 16"/>
          <p:cNvSpPr>
            <a:spLocks noChangeArrowheads="1"/>
          </p:cNvSpPr>
          <p:nvPr/>
        </p:nvSpPr>
        <p:spPr bwMode="auto">
          <a:xfrm>
            <a:off x="7812088" y="6381750"/>
            <a:ext cx="1331912" cy="215900"/>
          </a:xfrm>
          <a:prstGeom prst="curvedDownArrow">
            <a:avLst>
              <a:gd name="adj1" fmla="val 123382"/>
              <a:gd name="adj2" fmla="val 246765"/>
              <a:gd name="adj3" fmla="val 33333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2504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1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1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  <p:bldP spid="11274" grpId="0"/>
      <p:bldP spid="11276" grpId="0"/>
      <p:bldP spid="11277" grpId="0" animBg="1"/>
      <p:bldP spid="11278" grpId="0" animBg="1"/>
      <p:bldP spid="11279" grpId="0" animBg="1"/>
      <p:bldP spid="1128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title"/>
          </p:nvPr>
        </p:nvSpPr>
        <p:spPr>
          <a:xfrm>
            <a:off x="-183976" y="0"/>
            <a:ext cx="8964488" cy="969739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9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Виды </a:t>
            </a:r>
            <a:r>
              <a:rPr lang="ru-RU" sz="49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уроков технологии</a:t>
            </a: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idx="1"/>
          </p:nvPr>
        </p:nvSpPr>
        <p:spPr>
          <a:xfrm>
            <a:off x="0" y="2638425"/>
            <a:ext cx="7386638" cy="4175125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/>
            <a:r>
              <a:rPr lang="ru-RU" sz="3200" b="1" dirty="0" smtClean="0"/>
              <a:t>теоретический урок, </a:t>
            </a:r>
          </a:p>
          <a:p>
            <a:pPr eaLnBrk="1" hangingPunct="1"/>
            <a:r>
              <a:rPr lang="ru-RU" sz="3200" b="1" dirty="0" smtClean="0"/>
              <a:t> практический урок, </a:t>
            </a:r>
          </a:p>
          <a:p>
            <a:pPr eaLnBrk="1" hangingPunct="1"/>
            <a:r>
              <a:rPr lang="ru-RU" sz="3200" b="1" dirty="0" smtClean="0"/>
              <a:t> урок-лабораторная работа, </a:t>
            </a:r>
          </a:p>
          <a:p>
            <a:pPr eaLnBrk="1" hangingPunct="1"/>
            <a:r>
              <a:rPr lang="ru-RU" sz="3200" b="1" dirty="0" smtClean="0"/>
              <a:t> урок по решению технических задач,</a:t>
            </a:r>
          </a:p>
          <a:p>
            <a:pPr eaLnBrk="1" hangingPunct="1"/>
            <a:r>
              <a:rPr lang="ru-RU" sz="3200" b="1" dirty="0" smtClean="0"/>
              <a:t> комбинированный урок, </a:t>
            </a:r>
          </a:p>
          <a:p>
            <a:pPr eaLnBrk="1" hangingPunct="1"/>
            <a:r>
              <a:rPr lang="ru-RU" sz="3200" b="1" dirty="0" smtClean="0"/>
              <a:t> контрольно-проверочный урок.</a:t>
            </a:r>
          </a:p>
          <a:p>
            <a:pPr eaLnBrk="1" hangingPunct="1"/>
            <a:endParaRPr lang="ru-RU" dirty="0" smtClean="0"/>
          </a:p>
        </p:txBody>
      </p:sp>
      <p:sp>
        <p:nvSpPr>
          <p:cNvPr id="60423" name="AutoShape 7"/>
          <p:cNvSpPr>
            <a:spLocks noChangeArrowheads="1"/>
          </p:cNvSpPr>
          <p:nvPr/>
        </p:nvSpPr>
        <p:spPr bwMode="auto">
          <a:xfrm>
            <a:off x="7812088" y="6669088"/>
            <a:ext cx="1331912" cy="144462"/>
          </a:xfrm>
          <a:prstGeom prst="curvedDownArrow">
            <a:avLst>
              <a:gd name="adj1" fmla="val 184396"/>
              <a:gd name="adj2" fmla="val 368792"/>
              <a:gd name="adj3" fmla="val 33333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058623"/>
            <a:ext cx="32004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22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0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4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04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04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04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04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2" grpId="0" build="p"/>
      <p:bldP spid="604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WordArt 2"/>
          <p:cNvSpPr>
            <a:spLocks noChangeArrowheads="1" noChangeShapeType="1" noTextEdit="1"/>
          </p:cNvSpPr>
          <p:nvPr/>
        </p:nvSpPr>
        <p:spPr bwMode="auto">
          <a:xfrm>
            <a:off x="395288" y="260350"/>
            <a:ext cx="7345362" cy="104775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100000">
                      <a:srgbClr val="80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ВИДЫ УРОКОВ</a:t>
            </a:r>
          </a:p>
        </p:txBody>
      </p:sp>
      <p:sp>
        <p:nvSpPr>
          <p:cNvPr id="187395" name="Rectangle 3"/>
          <p:cNvSpPr>
            <a:spLocks noChangeArrowheads="1"/>
          </p:cNvSpPr>
          <p:nvPr/>
        </p:nvSpPr>
        <p:spPr bwMode="auto">
          <a:xfrm>
            <a:off x="179388" y="1446457"/>
            <a:ext cx="8964612" cy="5090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28600">
              <a:spcBef>
                <a:spcPct val="50000"/>
              </a:spcBef>
              <a:buFontTx/>
              <a:buAutoNum type="arabicPeriod"/>
            </a:pPr>
            <a:r>
              <a:rPr lang="ru-RU" sz="3200" b="1" u="sng" dirty="0">
                <a:solidFill>
                  <a:schemeClr val="accent4">
                    <a:lumMod val="50000"/>
                  </a:schemeClr>
                </a:solidFill>
              </a:rPr>
              <a:t>Уроки в форме соревнований и игр:</a:t>
            </a:r>
            <a:r>
              <a:rPr lang="ru-RU" sz="3200" u="sng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800" dirty="0"/>
              <a:t>конкурс, турнир, эстафета, дуэль, КВН, деловая игра, ролевая игра, кроссворд, викторина и т.д.</a:t>
            </a:r>
          </a:p>
          <a:p>
            <a:pPr indent="228600">
              <a:spcBef>
                <a:spcPct val="20000"/>
              </a:spcBef>
            </a:pPr>
            <a:r>
              <a:rPr lang="ru-RU" sz="3200" b="1" u="sng" dirty="0">
                <a:solidFill>
                  <a:schemeClr val="accent4">
                    <a:lumMod val="50000"/>
                  </a:schemeClr>
                </a:solidFill>
              </a:rPr>
              <a:t>2. Уроки, основанные на формах, жанрах и методах работы, известных в общественной практике:</a:t>
            </a:r>
            <a:r>
              <a:rPr lang="ru-RU" sz="2800" u="sng" dirty="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  <a:p>
            <a:pPr indent="228600">
              <a:spcBef>
                <a:spcPct val="20000"/>
              </a:spcBef>
            </a:pPr>
            <a:r>
              <a:rPr lang="ru-RU" sz="2800" dirty="0"/>
              <a:t>исследование, изобретательство, </a:t>
            </a:r>
          </a:p>
          <a:p>
            <a:pPr indent="228600">
              <a:spcBef>
                <a:spcPct val="20000"/>
              </a:spcBef>
            </a:pPr>
            <a:r>
              <a:rPr lang="ru-RU" sz="2800" dirty="0"/>
              <a:t>анализ первоисточников, комментарий, </a:t>
            </a:r>
          </a:p>
          <a:p>
            <a:pPr indent="228600">
              <a:spcBef>
                <a:spcPct val="20000"/>
              </a:spcBef>
            </a:pPr>
            <a:r>
              <a:rPr lang="ru-RU" sz="2800" dirty="0"/>
              <a:t>мозговая атака, интервью, репортаж, </a:t>
            </a:r>
          </a:p>
          <a:p>
            <a:pPr indent="228600">
              <a:spcBef>
                <a:spcPct val="20000"/>
              </a:spcBef>
            </a:pPr>
            <a:r>
              <a:rPr lang="ru-RU" sz="2800" dirty="0"/>
              <a:t>рецензия и т.д.</a:t>
            </a:r>
          </a:p>
        </p:txBody>
      </p:sp>
      <p:sp>
        <p:nvSpPr>
          <p:cNvPr id="187396" name="AutoShape 4"/>
          <p:cNvSpPr>
            <a:spLocks noChangeArrowheads="1"/>
          </p:cNvSpPr>
          <p:nvPr/>
        </p:nvSpPr>
        <p:spPr bwMode="auto">
          <a:xfrm>
            <a:off x="7812088" y="6524625"/>
            <a:ext cx="1331912" cy="288925"/>
          </a:xfrm>
          <a:prstGeom prst="curvedDownArrow">
            <a:avLst>
              <a:gd name="adj1" fmla="val 92198"/>
              <a:gd name="adj2" fmla="val 184396"/>
              <a:gd name="adj3" fmla="val 33333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87397" name="Picture 5" descr="J022374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3789363"/>
            <a:ext cx="2266950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864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70" decel="100000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770" decel="100000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70" decel="100000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770" decel="100000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770" decel="100000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770" decel="100000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3" dur="770" fill="hold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5" dur="770" fill="hold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187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87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87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87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 animBg="1"/>
      <p:bldP spid="187395" grpId="0" build="p"/>
      <p:bldP spid="18739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WordArt 2"/>
          <p:cNvSpPr>
            <a:spLocks noChangeArrowheads="1" noChangeShapeType="1" noTextEdit="1"/>
          </p:cNvSpPr>
          <p:nvPr/>
        </p:nvSpPr>
        <p:spPr bwMode="auto">
          <a:xfrm>
            <a:off x="755650" y="260350"/>
            <a:ext cx="7345363" cy="104775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100000">
                      <a:srgbClr val="CC33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ВИДЫ УРОКОВ</a:t>
            </a:r>
          </a:p>
        </p:txBody>
      </p:sp>
      <p:sp>
        <p:nvSpPr>
          <p:cNvPr id="188419" name="Rectangle 3"/>
          <p:cNvSpPr>
            <a:spLocks noChangeArrowheads="1"/>
          </p:cNvSpPr>
          <p:nvPr/>
        </p:nvSpPr>
        <p:spPr bwMode="auto">
          <a:xfrm>
            <a:off x="377631" y="1846759"/>
            <a:ext cx="8748712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28600"/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3. Уроки, основанные на нетрадиционной организации учебного материала: </a:t>
            </a:r>
            <a:r>
              <a:rPr lang="ru-RU" sz="2800" dirty="0"/>
              <a:t>урок мудрости, откровение, урок-блок, урок-«дублер начинает действовать» и т.д.</a:t>
            </a:r>
          </a:p>
          <a:p>
            <a:pPr indent="228600">
              <a:spcBef>
                <a:spcPct val="50000"/>
              </a:spcBef>
            </a:pP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4. Уроки, напоминающие публичные формы общения</a:t>
            </a:r>
            <a:r>
              <a:rPr lang="ru-RU" sz="3200" dirty="0">
                <a:solidFill>
                  <a:schemeClr val="accent4">
                    <a:lumMod val="50000"/>
                  </a:schemeClr>
                </a:solidFill>
              </a:rPr>
              <a:t>: </a:t>
            </a:r>
            <a:r>
              <a:rPr lang="ru-RU" sz="2800" dirty="0"/>
              <a:t>пресс-конференция, брифинг, аукцион, бенефис, регламентированная дискуссия, панорама, телемост, репортаж, диалог, «живая газета», устный журнал и т.д.</a:t>
            </a:r>
          </a:p>
        </p:txBody>
      </p:sp>
      <p:sp>
        <p:nvSpPr>
          <p:cNvPr id="188420" name="AutoShape 4"/>
          <p:cNvSpPr>
            <a:spLocks noChangeArrowheads="1"/>
          </p:cNvSpPr>
          <p:nvPr/>
        </p:nvSpPr>
        <p:spPr bwMode="auto">
          <a:xfrm>
            <a:off x="7812088" y="6021388"/>
            <a:ext cx="1331912" cy="576262"/>
          </a:xfrm>
          <a:prstGeom prst="curvedDownArrow">
            <a:avLst>
              <a:gd name="adj1" fmla="val 46226"/>
              <a:gd name="adj2" fmla="val 92452"/>
              <a:gd name="adj3" fmla="val 33333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617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8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build="p"/>
      <p:bldP spid="18842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WordArt 2"/>
          <p:cNvSpPr>
            <a:spLocks noChangeArrowheads="1" noChangeShapeType="1" noTextEdit="1"/>
          </p:cNvSpPr>
          <p:nvPr/>
        </p:nvSpPr>
        <p:spPr bwMode="auto">
          <a:xfrm>
            <a:off x="755650" y="260350"/>
            <a:ext cx="7345363" cy="104775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100000">
                      <a:srgbClr val="CC33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ВИДЫ УРОКОВ</a:t>
            </a:r>
          </a:p>
        </p:txBody>
      </p:sp>
      <p:sp>
        <p:nvSpPr>
          <p:cNvPr id="189443" name="Rectangle 3"/>
          <p:cNvSpPr>
            <a:spLocks noChangeArrowheads="1"/>
          </p:cNvSpPr>
          <p:nvPr/>
        </p:nvSpPr>
        <p:spPr bwMode="auto">
          <a:xfrm>
            <a:off x="250825" y="2028737"/>
            <a:ext cx="8893175" cy="3662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28600">
              <a:spcBef>
                <a:spcPct val="50000"/>
              </a:spcBef>
            </a:pP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5. Уроки, основанные на имитации деятельности учреждений и организаций:</a:t>
            </a:r>
            <a:r>
              <a:rPr lang="ru-RU" sz="2800" b="1" dirty="0"/>
              <a:t> следствие, патентное бюро, ученый совет и т.д.</a:t>
            </a:r>
          </a:p>
          <a:p>
            <a:pPr indent="228600">
              <a:spcBef>
                <a:spcPct val="50000"/>
              </a:spcBef>
            </a:pP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6. Уроки, основанные на имитации деятельности при проведении общественно-культурных мероприятий:</a:t>
            </a:r>
            <a:r>
              <a:rPr lang="ru-RU" sz="2800" b="1" dirty="0"/>
              <a:t> заочная экскурсия, экскурсия в прошлое, путешествие, прогулки т.д.</a:t>
            </a:r>
          </a:p>
        </p:txBody>
      </p:sp>
      <p:sp>
        <p:nvSpPr>
          <p:cNvPr id="189444" name="AutoShape 4"/>
          <p:cNvSpPr>
            <a:spLocks noChangeArrowheads="1"/>
          </p:cNvSpPr>
          <p:nvPr/>
        </p:nvSpPr>
        <p:spPr bwMode="auto">
          <a:xfrm>
            <a:off x="7812088" y="6021388"/>
            <a:ext cx="1331912" cy="576262"/>
          </a:xfrm>
          <a:prstGeom prst="curvedDownArrow">
            <a:avLst>
              <a:gd name="adj1" fmla="val 46226"/>
              <a:gd name="adj2" fmla="val 92452"/>
              <a:gd name="adj3" fmla="val 33333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73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9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3" grpId="0" build="p"/>
      <p:bldP spid="18944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WordArt 2"/>
          <p:cNvSpPr>
            <a:spLocks noChangeArrowheads="1" noChangeShapeType="1" noTextEdit="1"/>
          </p:cNvSpPr>
          <p:nvPr/>
        </p:nvSpPr>
        <p:spPr bwMode="auto">
          <a:xfrm>
            <a:off x="755650" y="436563"/>
            <a:ext cx="7345363" cy="104775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100000">
                      <a:srgbClr val="CC33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ВИДЫ УРОКОВ</a:t>
            </a:r>
          </a:p>
        </p:txBody>
      </p:sp>
      <p:sp>
        <p:nvSpPr>
          <p:cNvPr id="191491" name="Rectangle 3"/>
          <p:cNvSpPr>
            <a:spLocks noChangeArrowheads="1"/>
          </p:cNvSpPr>
          <p:nvPr/>
        </p:nvSpPr>
        <p:spPr bwMode="auto">
          <a:xfrm>
            <a:off x="377825" y="2162443"/>
            <a:ext cx="876617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177800"/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9. Интегрированные уроки</a:t>
            </a:r>
          </a:p>
          <a:p>
            <a:pPr indent="177800">
              <a:spcBef>
                <a:spcPct val="50000"/>
              </a:spcBef>
            </a:pP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10. Трансформация традиционных способов организации урока: </a:t>
            </a:r>
          </a:p>
          <a:p>
            <a:pPr indent="177800"/>
            <a:r>
              <a:rPr lang="ru-RU" sz="3200" b="1" dirty="0"/>
              <a:t>лекция-парадокс, парный опрос, экспресс-опрос, урок </a:t>
            </a:r>
            <a:r>
              <a:rPr lang="ru-RU" sz="3200" b="1" dirty="0">
                <a:cs typeface="Arial" charset="0"/>
              </a:rPr>
              <a:t>−</a:t>
            </a:r>
            <a:r>
              <a:rPr lang="ru-RU" sz="3200" b="1" dirty="0"/>
              <a:t> защита оценки, урок-консультация, урок-практикум, урок-семинар и т.д.</a:t>
            </a: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26384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191493" name="Group 5"/>
          <p:cNvGraphicFramePr>
            <a:graphicFrameLocks noGrp="1"/>
          </p:cNvGraphicFramePr>
          <p:nvPr/>
        </p:nvGraphicFramePr>
        <p:xfrm>
          <a:off x="0" y="3127375"/>
          <a:ext cx="208002" cy="879475"/>
        </p:xfrm>
        <a:graphic>
          <a:graphicData uri="http://schemas.openxmlformats.org/drawingml/2006/table">
            <a:tbl>
              <a:tblPr/>
              <a:tblGrid>
                <a:gridCol w="208002"/>
              </a:tblGrid>
              <a:tr h="879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301" marR="91301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1499" name="AutoShape 11"/>
          <p:cNvSpPr>
            <a:spLocks noChangeArrowheads="1"/>
          </p:cNvSpPr>
          <p:nvPr/>
        </p:nvSpPr>
        <p:spPr bwMode="auto">
          <a:xfrm>
            <a:off x="7812088" y="6021388"/>
            <a:ext cx="1331912" cy="576262"/>
          </a:xfrm>
          <a:prstGeom prst="curvedDownArrow">
            <a:avLst>
              <a:gd name="adj1" fmla="val 46226"/>
              <a:gd name="adj2" fmla="val 92452"/>
              <a:gd name="adj3" fmla="val 33333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870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91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1" grpId="0" build="p"/>
      <p:bldP spid="19149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3455988" y="476250"/>
            <a:ext cx="5688012" cy="403225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Ученик приходит в школу </a:t>
            </a:r>
            <a:r>
              <a:rPr lang="ru-RU" dirty="0" smtClean="0">
                <a:solidFill>
                  <a:srgbClr val="C00000"/>
                </a:solidFill>
              </a:rPr>
              <a:t>научиться.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Задача учителя </a:t>
            </a:r>
            <a:r>
              <a:rPr lang="ru-RU" dirty="0" smtClean="0">
                <a:solidFill>
                  <a:srgbClr val="C00000"/>
                </a:solidFill>
              </a:rPr>
              <a:t>научить ученика учиться.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84784"/>
            <a:ext cx="3310496" cy="3409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3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WordArt 2"/>
          <p:cNvSpPr>
            <a:spLocks noChangeArrowheads="1" noChangeShapeType="1" noTextEdit="1"/>
          </p:cNvSpPr>
          <p:nvPr/>
        </p:nvSpPr>
        <p:spPr bwMode="auto">
          <a:xfrm>
            <a:off x="755650" y="436563"/>
            <a:ext cx="7345363" cy="104775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100000">
                      <a:srgbClr val="CC33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ВИДЫ УРОКОВ</a:t>
            </a:r>
          </a:p>
        </p:txBody>
      </p:sp>
      <p:sp>
        <p:nvSpPr>
          <p:cNvPr id="192515" name="Text Box 3"/>
          <p:cNvSpPr txBox="1">
            <a:spLocks noChangeArrowheads="1"/>
          </p:cNvSpPr>
          <p:nvPr/>
        </p:nvSpPr>
        <p:spPr bwMode="auto">
          <a:xfrm>
            <a:off x="323850" y="1296988"/>
            <a:ext cx="882015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11. Урок-экскурсия</a:t>
            </a:r>
          </a:p>
          <a:p>
            <a:pPr eaLnBrk="1" hangingPunct="1"/>
            <a:endParaRPr lang="ru-RU" sz="2000" b="1" dirty="0">
              <a:solidFill>
                <a:schemeClr val="accent4">
                  <a:lumMod val="50000"/>
                </a:schemeClr>
              </a:solidFill>
            </a:endParaRPr>
          </a:p>
          <a:p>
            <a:pPr eaLnBrk="1" hangingPunct="1"/>
            <a:endParaRPr lang="ru-RU" sz="2000" dirty="0">
              <a:solidFill>
                <a:schemeClr val="accent4">
                  <a:lumMod val="50000"/>
                </a:schemeClr>
              </a:solidFill>
            </a:endParaRPr>
          </a:p>
          <a:p>
            <a:pPr eaLnBrk="1" hangingPunct="1"/>
            <a:endParaRPr lang="ru-RU" sz="2000" dirty="0">
              <a:solidFill>
                <a:schemeClr val="accent4">
                  <a:lumMod val="50000"/>
                </a:schemeClr>
              </a:solidFill>
            </a:endParaRPr>
          </a:p>
          <a:p>
            <a:pPr eaLnBrk="1" hangingPunct="1"/>
            <a:endParaRPr lang="ru-RU" sz="2000" dirty="0">
              <a:solidFill>
                <a:schemeClr val="accent4">
                  <a:lumMod val="50000"/>
                </a:schemeClr>
              </a:solidFill>
            </a:endParaRPr>
          </a:p>
          <a:p>
            <a:pPr eaLnBrk="1" hangingPunct="1"/>
            <a:endParaRPr lang="ru-RU" sz="2000" dirty="0"/>
          </a:p>
          <a:p>
            <a:pPr eaLnBrk="1" hangingPunct="1"/>
            <a:endParaRPr lang="ru-RU" sz="2000" dirty="0"/>
          </a:p>
          <a:p>
            <a:pPr eaLnBrk="1" hangingPunct="1"/>
            <a:endParaRPr lang="ru-RU" sz="2000" dirty="0"/>
          </a:p>
          <a:p>
            <a:pPr eaLnBrk="1" hangingPunct="1"/>
            <a:endParaRPr lang="ru-RU" sz="2000" dirty="0"/>
          </a:p>
          <a:p>
            <a:pPr eaLnBrk="1" hangingPunct="1"/>
            <a:r>
              <a:rPr lang="ru-RU" sz="2800" b="1" dirty="0">
                <a:solidFill>
                  <a:schemeClr val="accent4">
                    <a:lumMod val="50000"/>
                  </a:schemeClr>
                </a:solidFill>
              </a:rPr>
              <a:t>Задачи учебных экскурсий:</a:t>
            </a:r>
          </a:p>
          <a:p>
            <a:pPr eaLnBrk="1" hangingPunct="1">
              <a:buFontTx/>
              <a:buChar char="•"/>
            </a:pPr>
            <a:r>
              <a:rPr lang="ru-RU" sz="2000" dirty="0"/>
              <a:t> </a:t>
            </a:r>
            <a:r>
              <a:rPr lang="ru-RU" sz="2000" b="1" dirty="0"/>
              <a:t>обогащение знаний учащихся</a:t>
            </a:r>
          </a:p>
          <a:p>
            <a:pPr eaLnBrk="1" hangingPunct="1">
              <a:buFontTx/>
              <a:buChar char="•"/>
            </a:pPr>
            <a:r>
              <a:rPr lang="ru-RU" sz="2000" b="1" dirty="0"/>
              <a:t> установление связи теории с практикой, </a:t>
            </a:r>
          </a:p>
          <a:p>
            <a:pPr eaLnBrk="1" hangingPunct="1"/>
            <a:r>
              <a:rPr lang="ru-RU" sz="2000" b="1" dirty="0"/>
              <a:t>жизненными явлениями и    процессами </a:t>
            </a:r>
          </a:p>
          <a:p>
            <a:pPr eaLnBrk="1" hangingPunct="1">
              <a:buFontTx/>
              <a:buChar char="•"/>
            </a:pPr>
            <a:r>
              <a:rPr lang="ru-RU" sz="2000" b="1" dirty="0"/>
              <a:t> развитие творческих способностей учащихся, </a:t>
            </a:r>
          </a:p>
          <a:p>
            <a:pPr eaLnBrk="1" hangingPunct="1"/>
            <a:r>
              <a:rPr lang="ru-RU" sz="2000" b="1" dirty="0"/>
              <a:t>их самостоятельности, организованности</a:t>
            </a:r>
          </a:p>
          <a:p>
            <a:pPr eaLnBrk="1" hangingPunct="1">
              <a:buFontTx/>
              <a:buChar char="•"/>
            </a:pPr>
            <a:r>
              <a:rPr lang="ru-RU" sz="2000" b="1" dirty="0"/>
              <a:t>воспитание положительного отношения к учению</a:t>
            </a:r>
          </a:p>
          <a:p>
            <a:pPr eaLnBrk="1" hangingPunct="1"/>
            <a:endParaRPr lang="ru-RU" sz="2000" dirty="0"/>
          </a:p>
        </p:txBody>
      </p:sp>
      <p:sp>
        <p:nvSpPr>
          <p:cNvPr id="192516" name="Rectangle 4"/>
          <p:cNvSpPr>
            <a:spLocks noChangeArrowheads="1"/>
          </p:cNvSpPr>
          <p:nvPr/>
        </p:nvSpPr>
        <p:spPr bwMode="auto">
          <a:xfrm>
            <a:off x="900113" y="2133600"/>
            <a:ext cx="2663825" cy="358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 dirty="0"/>
              <a:t>тематический</a:t>
            </a:r>
          </a:p>
        </p:txBody>
      </p:sp>
      <p:sp>
        <p:nvSpPr>
          <p:cNvPr id="192517" name="Rectangle 5"/>
          <p:cNvSpPr>
            <a:spLocks noChangeArrowheads="1"/>
          </p:cNvSpPr>
          <p:nvPr/>
        </p:nvSpPr>
        <p:spPr bwMode="auto">
          <a:xfrm>
            <a:off x="4716463" y="2060575"/>
            <a:ext cx="2808287" cy="431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 dirty="0"/>
              <a:t>комплексный</a:t>
            </a:r>
            <a:endParaRPr lang="ru-RU" sz="2400" b="1" i="1" u="sng" dirty="0"/>
          </a:p>
        </p:txBody>
      </p:sp>
      <p:sp>
        <p:nvSpPr>
          <p:cNvPr id="192518" name="Line 6"/>
          <p:cNvSpPr>
            <a:spLocks noChangeShapeType="1"/>
          </p:cNvSpPr>
          <p:nvPr/>
        </p:nvSpPr>
        <p:spPr bwMode="auto">
          <a:xfrm flipH="1">
            <a:off x="2479767" y="1887019"/>
            <a:ext cx="720725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2519" name="Line 7"/>
          <p:cNvSpPr>
            <a:spLocks noChangeShapeType="1"/>
          </p:cNvSpPr>
          <p:nvPr/>
        </p:nvSpPr>
        <p:spPr bwMode="auto">
          <a:xfrm>
            <a:off x="5364163" y="1843882"/>
            <a:ext cx="936625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2520" name="Rectangle 8"/>
          <p:cNvSpPr>
            <a:spLocks noChangeArrowheads="1"/>
          </p:cNvSpPr>
          <p:nvPr/>
        </p:nvSpPr>
        <p:spPr bwMode="auto">
          <a:xfrm>
            <a:off x="179388" y="2781300"/>
            <a:ext cx="3529012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охватывает одну или </a:t>
            </a:r>
          </a:p>
          <a:p>
            <a:pPr algn="ctr"/>
            <a:r>
              <a:rPr lang="ru-RU" sz="2400" b="1" dirty="0"/>
              <a:t>несколько тем </a:t>
            </a:r>
          </a:p>
          <a:p>
            <a:pPr algn="ctr"/>
            <a:r>
              <a:rPr lang="ru-RU" sz="2400" b="1" dirty="0"/>
              <a:t>одного предмета</a:t>
            </a:r>
          </a:p>
        </p:txBody>
      </p:sp>
      <p:sp>
        <p:nvSpPr>
          <p:cNvPr id="192521" name="Rectangle 9"/>
          <p:cNvSpPr>
            <a:spLocks noChangeArrowheads="1"/>
          </p:cNvSpPr>
          <p:nvPr/>
        </p:nvSpPr>
        <p:spPr bwMode="auto">
          <a:xfrm>
            <a:off x="3995738" y="2781300"/>
            <a:ext cx="496875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базируется на содержании </a:t>
            </a:r>
          </a:p>
          <a:p>
            <a:pPr algn="ctr"/>
            <a:r>
              <a:rPr lang="ru-RU" sz="2400" b="1" dirty="0"/>
              <a:t>взаимосвязанных тем двух или </a:t>
            </a:r>
          </a:p>
          <a:p>
            <a:pPr algn="ctr"/>
            <a:r>
              <a:rPr lang="ru-RU" sz="2400" b="1" dirty="0"/>
              <a:t>нескольких учебных предметов</a:t>
            </a:r>
          </a:p>
        </p:txBody>
      </p:sp>
      <p:sp>
        <p:nvSpPr>
          <p:cNvPr id="192522" name="Line 10"/>
          <p:cNvSpPr>
            <a:spLocks noChangeShapeType="1"/>
          </p:cNvSpPr>
          <p:nvPr/>
        </p:nvSpPr>
        <p:spPr bwMode="auto">
          <a:xfrm>
            <a:off x="1908175" y="24923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2523" name="Line 11"/>
          <p:cNvSpPr>
            <a:spLocks noChangeShapeType="1"/>
          </p:cNvSpPr>
          <p:nvPr/>
        </p:nvSpPr>
        <p:spPr bwMode="auto">
          <a:xfrm>
            <a:off x="6156325" y="24923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92527" name="Picture 15" descr="J022373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292600"/>
            <a:ext cx="2411412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2529" name="AutoShape 17"/>
          <p:cNvSpPr>
            <a:spLocks noChangeArrowheads="1"/>
          </p:cNvSpPr>
          <p:nvPr/>
        </p:nvSpPr>
        <p:spPr bwMode="auto">
          <a:xfrm>
            <a:off x="7812088" y="6597650"/>
            <a:ext cx="1331912" cy="215900"/>
          </a:xfrm>
          <a:prstGeom prst="curvedDownArrow">
            <a:avLst>
              <a:gd name="adj1" fmla="val 123382"/>
              <a:gd name="adj2" fmla="val 246765"/>
              <a:gd name="adj3" fmla="val 33333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3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2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2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2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2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2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2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2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2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2000"/>
                                        <p:tgtEl>
                                          <p:spTgt spid="192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25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25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25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25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25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25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925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25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925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25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925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25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92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92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92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19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6" grpId="0" animBg="1"/>
      <p:bldP spid="192517" grpId="0" animBg="1"/>
      <p:bldP spid="192518" grpId="0" animBg="1"/>
      <p:bldP spid="192519" grpId="0" animBg="1"/>
      <p:bldP spid="192520" grpId="0" animBg="1"/>
      <p:bldP spid="192521" grpId="0" animBg="1"/>
      <p:bldP spid="192522" grpId="0" animBg="1"/>
      <p:bldP spid="192523" grpId="0" animBg="1"/>
      <p:bldP spid="19252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WordArt 2"/>
          <p:cNvSpPr>
            <a:spLocks noChangeArrowheads="1" noChangeShapeType="1" noTextEdit="1"/>
          </p:cNvSpPr>
          <p:nvPr/>
        </p:nvSpPr>
        <p:spPr bwMode="auto">
          <a:xfrm>
            <a:off x="755650" y="436563"/>
            <a:ext cx="7345363" cy="104775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100000">
                      <a:srgbClr val="CC33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ВИДЫ УРОКОВ</a:t>
            </a:r>
          </a:p>
        </p:txBody>
      </p:sp>
      <p:sp>
        <p:nvSpPr>
          <p:cNvPr id="193539" name="Text Box 3"/>
          <p:cNvSpPr txBox="1">
            <a:spLocks noChangeArrowheads="1"/>
          </p:cNvSpPr>
          <p:nvPr/>
        </p:nvSpPr>
        <p:spPr bwMode="auto">
          <a:xfrm>
            <a:off x="468313" y="1557338"/>
            <a:ext cx="7272337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12. Урок-дискуссия</a:t>
            </a:r>
          </a:p>
          <a:p>
            <a:pPr eaLnBrk="1" hangingPunct="1"/>
            <a:endParaRPr lang="ru-RU" b="1" i="1" dirty="0"/>
          </a:p>
          <a:p>
            <a:pPr eaLnBrk="1" hangingPunct="1"/>
            <a:endParaRPr lang="ru-RU" b="1" i="1" dirty="0"/>
          </a:p>
          <a:p>
            <a:pPr eaLnBrk="1" hangingPunct="1"/>
            <a:endParaRPr lang="ru-RU" b="1" i="1" dirty="0"/>
          </a:p>
          <a:p>
            <a:pPr eaLnBrk="1" hangingPunct="1"/>
            <a:endParaRPr lang="ru-RU" b="1" i="1" dirty="0"/>
          </a:p>
          <a:p>
            <a:pPr eaLnBrk="1" hangingPunct="1"/>
            <a:endParaRPr lang="ru-RU" b="1" i="1" dirty="0"/>
          </a:p>
          <a:p>
            <a:pPr eaLnBrk="1" hangingPunct="1"/>
            <a:endParaRPr lang="ru-RU" b="1" i="1" u="sng" dirty="0"/>
          </a:p>
          <a:p>
            <a:pPr eaLnBrk="1" hangingPunct="1"/>
            <a:r>
              <a:rPr lang="ru-RU" sz="2400" b="1" dirty="0">
                <a:solidFill>
                  <a:schemeClr val="accent4">
                    <a:lumMod val="50000"/>
                  </a:schemeClr>
                </a:solidFill>
              </a:rPr>
              <a:t>Урок-дискуссия: </a:t>
            </a:r>
            <a:r>
              <a:rPr lang="ru-RU" b="1" i="1" dirty="0"/>
              <a:t>рассмотрение и исследование спорных вопросов, проблем, различных подходов при </a:t>
            </a:r>
          </a:p>
          <a:p>
            <a:pPr eaLnBrk="1" hangingPunct="1"/>
            <a:r>
              <a:rPr lang="ru-RU" b="1" i="1" dirty="0"/>
              <a:t>аргументации суждений, решении заданий и т.д.</a:t>
            </a:r>
          </a:p>
        </p:txBody>
      </p:sp>
      <p:sp>
        <p:nvSpPr>
          <p:cNvPr id="193540" name="Text Box 4"/>
          <p:cNvSpPr txBox="1">
            <a:spLocks noChangeArrowheads="1"/>
          </p:cNvSpPr>
          <p:nvPr/>
        </p:nvSpPr>
        <p:spPr bwMode="auto">
          <a:xfrm>
            <a:off x="3203575" y="2573000"/>
            <a:ext cx="3097213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i="1" dirty="0">
                <a:solidFill>
                  <a:schemeClr val="accent4">
                    <a:lumMod val="50000"/>
                  </a:schemeClr>
                </a:solidFill>
              </a:rPr>
              <a:t>групповые дискуссии</a:t>
            </a:r>
          </a:p>
          <a:p>
            <a:pPr eaLnBrk="1" hangingPunct="1"/>
            <a:r>
              <a:rPr lang="ru-RU" sz="2000" b="1" i="1" dirty="0"/>
              <a:t>(групповая работа)</a:t>
            </a:r>
          </a:p>
        </p:txBody>
      </p:sp>
      <p:sp>
        <p:nvSpPr>
          <p:cNvPr id="193541" name="Text Box 5"/>
          <p:cNvSpPr txBox="1">
            <a:spLocks noChangeArrowheads="1"/>
          </p:cNvSpPr>
          <p:nvPr/>
        </p:nvSpPr>
        <p:spPr bwMode="auto">
          <a:xfrm>
            <a:off x="6588125" y="2133600"/>
            <a:ext cx="2555875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i="1" dirty="0">
                <a:solidFill>
                  <a:schemeClr val="accent4">
                    <a:lumMod val="50000"/>
                  </a:schemeClr>
                </a:solidFill>
              </a:rPr>
              <a:t>массовые дискуссии</a:t>
            </a:r>
          </a:p>
          <a:p>
            <a:pPr eaLnBrk="1" hangingPunct="1"/>
            <a:r>
              <a:rPr lang="ru-RU" sz="2000" b="1" i="1" dirty="0"/>
              <a:t>(все учащиеся класса)</a:t>
            </a:r>
          </a:p>
        </p:txBody>
      </p:sp>
      <p:sp>
        <p:nvSpPr>
          <p:cNvPr id="193542" name="Text Box 6"/>
          <p:cNvSpPr txBox="1">
            <a:spLocks noChangeArrowheads="1"/>
          </p:cNvSpPr>
          <p:nvPr/>
        </p:nvSpPr>
        <p:spPr bwMode="auto">
          <a:xfrm>
            <a:off x="75406" y="2517411"/>
            <a:ext cx="321947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i="1" dirty="0">
                <a:solidFill>
                  <a:schemeClr val="accent4">
                    <a:lumMod val="50000"/>
                  </a:schemeClr>
                </a:solidFill>
              </a:rPr>
              <a:t>дискуссии- диалог</a:t>
            </a: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</a:rPr>
              <a:t>и</a:t>
            </a:r>
          </a:p>
          <a:p>
            <a:pPr eaLnBrk="1" hangingPunct="1"/>
            <a:r>
              <a:rPr lang="ru-RU" sz="2000" b="1" i="1" dirty="0"/>
              <a:t>(диалог двух  </a:t>
            </a:r>
          </a:p>
          <a:p>
            <a:pPr eaLnBrk="1" hangingPunct="1"/>
            <a:r>
              <a:rPr lang="ru-RU" sz="2000" b="1" i="1" dirty="0"/>
              <a:t>главных участников)</a:t>
            </a:r>
          </a:p>
        </p:txBody>
      </p:sp>
      <p:sp>
        <p:nvSpPr>
          <p:cNvPr id="193543" name="Line 7"/>
          <p:cNvSpPr>
            <a:spLocks noChangeShapeType="1"/>
          </p:cNvSpPr>
          <p:nvPr/>
        </p:nvSpPr>
        <p:spPr bwMode="auto">
          <a:xfrm flipH="1">
            <a:off x="1835150" y="2133600"/>
            <a:ext cx="2449513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3544" name="Line 8"/>
          <p:cNvSpPr>
            <a:spLocks noChangeShapeType="1"/>
          </p:cNvSpPr>
          <p:nvPr/>
        </p:nvSpPr>
        <p:spPr bwMode="auto">
          <a:xfrm>
            <a:off x="4284663" y="213360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3545" name="Line 9"/>
          <p:cNvSpPr>
            <a:spLocks noChangeShapeType="1"/>
          </p:cNvSpPr>
          <p:nvPr/>
        </p:nvSpPr>
        <p:spPr bwMode="auto">
          <a:xfrm>
            <a:off x="4284663" y="2133600"/>
            <a:ext cx="201612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3546" name="Text Box 10"/>
          <p:cNvSpPr txBox="1">
            <a:spLocks noChangeArrowheads="1"/>
          </p:cNvSpPr>
          <p:nvPr/>
        </p:nvSpPr>
        <p:spPr bwMode="auto">
          <a:xfrm>
            <a:off x="250825" y="4941888"/>
            <a:ext cx="842486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i="1" dirty="0">
                <a:solidFill>
                  <a:schemeClr val="accent4">
                    <a:lumMod val="50000"/>
                  </a:schemeClr>
                </a:solidFill>
              </a:rPr>
              <a:t>Культура дискуссии :</a:t>
            </a:r>
          </a:p>
          <a:p>
            <a:pPr eaLnBrk="1" hangingPunct="1">
              <a:buFontTx/>
              <a:buChar char="•"/>
            </a:pPr>
            <a:r>
              <a:rPr lang="ru-RU" b="1" i="1" dirty="0"/>
              <a:t>вступая в дискуссию, необходимо представлять предмет спора</a:t>
            </a:r>
          </a:p>
          <a:p>
            <a:pPr eaLnBrk="1" hangingPunct="1">
              <a:buFontTx/>
              <a:buChar char="•"/>
            </a:pPr>
            <a:r>
              <a:rPr lang="ru-RU" b="1" i="1" dirty="0"/>
              <a:t>в споре не допускать тона превосходства</a:t>
            </a:r>
          </a:p>
          <a:p>
            <a:pPr eaLnBrk="1" hangingPunct="1">
              <a:buFontTx/>
              <a:buChar char="•"/>
            </a:pPr>
            <a:r>
              <a:rPr lang="ru-RU" b="1" i="1" dirty="0"/>
              <a:t>грамотно и четко ставить вопросы</a:t>
            </a:r>
          </a:p>
          <a:p>
            <a:pPr eaLnBrk="1" hangingPunct="1">
              <a:buFontTx/>
              <a:buChar char="•"/>
            </a:pPr>
            <a:r>
              <a:rPr lang="ru-RU" b="1" i="1" dirty="0"/>
              <a:t>формулировать главные выводы</a:t>
            </a:r>
          </a:p>
        </p:txBody>
      </p:sp>
      <p:pic>
        <p:nvPicPr>
          <p:cNvPr id="193548" name="Picture 12" descr="J022373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573463"/>
            <a:ext cx="2700337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3549" name="AutoShape 13"/>
          <p:cNvSpPr>
            <a:spLocks noChangeArrowheads="1"/>
          </p:cNvSpPr>
          <p:nvPr/>
        </p:nvSpPr>
        <p:spPr bwMode="auto">
          <a:xfrm>
            <a:off x="7812088" y="6597650"/>
            <a:ext cx="1331912" cy="215900"/>
          </a:xfrm>
          <a:prstGeom prst="curvedDownArrow">
            <a:avLst>
              <a:gd name="adj1" fmla="val 123382"/>
              <a:gd name="adj2" fmla="val 246765"/>
              <a:gd name="adj3" fmla="val 33333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05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93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93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93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93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3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3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3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3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3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3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3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3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3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3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193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935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935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935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935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935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1935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1935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1935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93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93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93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93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40" grpId="0"/>
      <p:bldP spid="193541" grpId="0"/>
      <p:bldP spid="193542" grpId="0"/>
      <p:bldP spid="193543" grpId="0" animBg="1"/>
      <p:bldP spid="193544" grpId="0" animBg="1"/>
      <p:bldP spid="193545" grpId="0" animBg="1"/>
      <p:bldP spid="19354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WordArt 2"/>
          <p:cNvSpPr>
            <a:spLocks noChangeArrowheads="1" noChangeShapeType="1" noTextEdit="1"/>
          </p:cNvSpPr>
          <p:nvPr/>
        </p:nvSpPr>
        <p:spPr bwMode="auto">
          <a:xfrm>
            <a:off x="755650" y="436563"/>
            <a:ext cx="7345363" cy="104775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100000">
                      <a:srgbClr val="CC33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ВИДЫ УРОКОВ</a:t>
            </a:r>
          </a:p>
        </p:txBody>
      </p:sp>
      <p:sp>
        <p:nvSpPr>
          <p:cNvPr id="194563" name="Text Box 3"/>
          <p:cNvSpPr txBox="1">
            <a:spLocks noChangeArrowheads="1"/>
          </p:cNvSpPr>
          <p:nvPr/>
        </p:nvSpPr>
        <p:spPr bwMode="auto">
          <a:xfrm>
            <a:off x="179388" y="1557338"/>
            <a:ext cx="8964612" cy="527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200" b="1" i="1" u="sng" dirty="0">
                <a:solidFill>
                  <a:schemeClr val="accent4">
                    <a:lumMod val="50000"/>
                  </a:schemeClr>
                </a:solidFill>
              </a:rPr>
              <a:t>13. Урок-консультация</a:t>
            </a:r>
          </a:p>
          <a:p>
            <a:pPr eaLnBrk="1" hangingPunct="1"/>
            <a:r>
              <a:rPr lang="ru-RU" sz="2000" b="1" i="1" dirty="0"/>
              <a:t>(целенаправленная работа не только по ликвидации пробелов в знаниях учащихся, обобщению и систематизации программного материала, но и по развитию их умений)</a:t>
            </a:r>
            <a:endParaRPr lang="ru-RU" sz="2000" b="1" i="1" u="sng" dirty="0"/>
          </a:p>
          <a:p>
            <a:pPr eaLnBrk="1" hangingPunct="1"/>
            <a:endParaRPr lang="ru-RU" sz="2000" b="1" i="1" dirty="0"/>
          </a:p>
          <a:p>
            <a:pPr eaLnBrk="1" hangingPunct="1"/>
            <a:endParaRPr lang="ru-RU" sz="2000" b="1" i="1" dirty="0"/>
          </a:p>
          <a:p>
            <a:pPr eaLnBrk="1" hangingPunct="1"/>
            <a:endParaRPr lang="ru-RU" b="1" i="1" dirty="0"/>
          </a:p>
          <a:p>
            <a:pPr eaLnBrk="1" hangingPunct="1"/>
            <a:endParaRPr lang="ru-RU" b="1" i="1" dirty="0"/>
          </a:p>
          <a:p>
            <a:pPr eaLnBrk="1" hangingPunct="1"/>
            <a:endParaRPr lang="ru-RU" b="1" i="1" dirty="0"/>
          </a:p>
          <a:p>
            <a:pPr eaLnBrk="1" hangingPunct="1"/>
            <a:endParaRPr lang="ru-RU" b="1" i="1" dirty="0"/>
          </a:p>
          <a:p>
            <a:pPr eaLnBrk="1" hangingPunct="1"/>
            <a:endParaRPr lang="ru-RU" b="1" i="1" dirty="0"/>
          </a:p>
          <a:p>
            <a:pPr eaLnBrk="1" hangingPunct="1"/>
            <a:endParaRPr lang="ru-RU" b="1" i="1" dirty="0"/>
          </a:p>
          <a:p>
            <a:pPr eaLnBrk="1" hangingPunct="1"/>
            <a:endParaRPr lang="ru-RU" b="1" i="1" dirty="0"/>
          </a:p>
          <a:p>
            <a:pPr eaLnBrk="1" hangingPunct="1"/>
            <a:endParaRPr lang="ru-RU" b="1" i="1" dirty="0"/>
          </a:p>
          <a:p>
            <a:pPr eaLnBrk="1" hangingPunct="1"/>
            <a:r>
              <a:rPr lang="ru-RU" sz="2400" b="1" i="1" dirty="0">
                <a:solidFill>
                  <a:schemeClr val="accent4">
                    <a:lumMod val="50000"/>
                  </a:schemeClr>
                </a:solidFill>
              </a:rPr>
              <a:t>Формы проведения консультаций: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accent4">
                    <a:lumMod val="50000"/>
                  </a:schemeClr>
                </a:solidFill>
              </a:rPr>
              <a:t>общеклассные</a:t>
            </a: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  <a:p>
            <a:pPr eaLnBrk="1" hangingPunct="1"/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                        </a:t>
            </a:r>
            <a:r>
              <a:rPr lang="ru-RU" sz="2000" b="1" i="1" dirty="0"/>
              <a:t>групповые </a:t>
            </a:r>
          </a:p>
          <a:p>
            <a:pPr eaLnBrk="1" hangingPunct="1"/>
            <a:r>
              <a:rPr lang="ru-RU" sz="2000" b="1" i="1" dirty="0"/>
              <a:t>                                                                           индивидуальные</a:t>
            </a:r>
            <a:endParaRPr lang="ru-RU" sz="2000" b="1" i="1" u="sng" dirty="0"/>
          </a:p>
        </p:txBody>
      </p:sp>
      <p:sp>
        <p:nvSpPr>
          <p:cNvPr id="194564" name="Text Box 4"/>
          <p:cNvSpPr txBox="1">
            <a:spLocks noChangeArrowheads="1"/>
          </p:cNvSpPr>
          <p:nvPr/>
        </p:nvSpPr>
        <p:spPr bwMode="auto">
          <a:xfrm>
            <a:off x="827088" y="2992438"/>
            <a:ext cx="29146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</a:rPr>
              <a:t>тематический</a:t>
            </a:r>
            <a:endParaRPr lang="ru-RU" sz="2800" b="1" i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4565" name="Text Box 5"/>
          <p:cNvSpPr txBox="1">
            <a:spLocks noChangeArrowheads="1"/>
          </p:cNvSpPr>
          <p:nvPr/>
        </p:nvSpPr>
        <p:spPr bwMode="auto">
          <a:xfrm>
            <a:off x="5435600" y="3017838"/>
            <a:ext cx="16811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</a:rPr>
              <a:t>целевой</a:t>
            </a:r>
            <a:endParaRPr lang="ru-RU" sz="20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4566" name="Line 6"/>
          <p:cNvSpPr>
            <a:spLocks noChangeShapeType="1"/>
          </p:cNvSpPr>
          <p:nvPr/>
        </p:nvSpPr>
        <p:spPr bwMode="auto">
          <a:xfrm flipH="1">
            <a:off x="2051050" y="2133600"/>
            <a:ext cx="1370013" cy="1008063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567" name="Line 7"/>
          <p:cNvSpPr>
            <a:spLocks noChangeShapeType="1"/>
          </p:cNvSpPr>
          <p:nvPr/>
        </p:nvSpPr>
        <p:spPr bwMode="auto">
          <a:xfrm>
            <a:off x="5148263" y="2133600"/>
            <a:ext cx="1079500" cy="1008063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568" name="Text Box 8"/>
          <p:cNvSpPr txBox="1">
            <a:spLocks noChangeArrowheads="1"/>
          </p:cNvSpPr>
          <p:nvPr/>
        </p:nvSpPr>
        <p:spPr bwMode="auto">
          <a:xfrm>
            <a:off x="250825" y="3808413"/>
            <a:ext cx="36734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по каждой теме, либо по наиболее значимым или сложным вопросам программного материала</a:t>
            </a:r>
          </a:p>
        </p:txBody>
      </p:sp>
      <p:sp>
        <p:nvSpPr>
          <p:cNvPr id="194569" name="Text Box 9"/>
          <p:cNvSpPr txBox="1">
            <a:spLocks noChangeArrowheads="1"/>
          </p:cNvSpPr>
          <p:nvPr/>
        </p:nvSpPr>
        <p:spPr bwMode="auto">
          <a:xfrm>
            <a:off x="4427538" y="3789363"/>
            <a:ext cx="4716462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 dirty="0"/>
              <a:t>система подготовки, проведения и подведения итогов </a:t>
            </a:r>
            <a:r>
              <a:rPr lang="ru-RU" sz="2000" b="1" i="1" dirty="0" err="1"/>
              <a:t>самостоя</a:t>
            </a:r>
            <a:r>
              <a:rPr lang="ru-RU" sz="2000" b="1" i="1" dirty="0"/>
              <a:t>-тельных и контрольных работ, зачетов, экзаменов</a:t>
            </a:r>
          </a:p>
        </p:txBody>
      </p:sp>
      <p:sp>
        <p:nvSpPr>
          <p:cNvPr id="194570" name="Line 10"/>
          <p:cNvSpPr>
            <a:spLocks noChangeShapeType="1"/>
          </p:cNvSpPr>
          <p:nvPr/>
        </p:nvSpPr>
        <p:spPr bwMode="auto">
          <a:xfrm>
            <a:off x="1835150" y="34290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571" name="Line 11"/>
          <p:cNvSpPr>
            <a:spLocks noChangeShapeType="1"/>
          </p:cNvSpPr>
          <p:nvPr/>
        </p:nvSpPr>
        <p:spPr bwMode="auto">
          <a:xfrm>
            <a:off x="6084888" y="35004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572" name="AutoShape 12"/>
          <p:cNvSpPr>
            <a:spLocks noChangeArrowheads="1"/>
          </p:cNvSpPr>
          <p:nvPr/>
        </p:nvSpPr>
        <p:spPr bwMode="auto">
          <a:xfrm>
            <a:off x="7812088" y="6021388"/>
            <a:ext cx="1331912" cy="576262"/>
          </a:xfrm>
          <a:prstGeom prst="curvedDownArrow">
            <a:avLst>
              <a:gd name="adj1" fmla="val 46226"/>
              <a:gd name="adj2" fmla="val 92452"/>
              <a:gd name="adj3" fmla="val 33333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272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4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4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4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94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94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945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945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945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945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1945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1945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94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4" grpId="0"/>
      <p:bldP spid="194565" grpId="0"/>
      <p:bldP spid="194566" grpId="0" animBg="1"/>
      <p:bldP spid="194567" grpId="0" animBg="1"/>
      <p:bldP spid="194568" grpId="0"/>
      <p:bldP spid="194569" grpId="0"/>
      <p:bldP spid="194570" grpId="0" animBg="1"/>
      <p:bldP spid="194571" grpId="0" animBg="1"/>
      <p:bldP spid="19457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WordArt 2"/>
          <p:cNvSpPr>
            <a:spLocks noChangeArrowheads="1" noChangeShapeType="1" noTextEdit="1"/>
          </p:cNvSpPr>
          <p:nvPr/>
        </p:nvSpPr>
        <p:spPr bwMode="auto">
          <a:xfrm>
            <a:off x="755650" y="436563"/>
            <a:ext cx="7345363" cy="104775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100000">
                      <a:srgbClr val="CC33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ВИДЫ УРОКОВ</a:t>
            </a:r>
          </a:p>
        </p:txBody>
      </p:sp>
      <p:sp>
        <p:nvSpPr>
          <p:cNvPr id="195587" name="Text Box 3"/>
          <p:cNvSpPr txBox="1">
            <a:spLocks noChangeArrowheads="1"/>
          </p:cNvSpPr>
          <p:nvPr/>
        </p:nvSpPr>
        <p:spPr bwMode="auto">
          <a:xfrm>
            <a:off x="1789786" y="1474788"/>
            <a:ext cx="569143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14. Интегрированный урок</a:t>
            </a:r>
            <a:r>
              <a:rPr lang="ru-RU" b="1" i="1" u="sng" dirty="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  <a:p>
            <a:pPr algn="ctr" eaLnBrk="1" hangingPunct="1"/>
            <a:r>
              <a:rPr lang="ru-RU" sz="2400" b="1" i="1" u="sng" dirty="0">
                <a:solidFill>
                  <a:schemeClr val="accent4">
                    <a:lumMod val="50000"/>
                  </a:schemeClr>
                </a:solidFill>
              </a:rPr>
              <a:t>(</a:t>
            </a:r>
            <a:r>
              <a:rPr lang="ru-RU" sz="2400" b="1" i="1" dirty="0" err="1">
                <a:solidFill>
                  <a:schemeClr val="accent4">
                    <a:lumMod val="50000"/>
                  </a:schemeClr>
                </a:solidFill>
              </a:rPr>
              <a:t>межпредметный</a:t>
            </a:r>
            <a:r>
              <a:rPr lang="ru-RU" sz="2400" b="1" i="1" dirty="0">
                <a:solidFill>
                  <a:schemeClr val="accent4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195588" name="Text Box 4"/>
          <p:cNvSpPr txBox="1">
            <a:spLocks noChangeArrowheads="1"/>
          </p:cNvSpPr>
          <p:nvPr/>
        </p:nvSpPr>
        <p:spPr bwMode="auto">
          <a:xfrm>
            <a:off x="468313" y="2492375"/>
            <a:ext cx="74168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i="1" u="sng"/>
              <a:t>предполагает: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i="1"/>
              <a:t>                   усиление межпредметных связей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i="1"/>
              <a:t>           снижение перегрузок учащихся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i="1"/>
              <a:t>     расширение сфер получаемой информации учащимися </a:t>
            </a:r>
            <a:r>
              <a:rPr lang="ru-RU" b="1" i="1" u="sng"/>
              <a:t> </a:t>
            </a:r>
            <a:r>
              <a:rPr lang="ru-RU" b="1" i="1"/>
              <a:t>подкрепление          мотивации обучения</a:t>
            </a:r>
          </a:p>
        </p:txBody>
      </p:sp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323850" y="5172075"/>
            <a:ext cx="7416800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400" b="1" i="1" dirty="0">
                <a:solidFill>
                  <a:schemeClr val="accent4">
                    <a:lumMod val="50000"/>
                  </a:schemeClr>
                </a:solidFill>
              </a:rPr>
              <a:t>интегрированным</a:t>
            </a:r>
            <a:r>
              <a:rPr lang="ru-RU" sz="2400" b="1" i="1" dirty="0">
                <a:solidFill>
                  <a:srgbClr val="CC3300"/>
                </a:solidFill>
              </a:rPr>
              <a:t> </a:t>
            </a:r>
            <a:r>
              <a:rPr lang="ru-RU" b="1" i="1" dirty="0"/>
              <a:t>называют любой </a:t>
            </a:r>
            <a:r>
              <a:rPr lang="ru-RU" sz="2400" b="1" i="1" dirty="0">
                <a:solidFill>
                  <a:schemeClr val="accent4">
                    <a:lumMod val="50000"/>
                  </a:schemeClr>
                </a:solidFill>
              </a:rPr>
              <a:t>урок</a:t>
            </a:r>
            <a:r>
              <a:rPr lang="ru-RU" b="1" i="1" dirty="0"/>
              <a:t> со своей структурой, если для его проведения привлекаются знания,</a:t>
            </a:r>
          </a:p>
          <a:p>
            <a:pPr algn="ctr" eaLnBrk="1" hangingPunct="1"/>
            <a:r>
              <a:rPr lang="ru-RU" b="1" i="1" dirty="0"/>
              <a:t>умения и результаты анализа изучаемого материала методами других наук, других учебных предметов </a:t>
            </a:r>
          </a:p>
        </p:txBody>
      </p:sp>
      <p:sp>
        <p:nvSpPr>
          <p:cNvPr id="195590" name="Text Box 6"/>
          <p:cNvSpPr txBox="1">
            <a:spLocks noChangeArrowheads="1"/>
          </p:cNvSpPr>
          <p:nvPr/>
        </p:nvSpPr>
        <p:spPr bwMode="auto">
          <a:xfrm>
            <a:off x="395288" y="4389438"/>
            <a:ext cx="1735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i="1" dirty="0">
                <a:solidFill>
                  <a:schemeClr val="accent4">
                    <a:lumMod val="50000"/>
                  </a:schemeClr>
                </a:solidFill>
              </a:rPr>
              <a:t>семинары</a:t>
            </a:r>
          </a:p>
        </p:txBody>
      </p:sp>
      <p:sp>
        <p:nvSpPr>
          <p:cNvPr id="195591" name="Text Box 7"/>
          <p:cNvSpPr txBox="1">
            <a:spLocks noChangeArrowheads="1"/>
          </p:cNvSpPr>
          <p:nvPr/>
        </p:nvSpPr>
        <p:spPr bwMode="auto">
          <a:xfrm>
            <a:off x="2051050" y="4700588"/>
            <a:ext cx="2255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i="1" dirty="0">
                <a:solidFill>
                  <a:schemeClr val="accent4">
                    <a:lumMod val="50000"/>
                  </a:schemeClr>
                </a:solidFill>
              </a:rPr>
              <a:t>конференции</a:t>
            </a:r>
          </a:p>
        </p:txBody>
      </p:sp>
      <p:sp>
        <p:nvSpPr>
          <p:cNvPr id="195592" name="Text Box 8"/>
          <p:cNvSpPr txBox="1">
            <a:spLocks noChangeArrowheads="1"/>
          </p:cNvSpPr>
          <p:nvPr/>
        </p:nvSpPr>
        <p:spPr bwMode="auto">
          <a:xfrm>
            <a:off x="4356100" y="4365625"/>
            <a:ext cx="241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i="1" dirty="0">
                <a:solidFill>
                  <a:schemeClr val="accent4">
                    <a:lumMod val="50000"/>
                  </a:schemeClr>
                </a:solidFill>
              </a:rPr>
              <a:t>путешествия</a:t>
            </a:r>
          </a:p>
        </p:txBody>
      </p:sp>
      <p:sp>
        <p:nvSpPr>
          <p:cNvPr id="195593" name="Text Box 9"/>
          <p:cNvSpPr txBox="1">
            <a:spLocks noChangeArrowheads="1"/>
          </p:cNvSpPr>
          <p:nvPr/>
        </p:nvSpPr>
        <p:spPr bwMode="auto">
          <a:xfrm>
            <a:off x="6732588" y="4627563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i="1" dirty="0">
                <a:solidFill>
                  <a:schemeClr val="accent4">
                    <a:lumMod val="50000"/>
                  </a:schemeClr>
                </a:solidFill>
              </a:rPr>
              <a:t>и т.п.</a:t>
            </a:r>
          </a:p>
        </p:txBody>
      </p:sp>
      <p:sp>
        <p:nvSpPr>
          <p:cNvPr id="195594" name="Line 10"/>
          <p:cNvSpPr>
            <a:spLocks noChangeShapeType="1"/>
          </p:cNvSpPr>
          <p:nvPr/>
        </p:nvSpPr>
        <p:spPr bwMode="auto">
          <a:xfrm flipH="1">
            <a:off x="1331913" y="2205038"/>
            <a:ext cx="3168650" cy="2303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5595" name="Line 11"/>
          <p:cNvSpPr>
            <a:spLocks noChangeShapeType="1"/>
          </p:cNvSpPr>
          <p:nvPr/>
        </p:nvSpPr>
        <p:spPr bwMode="auto">
          <a:xfrm flipH="1">
            <a:off x="3348038" y="2205038"/>
            <a:ext cx="1152525" cy="2376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5596" name="Line 12"/>
          <p:cNvSpPr>
            <a:spLocks noChangeShapeType="1"/>
          </p:cNvSpPr>
          <p:nvPr/>
        </p:nvSpPr>
        <p:spPr bwMode="auto">
          <a:xfrm>
            <a:off x="4500563" y="2205038"/>
            <a:ext cx="1655762" cy="2303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5597" name="Line 13"/>
          <p:cNvSpPr>
            <a:spLocks noChangeShapeType="1"/>
          </p:cNvSpPr>
          <p:nvPr/>
        </p:nvSpPr>
        <p:spPr bwMode="auto">
          <a:xfrm>
            <a:off x="4500563" y="2205038"/>
            <a:ext cx="2879725" cy="2376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95604" name="Picture 20" descr="J022373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44675"/>
            <a:ext cx="2233612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5605" name="AutoShape 21"/>
          <p:cNvSpPr>
            <a:spLocks noChangeArrowheads="1"/>
          </p:cNvSpPr>
          <p:nvPr/>
        </p:nvSpPr>
        <p:spPr bwMode="auto">
          <a:xfrm>
            <a:off x="7812088" y="6524625"/>
            <a:ext cx="1331912" cy="288925"/>
          </a:xfrm>
          <a:prstGeom prst="curvedDownArrow">
            <a:avLst>
              <a:gd name="adj1" fmla="val 92198"/>
              <a:gd name="adj2" fmla="val 184396"/>
              <a:gd name="adj3" fmla="val 33333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4965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95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95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5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5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95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5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5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95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5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5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195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5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5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195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2000"/>
                                        <p:tgtEl>
                                          <p:spTgt spid="195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9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9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7" grpId="0"/>
      <p:bldP spid="195588" grpId="0"/>
      <p:bldP spid="195589" grpId="0"/>
      <p:bldP spid="195590" grpId="0"/>
      <p:bldP spid="195591" grpId="0"/>
      <p:bldP spid="195592" grpId="0"/>
      <p:bldP spid="195593" grpId="0"/>
      <p:bldP spid="195594" grpId="0" animBg="1"/>
      <p:bldP spid="195595" grpId="0" animBg="1"/>
      <p:bldP spid="195596" grpId="0" animBg="1"/>
      <p:bldP spid="195597" grpId="0" animBg="1"/>
      <p:bldP spid="19560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WordArt 2"/>
          <p:cNvSpPr>
            <a:spLocks noChangeArrowheads="1" noChangeShapeType="1" noTextEdit="1"/>
          </p:cNvSpPr>
          <p:nvPr/>
        </p:nvSpPr>
        <p:spPr bwMode="auto">
          <a:xfrm>
            <a:off x="755650" y="436563"/>
            <a:ext cx="7345363" cy="104775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100000">
                      <a:srgbClr val="CC33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ВИДЫ УРОКОВ</a:t>
            </a:r>
          </a:p>
        </p:txBody>
      </p:sp>
      <p:sp>
        <p:nvSpPr>
          <p:cNvPr id="197635" name="Text Box 3"/>
          <p:cNvSpPr txBox="1">
            <a:spLocks noChangeArrowheads="1"/>
          </p:cNvSpPr>
          <p:nvPr/>
        </p:nvSpPr>
        <p:spPr bwMode="auto">
          <a:xfrm>
            <a:off x="1258888" y="1600200"/>
            <a:ext cx="59483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200" b="1" i="1" dirty="0">
                <a:solidFill>
                  <a:schemeClr val="accent4">
                    <a:lumMod val="50000"/>
                  </a:schemeClr>
                </a:solidFill>
              </a:rPr>
              <a:t>15. Театрализованный урок</a:t>
            </a:r>
          </a:p>
        </p:txBody>
      </p:sp>
      <p:sp>
        <p:nvSpPr>
          <p:cNvPr id="197636" name="Text Box 4"/>
          <p:cNvSpPr txBox="1">
            <a:spLocks noChangeArrowheads="1"/>
          </p:cNvSpPr>
          <p:nvPr/>
        </p:nvSpPr>
        <p:spPr bwMode="auto">
          <a:xfrm>
            <a:off x="-36513" y="2657475"/>
            <a:ext cx="8712201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400" b="1" i="1"/>
              <a:t>связан с привлечением театральных средств, </a:t>
            </a:r>
          </a:p>
          <a:p>
            <a:pPr algn="ctr" eaLnBrk="1" hangingPunct="1"/>
            <a:r>
              <a:rPr lang="ru-RU" sz="2400" b="1" i="1"/>
              <a:t>атрибутов и их элементов при изучении, закреплении и обобщении программного материала </a:t>
            </a:r>
          </a:p>
        </p:txBody>
      </p:sp>
      <p:sp>
        <p:nvSpPr>
          <p:cNvPr id="197637" name="Text Box 5"/>
          <p:cNvSpPr txBox="1">
            <a:spLocks noChangeArrowheads="1"/>
          </p:cNvSpPr>
          <p:nvPr/>
        </p:nvSpPr>
        <p:spPr bwMode="auto">
          <a:xfrm>
            <a:off x="539750" y="4051300"/>
            <a:ext cx="22342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</a:rPr>
              <a:t>спектакль</a:t>
            </a:r>
            <a:r>
              <a:rPr lang="ru-RU" sz="2800" b="1" i="1" u="sng" dirty="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97638" name="Text Box 6"/>
          <p:cNvSpPr txBox="1">
            <a:spLocks noChangeArrowheads="1"/>
          </p:cNvSpPr>
          <p:nvPr/>
        </p:nvSpPr>
        <p:spPr bwMode="auto">
          <a:xfrm>
            <a:off x="2627313" y="4360863"/>
            <a:ext cx="13319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</a:rPr>
              <a:t>салон</a:t>
            </a:r>
            <a:r>
              <a:rPr lang="ru-RU" sz="2800" b="1" i="1" u="sng" dirty="0"/>
              <a:t> </a:t>
            </a:r>
          </a:p>
        </p:txBody>
      </p:sp>
      <p:sp>
        <p:nvSpPr>
          <p:cNvPr id="197639" name="Text Box 7"/>
          <p:cNvSpPr txBox="1">
            <a:spLocks noChangeArrowheads="1"/>
          </p:cNvSpPr>
          <p:nvPr/>
        </p:nvSpPr>
        <p:spPr bwMode="auto">
          <a:xfrm>
            <a:off x="4140200" y="5008563"/>
            <a:ext cx="14421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</a:rPr>
              <a:t>сказка</a:t>
            </a:r>
            <a:r>
              <a:rPr lang="ru-RU" sz="2800" b="1" i="1" u="sng" dirty="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97640" name="Text Box 8"/>
          <p:cNvSpPr txBox="1">
            <a:spLocks noChangeArrowheads="1"/>
          </p:cNvSpPr>
          <p:nvPr/>
        </p:nvSpPr>
        <p:spPr bwMode="auto">
          <a:xfrm>
            <a:off x="5724525" y="5368925"/>
            <a:ext cx="16414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</a:rPr>
              <a:t>студия</a:t>
            </a:r>
            <a:r>
              <a:rPr lang="ru-RU" sz="2800" b="1" i="1" u="sng" dirty="0"/>
              <a:t> </a:t>
            </a:r>
          </a:p>
        </p:txBody>
      </p:sp>
      <p:sp>
        <p:nvSpPr>
          <p:cNvPr id="197641" name="Text Box 9"/>
          <p:cNvSpPr txBox="1">
            <a:spLocks noChangeArrowheads="1"/>
          </p:cNvSpPr>
          <p:nvPr/>
        </p:nvSpPr>
        <p:spPr bwMode="auto">
          <a:xfrm>
            <a:off x="6659563" y="4433888"/>
            <a:ext cx="13287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</a:rPr>
              <a:t>и т.п. </a:t>
            </a:r>
          </a:p>
        </p:txBody>
      </p:sp>
      <p:sp>
        <p:nvSpPr>
          <p:cNvPr id="197642" name="Line 10"/>
          <p:cNvSpPr>
            <a:spLocks noChangeShapeType="1"/>
          </p:cNvSpPr>
          <p:nvPr/>
        </p:nvSpPr>
        <p:spPr bwMode="auto">
          <a:xfrm flipH="1">
            <a:off x="1258888" y="2133600"/>
            <a:ext cx="3025775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7643" name="Line 11"/>
          <p:cNvSpPr>
            <a:spLocks noChangeShapeType="1"/>
          </p:cNvSpPr>
          <p:nvPr/>
        </p:nvSpPr>
        <p:spPr bwMode="auto">
          <a:xfrm flipH="1">
            <a:off x="3132138" y="2133600"/>
            <a:ext cx="1152525" cy="2374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7644" name="Line 12"/>
          <p:cNvSpPr>
            <a:spLocks noChangeShapeType="1"/>
          </p:cNvSpPr>
          <p:nvPr/>
        </p:nvSpPr>
        <p:spPr bwMode="auto">
          <a:xfrm>
            <a:off x="4284663" y="2133600"/>
            <a:ext cx="431800" cy="3024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7645" name="Line 13"/>
          <p:cNvSpPr>
            <a:spLocks noChangeShapeType="1"/>
          </p:cNvSpPr>
          <p:nvPr/>
        </p:nvSpPr>
        <p:spPr bwMode="auto">
          <a:xfrm>
            <a:off x="4284663" y="2133600"/>
            <a:ext cx="2087562" cy="3382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7646" name="Line 14"/>
          <p:cNvSpPr>
            <a:spLocks noChangeShapeType="1"/>
          </p:cNvSpPr>
          <p:nvPr/>
        </p:nvSpPr>
        <p:spPr bwMode="auto">
          <a:xfrm>
            <a:off x="4211638" y="2133600"/>
            <a:ext cx="2520950" cy="2374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97650" name="Picture 18" descr="J022373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68863"/>
            <a:ext cx="2627313" cy="198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7651" name="AutoShape 19"/>
          <p:cNvSpPr>
            <a:spLocks noChangeArrowheads="1"/>
          </p:cNvSpPr>
          <p:nvPr/>
        </p:nvSpPr>
        <p:spPr bwMode="auto">
          <a:xfrm>
            <a:off x="7956550" y="6524625"/>
            <a:ext cx="1187450" cy="288925"/>
          </a:xfrm>
          <a:prstGeom prst="curvedDownArrow">
            <a:avLst>
              <a:gd name="adj1" fmla="val 82198"/>
              <a:gd name="adj2" fmla="val 164396"/>
              <a:gd name="adj3" fmla="val 33333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23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97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7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7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7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7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7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7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97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97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7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7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97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97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7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7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97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97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7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7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7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7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9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9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9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9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5" grpId="0"/>
      <p:bldP spid="197636" grpId="0"/>
      <p:bldP spid="197637" grpId="0"/>
      <p:bldP spid="197638" grpId="0"/>
      <p:bldP spid="197639" grpId="0"/>
      <p:bldP spid="197640" grpId="0"/>
      <p:bldP spid="197641" grpId="0"/>
      <p:bldP spid="197642" grpId="0" animBg="1"/>
      <p:bldP spid="197643" grpId="0" animBg="1"/>
      <p:bldP spid="197644" grpId="0" animBg="1"/>
      <p:bldP spid="197645" grpId="0" animBg="1"/>
      <p:bldP spid="197646" grpId="0" animBg="1"/>
      <p:bldP spid="19765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WordArt 2"/>
          <p:cNvSpPr>
            <a:spLocks noChangeArrowheads="1" noChangeShapeType="1" noTextEdit="1"/>
          </p:cNvSpPr>
          <p:nvPr/>
        </p:nvSpPr>
        <p:spPr bwMode="auto">
          <a:xfrm>
            <a:off x="755650" y="436563"/>
            <a:ext cx="7345363" cy="104775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100000">
                      <a:srgbClr val="CC33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ВИДЫ УРОКОВ</a:t>
            </a:r>
          </a:p>
        </p:txBody>
      </p:sp>
      <p:sp>
        <p:nvSpPr>
          <p:cNvPr id="198659" name="Text Box 3"/>
          <p:cNvSpPr txBox="1">
            <a:spLocks noChangeArrowheads="1"/>
          </p:cNvSpPr>
          <p:nvPr/>
        </p:nvSpPr>
        <p:spPr bwMode="auto">
          <a:xfrm>
            <a:off x="2051050" y="1547813"/>
            <a:ext cx="48482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200" b="1" i="1" u="sng" dirty="0">
                <a:solidFill>
                  <a:schemeClr val="accent4">
                    <a:lumMod val="50000"/>
                  </a:schemeClr>
                </a:solidFill>
              </a:rPr>
              <a:t>16. Урок-соревнование</a:t>
            </a:r>
          </a:p>
          <a:p>
            <a:pPr eaLnBrk="1" hangingPunct="1"/>
            <a:endParaRPr lang="ru-RU" sz="3200" b="1" i="1" u="sng" dirty="0">
              <a:solidFill>
                <a:srgbClr val="CC3300"/>
              </a:solidFill>
            </a:endParaRPr>
          </a:p>
        </p:txBody>
      </p:sp>
      <p:sp>
        <p:nvSpPr>
          <p:cNvPr id="198660" name="Text Box 4"/>
          <p:cNvSpPr txBox="1">
            <a:spLocks noChangeArrowheads="1"/>
          </p:cNvSpPr>
          <p:nvPr/>
        </p:nvSpPr>
        <p:spPr bwMode="auto">
          <a:xfrm>
            <a:off x="215900" y="2081213"/>
            <a:ext cx="871220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i="1" u="sng" dirty="0">
                <a:solidFill>
                  <a:schemeClr val="accent4">
                    <a:lumMod val="50000"/>
                  </a:schemeClr>
                </a:solidFill>
              </a:rPr>
              <a:t>Основа урока:</a:t>
            </a:r>
            <a:r>
              <a:rPr lang="ru-RU" sz="2000" b="1" i="1" u="sng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b="1" i="1" dirty="0"/>
              <a:t>состязания команд при ответах на вопросы    и решении чередующихся заданий, предложенных учителем</a:t>
            </a:r>
          </a:p>
        </p:txBody>
      </p:sp>
      <p:sp>
        <p:nvSpPr>
          <p:cNvPr id="198661" name="Text Box 5"/>
          <p:cNvSpPr txBox="1">
            <a:spLocks noChangeArrowheads="1"/>
          </p:cNvSpPr>
          <p:nvPr/>
        </p:nvSpPr>
        <p:spPr bwMode="auto">
          <a:xfrm>
            <a:off x="323850" y="3233738"/>
            <a:ext cx="2105063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i="1" u="sng" dirty="0">
                <a:solidFill>
                  <a:schemeClr val="accent4">
                    <a:lumMod val="50000"/>
                  </a:schemeClr>
                </a:solidFill>
              </a:rPr>
              <a:t>Формы:</a:t>
            </a:r>
            <a:r>
              <a:rPr lang="ru-RU" sz="2400" b="1" i="1" u="sng" dirty="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  <a:p>
            <a:pPr eaLnBrk="1" hangingPunct="1">
              <a:buFont typeface="Wingdings" pitchFamily="2" charset="2"/>
              <a:buChar char="ь"/>
            </a:pPr>
            <a:r>
              <a:rPr lang="ru-RU" sz="2400" b="1" i="1" dirty="0"/>
              <a:t>поединок </a:t>
            </a:r>
          </a:p>
          <a:p>
            <a:pPr eaLnBrk="1" hangingPunct="1">
              <a:buFont typeface="Wingdings" pitchFamily="2" charset="2"/>
              <a:buChar char="ь"/>
            </a:pPr>
            <a:r>
              <a:rPr lang="ru-RU" sz="2400" b="1" i="1" dirty="0"/>
              <a:t>бой             </a:t>
            </a:r>
            <a:r>
              <a:rPr lang="ru-RU" sz="200" b="1" i="1" dirty="0">
                <a:solidFill>
                  <a:srgbClr val="CC3300"/>
                </a:solidFill>
              </a:rPr>
              <a:t>:</a:t>
            </a:r>
          </a:p>
          <a:p>
            <a:pPr eaLnBrk="1" hangingPunct="1"/>
            <a:endParaRPr lang="ru-RU" sz="200" b="1" i="1" dirty="0"/>
          </a:p>
          <a:p>
            <a:pPr eaLnBrk="1" hangingPunct="1">
              <a:buFont typeface="Wingdings" pitchFamily="2" charset="2"/>
              <a:buChar char="ь"/>
            </a:pPr>
            <a:r>
              <a:rPr lang="ru-RU" sz="2400" b="1" i="1" dirty="0"/>
              <a:t>эстафета</a:t>
            </a:r>
          </a:p>
        </p:txBody>
      </p:sp>
      <p:sp>
        <p:nvSpPr>
          <p:cNvPr id="198662" name="Text Box 6"/>
          <p:cNvSpPr txBox="1">
            <a:spLocks noChangeArrowheads="1"/>
          </p:cNvSpPr>
          <p:nvPr/>
        </p:nvSpPr>
        <p:spPr bwMode="auto">
          <a:xfrm>
            <a:off x="5565776" y="4859338"/>
            <a:ext cx="253523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</a:rPr>
              <a:t>Счастливый</a:t>
            </a:r>
          </a:p>
          <a:p>
            <a:pPr algn="ctr" eaLnBrk="1" hangingPunct="1"/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</a:rPr>
              <a:t> случай</a:t>
            </a:r>
          </a:p>
        </p:txBody>
      </p:sp>
      <p:sp>
        <p:nvSpPr>
          <p:cNvPr id="198663" name="Text Box 7"/>
          <p:cNvSpPr txBox="1">
            <a:spLocks noChangeArrowheads="1"/>
          </p:cNvSpPr>
          <p:nvPr/>
        </p:nvSpPr>
        <p:spPr bwMode="auto">
          <a:xfrm>
            <a:off x="2051050" y="5789613"/>
            <a:ext cx="22225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i="1" dirty="0" err="1">
                <a:solidFill>
                  <a:schemeClr val="accent4">
                    <a:lumMod val="50000"/>
                  </a:schemeClr>
                </a:solidFill>
              </a:rPr>
              <a:t>Брейн</a:t>
            </a:r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</a:rPr>
              <a:t> ринг</a:t>
            </a:r>
          </a:p>
        </p:txBody>
      </p:sp>
      <p:sp>
        <p:nvSpPr>
          <p:cNvPr id="198664" name="Text Box 8"/>
          <p:cNvSpPr txBox="1">
            <a:spLocks noChangeArrowheads="1"/>
          </p:cNvSpPr>
          <p:nvPr/>
        </p:nvSpPr>
        <p:spPr bwMode="auto">
          <a:xfrm>
            <a:off x="4859338" y="5805488"/>
            <a:ext cx="11525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</a:rPr>
              <a:t>КВН</a:t>
            </a:r>
          </a:p>
        </p:txBody>
      </p:sp>
      <p:sp>
        <p:nvSpPr>
          <p:cNvPr id="198665" name="Text Box 9"/>
          <p:cNvSpPr txBox="1">
            <a:spLocks noChangeArrowheads="1"/>
          </p:cNvSpPr>
          <p:nvPr/>
        </p:nvSpPr>
        <p:spPr bwMode="auto">
          <a:xfrm>
            <a:off x="395288" y="5141913"/>
            <a:ext cx="26638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</a:rPr>
              <a:t>Звездный час</a:t>
            </a:r>
          </a:p>
        </p:txBody>
      </p:sp>
      <p:sp>
        <p:nvSpPr>
          <p:cNvPr id="198666" name="Line 10"/>
          <p:cNvSpPr>
            <a:spLocks noChangeShapeType="1"/>
          </p:cNvSpPr>
          <p:nvPr/>
        </p:nvSpPr>
        <p:spPr bwMode="auto">
          <a:xfrm flipH="1">
            <a:off x="2484438" y="2205038"/>
            <a:ext cx="2087562" cy="2808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8667" name="Line 11"/>
          <p:cNvSpPr>
            <a:spLocks noChangeShapeType="1"/>
          </p:cNvSpPr>
          <p:nvPr/>
        </p:nvSpPr>
        <p:spPr bwMode="auto">
          <a:xfrm flipH="1">
            <a:off x="3635375" y="2205038"/>
            <a:ext cx="936625" cy="3455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8668" name="Line 12"/>
          <p:cNvSpPr>
            <a:spLocks noChangeShapeType="1"/>
          </p:cNvSpPr>
          <p:nvPr/>
        </p:nvSpPr>
        <p:spPr bwMode="auto">
          <a:xfrm>
            <a:off x="4572000" y="2205038"/>
            <a:ext cx="504825" cy="3529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8669" name="Line 13"/>
          <p:cNvSpPr>
            <a:spLocks noChangeShapeType="1"/>
          </p:cNvSpPr>
          <p:nvPr/>
        </p:nvSpPr>
        <p:spPr bwMode="auto">
          <a:xfrm>
            <a:off x="4572000" y="2205038"/>
            <a:ext cx="1871663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8670" name="AutoShape 14"/>
          <p:cNvSpPr>
            <a:spLocks noChangeArrowheads="1"/>
          </p:cNvSpPr>
          <p:nvPr/>
        </p:nvSpPr>
        <p:spPr bwMode="auto">
          <a:xfrm>
            <a:off x="7956550" y="6524625"/>
            <a:ext cx="1187450" cy="288925"/>
          </a:xfrm>
          <a:prstGeom prst="curvedDownArrow">
            <a:avLst>
              <a:gd name="adj1" fmla="val 82198"/>
              <a:gd name="adj2" fmla="val 164396"/>
              <a:gd name="adj3" fmla="val 33333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98671" name="Picture 15" descr="J022373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2997200"/>
            <a:ext cx="22320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9016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98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98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98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98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98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98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98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98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98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8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8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8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8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98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98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8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8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98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98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8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8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198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198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98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986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986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98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9" grpId="0"/>
      <p:bldP spid="198660" grpId="0"/>
      <p:bldP spid="198662" grpId="0"/>
      <p:bldP spid="198663" grpId="0"/>
      <p:bldP spid="198664" grpId="0"/>
      <p:bldP spid="198665" grpId="0"/>
      <p:bldP spid="198666" grpId="0" animBg="1"/>
      <p:bldP spid="198667" grpId="0" animBg="1"/>
      <p:bldP spid="198668" grpId="0" animBg="1"/>
      <p:bldP spid="198669" grpId="0" animBg="1"/>
      <p:bldP spid="19867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WordArt 2"/>
          <p:cNvSpPr>
            <a:spLocks noChangeArrowheads="1" noChangeShapeType="1" noTextEdit="1"/>
          </p:cNvSpPr>
          <p:nvPr/>
        </p:nvSpPr>
        <p:spPr bwMode="auto">
          <a:xfrm>
            <a:off x="755650" y="436563"/>
            <a:ext cx="7345363" cy="104775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100000">
                      <a:srgbClr val="CC33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ВИДЫ УРОКОВ</a:t>
            </a:r>
          </a:p>
        </p:txBody>
      </p:sp>
      <p:sp>
        <p:nvSpPr>
          <p:cNvPr id="199683" name="Text Box 3"/>
          <p:cNvSpPr txBox="1">
            <a:spLocks noChangeArrowheads="1"/>
          </p:cNvSpPr>
          <p:nvPr/>
        </p:nvSpPr>
        <p:spPr bwMode="auto">
          <a:xfrm>
            <a:off x="611188" y="1673225"/>
            <a:ext cx="6788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200" b="1" i="1" u="sng" dirty="0">
                <a:solidFill>
                  <a:schemeClr val="accent4">
                    <a:lumMod val="50000"/>
                  </a:schemeClr>
                </a:solidFill>
              </a:rPr>
              <a:t>17. Урок с дидактической игрой</a:t>
            </a:r>
          </a:p>
        </p:txBody>
      </p:sp>
      <p:sp>
        <p:nvSpPr>
          <p:cNvPr id="199684" name="Text Box 4"/>
          <p:cNvSpPr txBox="1">
            <a:spLocks noChangeArrowheads="1"/>
          </p:cNvSpPr>
          <p:nvPr/>
        </p:nvSpPr>
        <p:spPr bwMode="auto">
          <a:xfrm>
            <a:off x="250825" y="2297113"/>
            <a:ext cx="8642350" cy="11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800" b="1" i="1" u="sng" dirty="0">
                <a:solidFill>
                  <a:schemeClr val="accent4">
                    <a:lumMod val="50000"/>
                  </a:schemeClr>
                </a:solidFill>
              </a:rPr>
              <a:t>ПРИЗНАК</a:t>
            </a:r>
            <a:r>
              <a:rPr lang="ru-RU" sz="2000" b="1" i="1" dirty="0"/>
              <a:t> - наличие четко поставленной цели обучения</a:t>
            </a:r>
          </a:p>
          <a:p>
            <a:pPr algn="ctr" eaLnBrk="1" hangingPunct="1"/>
            <a:r>
              <a:rPr lang="ru-RU" sz="2000" b="1" i="1" dirty="0"/>
              <a:t>                  и соответствующего ей педагогического     результата </a:t>
            </a:r>
          </a:p>
        </p:txBody>
      </p:sp>
      <p:sp>
        <p:nvSpPr>
          <p:cNvPr id="199685" name="Text Box 5"/>
          <p:cNvSpPr txBox="1">
            <a:spLocks noChangeArrowheads="1"/>
          </p:cNvSpPr>
          <p:nvPr/>
        </p:nvSpPr>
        <p:spPr bwMode="auto">
          <a:xfrm>
            <a:off x="900113" y="3448050"/>
            <a:ext cx="8243887" cy="234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i="1" u="sng" dirty="0">
                <a:solidFill>
                  <a:schemeClr val="accent4">
                    <a:lumMod val="50000"/>
                  </a:schemeClr>
                </a:solidFill>
              </a:rPr>
              <a:t>ОСНОВНЫЕ КОМПОНЕНТЫ:</a:t>
            </a:r>
            <a:r>
              <a:rPr lang="ru-RU" sz="2400" b="1" i="1" u="sng" dirty="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  <a:p>
            <a:pPr eaLnBrk="1" hangingPunct="1"/>
            <a:r>
              <a:rPr lang="ru-RU" sz="2000" b="1" i="1" dirty="0"/>
              <a:t>                                                               игровой замысел</a:t>
            </a:r>
          </a:p>
          <a:p>
            <a:pPr eaLnBrk="1" hangingPunct="1"/>
            <a:r>
              <a:rPr lang="ru-RU" sz="2000" b="1" i="1" dirty="0"/>
              <a:t>                                                              правила</a:t>
            </a:r>
          </a:p>
          <a:p>
            <a:pPr eaLnBrk="1" hangingPunct="1"/>
            <a:r>
              <a:rPr lang="ru-RU" sz="2000" b="1" i="1" dirty="0"/>
              <a:t>                                                             игровые действия</a:t>
            </a:r>
          </a:p>
          <a:p>
            <a:pPr eaLnBrk="1" hangingPunct="1"/>
            <a:r>
              <a:rPr lang="ru-RU" sz="2000" b="1" i="1" dirty="0"/>
              <a:t>                                                            познавательное содержание </a:t>
            </a:r>
          </a:p>
          <a:p>
            <a:pPr eaLnBrk="1" hangingPunct="1"/>
            <a:r>
              <a:rPr lang="ru-RU" sz="2000" b="1" i="1" dirty="0"/>
              <a:t>                                                           оборудование</a:t>
            </a:r>
          </a:p>
          <a:p>
            <a:pPr eaLnBrk="1" hangingPunct="1"/>
            <a:r>
              <a:rPr lang="ru-RU" sz="2000" b="1" i="1" dirty="0"/>
              <a:t>                                                          результат игры</a:t>
            </a:r>
          </a:p>
        </p:txBody>
      </p:sp>
      <p:sp>
        <p:nvSpPr>
          <p:cNvPr id="199686" name="Text Box 6"/>
          <p:cNvSpPr txBox="1">
            <a:spLocks noChangeArrowheads="1"/>
          </p:cNvSpPr>
          <p:nvPr/>
        </p:nvSpPr>
        <p:spPr bwMode="auto">
          <a:xfrm>
            <a:off x="611188" y="4797425"/>
            <a:ext cx="22828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i="1" dirty="0"/>
              <a:t>обучающие</a:t>
            </a:r>
          </a:p>
        </p:txBody>
      </p:sp>
      <p:sp>
        <p:nvSpPr>
          <p:cNvPr id="199687" name="Text Box 7"/>
          <p:cNvSpPr txBox="1">
            <a:spLocks noChangeArrowheads="1"/>
          </p:cNvSpPr>
          <p:nvPr/>
        </p:nvSpPr>
        <p:spPr bwMode="auto">
          <a:xfrm>
            <a:off x="395288" y="5373688"/>
            <a:ext cx="36004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i="1" dirty="0"/>
              <a:t>контролирующие</a:t>
            </a:r>
          </a:p>
        </p:txBody>
      </p:sp>
      <p:sp>
        <p:nvSpPr>
          <p:cNvPr id="199688" name="Text Box 8"/>
          <p:cNvSpPr txBox="1">
            <a:spLocks noChangeArrowheads="1"/>
          </p:cNvSpPr>
          <p:nvPr/>
        </p:nvSpPr>
        <p:spPr bwMode="auto">
          <a:xfrm>
            <a:off x="2682082" y="5968518"/>
            <a:ext cx="26463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i="1" dirty="0"/>
              <a:t>обобщающие</a:t>
            </a:r>
          </a:p>
        </p:txBody>
      </p:sp>
      <p:sp>
        <p:nvSpPr>
          <p:cNvPr id="199689" name="Line 9"/>
          <p:cNvSpPr>
            <a:spLocks noChangeShapeType="1"/>
          </p:cNvSpPr>
          <p:nvPr/>
        </p:nvSpPr>
        <p:spPr bwMode="auto">
          <a:xfrm flipH="1">
            <a:off x="2339975" y="2276475"/>
            <a:ext cx="1727200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9690" name="Line 10"/>
          <p:cNvSpPr>
            <a:spLocks noChangeShapeType="1"/>
          </p:cNvSpPr>
          <p:nvPr/>
        </p:nvSpPr>
        <p:spPr bwMode="auto">
          <a:xfrm flipH="1">
            <a:off x="3132138" y="2276475"/>
            <a:ext cx="935037" cy="316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9691" name="Line 11"/>
          <p:cNvSpPr>
            <a:spLocks noChangeShapeType="1"/>
          </p:cNvSpPr>
          <p:nvPr/>
        </p:nvSpPr>
        <p:spPr bwMode="auto">
          <a:xfrm>
            <a:off x="4067175" y="2276475"/>
            <a:ext cx="144463" cy="3744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9692" name="AutoShape 12"/>
          <p:cNvSpPr>
            <a:spLocks noChangeArrowheads="1"/>
          </p:cNvSpPr>
          <p:nvPr/>
        </p:nvSpPr>
        <p:spPr bwMode="auto">
          <a:xfrm>
            <a:off x="7956550" y="6524625"/>
            <a:ext cx="1187450" cy="333375"/>
          </a:xfrm>
          <a:prstGeom prst="curvedDownArrow">
            <a:avLst>
              <a:gd name="adj1" fmla="val 71238"/>
              <a:gd name="adj2" fmla="val 142476"/>
              <a:gd name="adj3" fmla="val 33333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7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199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99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99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99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99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99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99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996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996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996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996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996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996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996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996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9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9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1000"/>
                                        <p:tgtEl>
                                          <p:spTgt spid="199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9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99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1000"/>
                                        <p:tgtEl>
                                          <p:spTgt spid="199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9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99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1000"/>
                                        <p:tgtEl>
                                          <p:spTgt spid="199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99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2" grpId="0" animBg="1"/>
      <p:bldP spid="199683" grpId="0"/>
      <p:bldP spid="199684" grpId="0"/>
      <p:bldP spid="199686" grpId="0"/>
      <p:bldP spid="199687" grpId="0"/>
      <p:bldP spid="199688" grpId="0"/>
      <p:bldP spid="199689" grpId="0" animBg="1"/>
      <p:bldP spid="199690" grpId="0" animBg="1"/>
      <p:bldP spid="199691" grpId="0" animBg="1"/>
      <p:bldP spid="19969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WordArt 2"/>
          <p:cNvSpPr>
            <a:spLocks noChangeArrowheads="1" noChangeShapeType="1" noTextEdit="1"/>
          </p:cNvSpPr>
          <p:nvPr/>
        </p:nvSpPr>
        <p:spPr bwMode="auto">
          <a:xfrm>
            <a:off x="755650" y="436563"/>
            <a:ext cx="7345363" cy="104775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100000">
                      <a:srgbClr val="CC33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ВИДЫ УРОКОВ</a:t>
            </a:r>
          </a:p>
        </p:txBody>
      </p:sp>
      <p:sp>
        <p:nvSpPr>
          <p:cNvPr id="200707" name="Text Box 3"/>
          <p:cNvSpPr txBox="1">
            <a:spLocks noChangeArrowheads="1"/>
          </p:cNvSpPr>
          <p:nvPr/>
        </p:nvSpPr>
        <p:spPr bwMode="auto">
          <a:xfrm>
            <a:off x="1979613" y="1557338"/>
            <a:ext cx="49355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200" b="1" i="1" u="sng" dirty="0">
                <a:solidFill>
                  <a:schemeClr val="accent4">
                    <a:lumMod val="50000"/>
                  </a:schemeClr>
                </a:solidFill>
              </a:rPr>
              <a:t>18. Урок - деловая </a:t>
            </a:r>
            <a:r>
              <a:rPr lang="ru-RU" sz="3200" b="1" i="1" u="sng" dirty="0" smtClean="0">
                <a:solidFill>
                  <a:schemeClr val="accent4">
                    <a:lumMod val="50000"/>
                  </a:schemeClr>
                </a:solidFill>
              </a:rPr>
              <a:t>игра</a:t>
            </a:r>
            <a:endParaRPr lang="ru-RU" sz="3200" b="1" i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0708" name="Text Box 4"/>
          <p:cNvSpPr txBox="1">
            <a:spLocks noChangeArrowheads="1"/>
          </p:cNvSpPr>
          <p:nvPr/>
        </p:nvSpPr>
        <p:spPr bwMode="auto">
          <a:xfrm>
            <a:off x="395288" y="2439988"/>
            <a:ext cx="8497887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800" b="1" i="1" u="sng" dirty="0">
                <a:solidFill>
                  <a:schemeClr val="accent4">
                    <a:lumMod val="50000"/>
                  </a:schemeClr>
                </a:solidFill>
              </a:rPr>
              <a:t>В деловых играх</a:t>
            </a:r>
            <a:r>
              <a:rPr lang="ru-RU" sz="2400" b="1" i="1" u="sng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b="1" i="1" dirty="0"/>
              <a:t>на основе игрового замысла моделируются жизненные ситуации и отношения, в рамках которых выбирается оптимальный вариант решения рассматриваемой проблемы и имитируется его реализация на практике </a:t>
            </a:r>
          </a:p>
        </p:txBody>
      </p:sp>
      <p:sp>
        <p:nvSpPr>
          <p:cNvPr id="200709" name="Text Box 5"/>
          <p:cNvSpPr txBox="1">
            <a:spLocks noChangeArrowheads="1"/>
          </p:cNvSpPr>
          <p:nvPr/>
        </p:nvSpPr>
        <p:spPr bwMode="auto">
          <a:xfrm>
            <a:off x="179388" y="4916488"/>
            <a:ext cx="32448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i="1"/>
              <a:t>производственные</a:t>
            </a:r>
          </a:p>
        </p:txBody>
      </p:sp>
      <p:sp>
        <p:nvSpPr>
          <p:cNvPr id="200710" name="Text Box 6"/>
          <p:cNvSpPr txBox="1">
            <a:spLocks noChangeArrowheads="1"/>
          </p:cNvSpPr>
          <p:nvPr/>
        </p:nvSpPr>
        <p:spPr bwMode="auto">
          <a:xfrm>
            <a:off x="1116013" y="5589588"/>
            <a:ext cx="2968625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i="1"/>
              <a:t>организационно-</a:t>
            </a:r>
          </a:p>
          <a:p>
            <a:pPr eaLnBrk="1" hangingPunct="1"/>
            <a:r>
              <a:rPr lang="ru-RU" sz="2400" b="1" i="1"/>
              <a:t>деятельностные</a:t>
            </a:r>
          </a:p>
        </p:txBody>
      </p:sp>
      <p:sp>
        <p:nvSpPr>
          <p:cNvPr id="200711" name="Text Box 7"/>
          <p:cNvSpPr txBox="1">
            <a:spLocks noChangeArrowheads="1"/>
          </p:cNvSpPr>
          <p:nvPr/>
        </p:nvSpPr>
        <p:spPr bwMode="auto">
          <a:xfrm>
            <a:off x="3924300" y="4941888"/>
            <a:ext cx="21383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i="1"/>
              <a:t>проблемные</a:t>
            </a:r>
          </a:p>
        </p:txBody>
      </p:sp>
      <p:sp>
        <p:nvSpPr>
          <p:cNvPr id="200712" name="Text Box 8"/>
          <p:cNvSpPr txBox="1">
            <a:spLocks noChangeArrowheads="1"/>
          </p:cNvSpPr>
          <p:nvPr/>
        </p:nvSpPr>
        <p:spPr bwMode="auto">
          <a:xfrm>
            <a:off x="6300788" y="4868863"/>
            <a:ext cx="15843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i="1"/>
              <a:t>учебные</a:t>
            </a:r>
          </a:p>
        </p:txBody>
      </p:sp>
      <p:sp>
        <p:nvSpPr>
          <p:cNvPr id="200713" name="Text Box 9"/>
          <p:cNvSpPr txBox="1">
            <a:spLocks noChangeArrowheads="1"/>
          </p:cNvSpPr>
          <p:nvPr/>
        </p:nvSpPr>
        <p:spPr bwMode="auto">
          <a:xfrm>
            <a:off x="4787900" y="5805488"/>
            <a:ext cx="22415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i="1"/>
              <a:t>комплексные</a:t>
            </a:r>
          </a:p>
        </p:txBody>
      </p:sp>
      <p:sp>
        <p:nvSpPr>
          <p:cNvPr id="200714" name="Line 10"/>
          <p:cNvSpPr>
            <a:spLocks noChangeShapeType="1"/>
          </p:cNvSpPr>
          <p:nvPr/>
        </p:nvSpPr>
        <p:spPr bwMode="auto">
          <a:xfrm flipH="1">
            <a:off x="1979613" y="2276475"/>
            <a:ext cx="2520950" cy="2665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0715" name="Line 11"/>
          <p:cNvSpPr>
            <a:spLocks noChangeShapeType="1"/>
          </p:cNvSpPr>
          <p:nvPr/>
        </p:nvSpPr>
        <p:spPr bwMode="auto">
          <a:xfrm flipH="1">
            <a:off x="3635375" y="2276475"/>
            <a:ext cx="865188" cy="3313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0716" name="Line 12"/>
          <p:cNvSpPr>
            <a:spLocks noChangeShapeType="1"/>
          </p:cNvSpPr>
          <p:nvPr/>
        </p:nvSpPr>
        <p:spPr bwMode="auto">
          <a:xfrm>
            <a:off x="4500563" y="2276475"/>
            <a:ext cx="358775" cy="2665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0717" name="Line 13"/>
          <p:cNvSpPr>
            <a:spLocks noChangeShapeType="1"/>
          </p:cNvSpPr>
          <p:nvPr/>
        </p:nvSpPr>
        <p:spPr bwMode="auto">
          <a:xfrm>
            <a:off x="4500563" y="2276475"/>
            <a:ext cx="2087562" cy="3529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0718" name="Line 14"/>
          <p:cNvSpPr>
            <a:spLocks noChangeShapeType="1"/>
          </p:cNvSpPr>
          <p:nvPr/>
        </p:nvSpPr>
        <p:spPr bwMode="auto">
          <a:xfrm>
            <a:off x="4500563" y="2276475"/>
            <a:ext cx="2808287" cy="2592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0719" name="AutoShape 15"/>
          <p:cNvSpPr>
            <a:spLocks noChangeArrowheads="1"/>
          </p:cNvSpPr>
          <p:nvPr/>
        </p:nvSpPr>
        <p:spPr bwMode="auto">
          <a:xfrm>
            <a:off x="7812088" y="6524625"/>
            <a:ext cx="1331912" cy="288925"/>
          </a:xfrm>
          <a:prstGeom prst="curvedDownArrow">
            <a:avLst>
              <a:gd name="adj1" fmla="val 92198"/>
              <a:gd name="adj2" fmla="val 184396"/>
              <a:gd name="adj3" fmla="val 33333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564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200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20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0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0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0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0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00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00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0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0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00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200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0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0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200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200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0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0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200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200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00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6" grpId="0" animBg="1"/>
      <p:bldP spid="200707" grpId="0"/>
      <p:bldP spid="200708" grpId="0"/>
      <p:bldP spid="200709" grpId="0" animBg="1"/>
      <p:bldP spid="200710" grpId="0" animBg="1"/>
      <p:bldP spid="200711" grpId="0" animBg="1"/>
      <p:bldP spid="200712" grpId="0" animBg="1"/>
      <p:bldP spid="200713" grpId="0" animBg="1"/>
      <p:bldP spid="200714" grpId="0" animBg="1"/>
      <p:bldP spid="200715" grpId="0" animBg="1"/>
      <p:bldP spid="200716" grpId="0" animBg="1"/>
      <p:bldP spid="200717" grpId="0" animBg="1"/>
      <p:bldP spid="200718" grpId="0" animBg="1"/>
      <p:bldP spid="20071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WordArt 2"/>
          <p:cNvSpPr>
            <a:spLocks noChangeArrowheads="1" noChangeShapeType="1" noTextEdit="1"/>
          </p:cNvSpPr>
          <p:nvPr/>
        </p:nvSpPr>
        <p:spPr bwMode="auto">
          <a:xfrm>
            <a:off x="755650" y="436563"/>
            <a:ext cx="7345363" cy="104775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100000">
                      <a:srgbClr val="CC33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ВИДЫ УРОКОВ</a:t>
            </a:r>
          </a:p>
        </p:txBody>
      </p:sp>
      <p:sp>
        <p:nvSpPr>
          <p:cNvPr id="203779" name="Text Box 3"/>
          <p:cNvSpPr txBox="1">
            <a:spLocks noChangeArrowheads="1"/>
          </p:cNvSpPr>
          <p:nvPr/>
        </p:nvSpPr>
        <p:spPr bwMode="auto">
          <a:xfrm>
            <a:off x="2124075" y="1484313"/>
            <a:ext cx="46847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200" b="1" i="1" u="sng" dirty="0">
                <a:solidFill>
                  <a:schemeClr val="accent4">
                    <a:lumMod val="50000"/>
                  </a:schemeClr>
                </a:solidFill>
              </a:rPr>
              <a:t>19. Урок ролевая игра</a:t>
            </a:r>
          </a:p>
        </p:txBody>
      </p:sp>
      <p:sp>
        <p:nvSpPr>
          <p:cNvPr id="203780" name="Text Box 4"/>
          <p:cNvSpPr txBox="1">
            <a:spLocks noChangeArrowheads="1"/>
          </p:cNvSpPr>
          <p:nvPr/>
        </p:nvSpPr>
        <p:spPr bwMode="auto">
          <a:xfrm>
            <a:off x="395288" y="2295525"/>
            <a:ext cx="73453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1) имитационные, направленные на имитацию определенного профессионального действия;</a:t>
            </a:r>
          </a:p>
        </p:txBody>
      </p:sp>
      <p:sp>
        <p:nvSpPr>
          <p:cNvPr id="203781" name="Text Box 5"/>
          <p:cNvSpPr txBox="1">
            <a:spLocks noChangeArrowheads="1"/>
          </p:cNvSpPr>
          <p:nvPr/>
        </p:nvSpPr>
        <p:spPr bwMode="auto">
          <a:xfrm>
            <a:off x="395288" y="3111500"/>
            <a:ext cx="76327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2) ситуационные, связанные с решением какой-либо узкой конкретной проблемы - игровой ситуации;</a:t>
            </a:r>
          </a:p>
        </p:txBody>
      </p:sp>
      <p:sp>
        <p:nvSpPr>
          <p:cNvPr id="203782" name="Text Box 6"/>
          <p:cNvSpPr txBox="1">
            <a:spLocks noChangeArrowheads="1"/>
          </p:cNvSpPr>
          <p:nvPr/>
        </p:nvSpPr>
        <p:spPr bwMode="auto">
          <a:xfrm>
            <a:off x="395288" y="3933825"/>
            <a:ext cx="74723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 dirty="0"/>
              <a:t>3) условные, посвященные разрешению, например, учебных или производственных конфликтов и т.д.</a:t>
            </a:r>
          </a:p>
          <a:p>
            <a:pPr eaLnBrk="1" hangingPunct="1"/>
            <a:endParaRPr lang="ru-RU" sz="2400" b="1" i="1" dirty="0"/>
          </a:p>
        </p:txBody>
      </p:sp>
      <p:sp>
        <p:nvSpPr>
          <p:cNvPr id="203783" name="Text Box 7"/>
          <p:cNvSpPr txBox="1">
            <a:spLocks noChangeArrowheads="1"/>
          </p:cNvSpPr>
          <p:nvPr/>
        </p:nvSpPr>
        <p:spPr bwMode="auto">
          <a:xfrm>
            <a:off x="316329" y="4838700"/>
            <a:ext cx="260770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i="1" dirty="0"/>
              <a:t>воображаемые </a:t>
            </a:r>
          </a:p>
          <a:p>
            <a:pPr eaLnBrk="1" hangingPunct="1"/>
            <a:r>
              <a:rPr lang="ru-RU" sz="2400" b="1" i="1" dirty="0"/>
              <a:t>путешествия </a:t>
            </a:r>
          </a:p>
        </p:txBody>
      </p:sp>
      <p:sp>
        <p:nvSpPr>
          <p:cNvPr id="203784" name="Text Box 8"/>
          <p:cNvSpPr txBox="1">
            <a:spLocks noChangeArrowheads="1"/>
          </p:cNvSpPr>
          <p:nvPr/>
        </p:nvSpPr>
        <p:spPr bwMode="auto">
          <a:xfrm>
            <a:off x="755650" y="5734050"/>
            <a:ext cx="372037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i="1" dirty="0"/>
              <a:t>дискуссии на основе </a:t>
            </a:r>
          </a:p>
          <a:p>
            <a:pPr eaLnBrk="1" hangingPunct="1"/>
            <a:r>
              <a:rPr lang="ru-RU" sz="2400" b="1" i="1" dirty="0"/>
              <a:t>распределения ролей, </a:t>
            </a:r>
          </a:p>
        </p:txBody>
      </p:sp>
      <p:sp>
        <p:nvSpPr>
          <p:cNvPr id="203785" name="Text Box 9"/>
          <p:cNvSpPr txBox="1">
            <a:spLocks noChangeArrowheads="1"/>
          </p:cNvSpPr>
          <p:nvPr/>
        </p:nvSpPr>
        <p:spPr bwMode="auto">
          <a:xfrm>
            <a:off x="4427538" y="5661025"/>
            <a:ext cx="33575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i="1" dirty="0"/>
              <a:t>пресс-конференции</a:t>
            </a:r>
            <a:r>
              <a:rPr lang="ru-RU" sz="2400" b="1" i="1" dirty="0">
                <a:solidFill>
                  <a:srgbClr val="996600"/>
                </a:solidFill>
              </a:rPr>
              <a:t> </a:t>
            </a:r>
          </a:p>
        </p:txBody>
      </p:sp>
      <p:sp>
        <p:nvSpPr>
          <p:cNvPr id="203786" name="Text Box 10"/>
          <p:cNvSpPr txBox="1">
            <a:spLocks noChangeArrowheads="1"/>
          </p:cNvSpPr>
          <p:nvPr/>
        </p:nvSpPr>
        <p:spPr bwMode="auto">
          <a:xfrm>
            <a:off x="5795963" y="4868863"/>
            <a:ext cx="2039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i="1" dirty="0"/>
              <a:t>уроки-суды </a:t>
            </a:r>
          </a:p>
        </p:txBody>
      </p:sp>
      <p:sp>
        <p:nvSpPr>
          <p:cNvPr id="203787" name="Line 11"/>
          <p:cNvSpPr>
            <a:spLocks noChangeShapeType="1"/>
          </p:cNvSpPr>
          <p:nvPr/>
        </p:nvSpPr>
        <p:spPr bwMode="auto">
          <a:xfrm flipH="1">
            <a:off x="1835150" y="2133600"/>
            <a:ext cx="2665413" cy="273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3788" name="Line 12"/>
          <p:cNvSpPr>
            <a:spLocks noChangeShapeType="1"/>
          </p:cNvSpPr>
          <p:nvPr/>
        </p:nvSpPr>
        <p:spPr bwMode="auto">
          <a:xfrm flipH="1">
            <a:off x="3492500" y="2133600"/>
            <a:ext cx="1008063" cy="3743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3789" name="Line 13"/>
          <p:cNvSpPr>
            <a:spLocks noChangeShapeType="1"/>
          </p:cNvSpPr>
          <p:nvPr/>
        </p:nvSpPr>
        <p:spPr bwMode="auto">
          <a:xfrm>
            <a:off x="4500563" y="2133600"/>
            <a:ext cx="576262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3790" name="Line 14"/>
          <p:cNvSpPr>
            <a:spLocks noChangeShapeType="1"/>
          </p:cNvSpPr>
          <p:nvPr/>
        </p:nvSpPr>
        <p:spPr bwMode="auto">
          <a:xfrm>
            <a:off x="4500563" y="2133600"/>
            <a:ext cx="2016125" cy="273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3796" name="Picture 20" descr="J022374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1557338"/>
            <a:ext cx="23399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3798" name="AutoShape 22"/>
          <p:cNvSpPr>
            <a:spLocks noChangeArrowheads="1"/>
          </p:cNvSpPr>
          <p:nvPr/>
        </p:nvSpPr>
        <p:spPr bwMode="auto">
          <a:xfrm>
            <a:off x="7812088" y="6524625"/>
            <a:ext cx="1331912" cy="288925"/>
          </a:xfrm>
          <a:prstGeom prst="curvedDownArrow">
            <a:avLst>
              <a:gd name="adj1" fmla="val 92198"/>
              <a:gd name="adj2" fmla="val 184396"/>
              <a:gd name="adj3" fmla="val 33333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514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3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3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3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3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3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03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3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3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03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3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3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03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03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03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0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0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8" grpId="0" animBg="1"/>
      <p:bldP spid="203779" grpId="0"/>
      <p:bldP spid="203780" grpId="0"/>
      <p:bldP spid="203781" grpId="0"/>
      <p:bldP spid="203782" grpId="0"/>
      <p:bldP spid="203783" grpId="0"/>
      <p:bldP spid="203784" grpId="0"/>
      <p:bldP spid="203785" grpId="0"/>
      <p:bldP spid="203786" grpId="0"/>
      <p:bldP spid="203787" grpId="0" animBg="1"/>
      <p:bldP spid="203788" grpId="0" animBg="1"/>
      <p:bldP spid="203789" grpId="0" animBg="1"/>
      <p:bldP spid="203790" grpId="0" animBg="1"/>
      <p:bldP spid="20379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8302075" cy="6222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82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560840" cy="1143000"/>
          </a:xfrm>
        </p:spPr>
        <p:txBody>
          <a:bodyPr>
            <a:noAutofit/>
          </a:bodyPr>
          <a:lstStyle/>
          <a:p>
            <a:r>
              <a:rPr lang="ru-RU" sz="4400" dirty="0" smtClean="0"/>
              <a:t>Виды и приемы активизации</a:t>
            </a:r>
            <a:endParaRPr lang="ru-RU" sz="4400" dirty="0"/>
          </a:p>
        </p:txBody>
      </p:sp>
      <p:pic>
        <p:nvPicPr>
          <p:cNvPr id="9" name="Рисунок 8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76" b="18576"/>
          <a:stretch>
            <a:fillRect/>
          </a:stretch>
        </p:blipFill>
        <p:spPr>
          <a:xfrm>
            <a:off x="6012160" y="2348880"/>
            <a:ext cx="2883563" cy="3458816"/>
          </a:xfrm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179512" y="2276872"/>
            <a:ext cx="5904656" cy="374441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Бессознательная непроизвольная активизация</a:t>
            </a:r>
          </a:p>
          <a:p>
            <a:r>
              <a:rPr lang="ru-RU" sz="3200" b="1" dirty="0" smtClean="0"/>
              <a:t>Произвольная, требующая сознательного волевого усилия</a:t>
            </a:r>
          </a:p>
          <a:p>
            <a:r>
              <a:rPr lang="ru-RU" sz="3200" b="1" dirty="0" smtClean="0"/>
              <a:t>Произвольная, но с пробуждением внутреннего желания, инициативы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79717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1" y="188640"/>
            <a:ext cx="6025933" cy="432048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4437112"/>
            <a:ext cx="8784976" cy="2250943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Современный урок – это в первую очередь мастерство, умение учителя подготовить и провести урок на должном уровне.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79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7016" y="260648"/>
            <a:ext cx="8856984" cy="12922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  <a:t>Перечень технологий, рекомендованных 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  <a:t>в материалах ПНПО:</a:t>
            </a:r>
            <a:endParaRPr lang="ru-RU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39552" y="1709294"/>
            <a:ext cx="8136904" cy="5157192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chemeClr val="tx1"/>
                </a:solidFill>
              </a:rPr>
              <a:t>1.развивающее </a:t>
            </a:r>
            <a:r>
              <a:rPr lang="ru-RU" sz="2800" b="1" dirty="0">
                <a:solidFill>
                  <a:schemeClr val="tx1"/>
                </a:solidFill>
              </a:rPr>
              <a:t>обучение;</a:t>
            </a:r>
            <a:br>
              <a:rPr lang="ru-RU" sz="2800" b="1" dirty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2.коллективная </a:t>
            </a:r>
            <a:r>
              <a:rPr lang="ru-RU" sz="2800" b="1" dirty="0">
                <a:solidFill>
                  <a:schemeClr val="tx1"/>
                </a:solidFill>
              </a:rPr>
              <a:t>система обучения (КСО);</a:t>
            </a:r>
            <a:br>
              <a:rPr lang="ru-RU" sz="2800" b="1" dirty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3.технология </a:t>
            </a:r>
            <a:r>
              <a:rPr lang="ru-RU" sz="2800" b="1" dirty="0">
                <a:solidFill>
                  <a:schemeClr val="tx1"/>
                </a:solidFill>
              </a:rPr>
              <a:t>решения исследовательских задач (ТРИЗ);</a:t>
            </a:r>
            <a:br>
              <a:rPr lang="ru-RU" sz="2800" b="1" dirty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4.исследовательские </a:t>
            </a:r>
            <a:r>
              <a:rPr lang="ru-RU" sz="2800" b="1" dirty="0">
                <a:solidFill>
                  <a:schemeClr val="tx1"/>
                </a:solidFill>
              </a:rPr>
              <a:t>и проектные методы;</a:t>
            </a:r>
            <a:br>
              <a:rPr lang="ru-RU" sz="2800" b="1" dirty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5.технология </a:t>
            </a:r>
            <a:r>
              <a:rPr lang="ru-RU" sz="2800" b="1" dirty="0">
                <a:solidFill>
                  <a:schemeClr val="tx1"/>
                </a:solidFill>
              </a:rPr>
              <a:t>модульного и </a:t>
            </a:r>
            <a:r>
              <a:rPr lang="ru-RU" sz="2800" b="1" dirty="0" err="1">
                <a:solidFill>
                  <a:schemeClr val="tx1"/>
                </a:solidFill>
              </a:rPr>
              <a:t>блочно</a:t>
            </a:r>
            <a:r>
              <a:rPr lang="ru-RU" sz="2800" b="1" dirty="0">
                <a:solidFill>
                  <a:schemeClr val="tx1"/>
                </a:solidFill>
              </a:rPr>
              <a:t>-модульного обучения;</a:t>
            </a:r>
            <a:br>
              <a:rPr lang="ru-RU" sz="2800" b="1" dirty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6.технология </a:t>
            </a:r>
            <a:r>
              <a:rPr lang="ru-RU" sz="2800" b="1" dirty="0">
                <a:solidFill>
                  <a:schemeClr val="tx1"/>
                </a:solidFill>
              </a:rPr>
              <a:t>«дебаты»;</a:t>
            </a:r>
            <a:br>
              <a:rPr lang="ru-RU" sz="2800" b="1" dirty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7.технология </a:t>
            </a:r>
            <a:r>
              <a:rPr lang="ru-RU" sz="2800" b="1" dirty="0">
                <a:solidFill>
                  <a:schemeClr val="tx1"/>
                </a:solidFill>
              </a:rPr>
              <a:t>развития критического мышления;</a:t>
            </a:r>
            <a:br>
              <a:rPr lang="ru-RU" sz="2800" b="1" dirty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8.лекционно-семинарская </a:t>
            </a:r>
            <a:r>
              <a:rPr lang="ru-RU" sz="2800" b="1" dirty="0">
                <a:solidFill>
                  <a:schemeClr val="tx1"/>
                </a:solidFill>
              </a:rPr>
              <a:t>система обучения;</a:t>
            </a:r>
            <a:br>
              <a:rPr lang="ru-RU" sz="2800" b="1" dirty="0">
                <a:solidFill>
                  <a:schemeClr val="tx1"/>
                </a:solidFill>
              </a:rPr>
            </a:b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09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467544" y="1832068"/>
            <a:ext cx="8243887" cy="4752975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9.технология </a:t>
            </a:r>
            <a:r>
              <a:rPr lang="ru-RU" sz="2800" b="1" dirty="0">
                <a:solidFill>
                  <a:schemeClr val="tx1"/>
                </a:solidFill>
              </a:rPr>
              <a:t>использования в обучении игровых методов: 	ролевых, деловых и других видов обучающих игр;</a:t>
            </a:r>
            <a:br>
              <a:rPr lang="ru-RU" sz="2800" b="1" dirty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10.обучение </a:t>
            </a:r>
            <a:r>
              <a:rPr lang="ru-RU" sz="2800" b="1" dirty="0">
                <a:solidFill>
                  <a:schemeClr val="tx1"/>
                </a:solidFill>
              </a:rPr>
              <a:t>в сотрудничестве;</a:t>
            </a:r>
            <a:br>
              <a:rPr lang="ru-RU" sz="2800" b="1" dirty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11.информационно-коммуникационные </a:t>
            </a:r>
            <a:r>
              <a:rPr lang="ru-RU" sz="2800" b="1" dirty="0">
                <a:solidFill>
                  <a:schemeClr val="tx1"/>
                </a:solidFill>
              </a:rPr>
              <a:t>технологии;</a:t>
            </a:r>
            <a:br>
              <a:rPr lang="ru-RU" sz="2800" b="1" dirty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12.здоровьесберегающие </a:t>
            </a:r>
            <a:r>
              <a:rPr lang="ru-RU" sz="2800" b="1" dirty="0">
                <a:solidFill>
                  <a:schemeClr val="tx1"/>
                </a:solidFill>
              </a:rPr>
              <a:t>технологии;</a:t>
            </a:r>
            <a:br>
              <a:rPr lang="ru-RU" sz="2800" b="1" dirty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13.система </a:t>
            </a:r>
            <a:r>
              <a:rPr lang="ru-RU" sz="2800" b="1" dirty="0">
                <a:solidFill>
                  <a:schemeClr val="tx1"/>
                </a:solidFill>
              </a:rPr>
              <a:t>инновационной оценки «портфолио»;</a:t>
            </a:r>
            <a:br>
              <a:rPr lang="ru-RU" sz="2800" b="1" dirty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14.технологии </a:t>
            </a:r>
            <a:r>
              <a:rPr lang="ru-RU" sz="2800" b="1" dirty="0">
                <a:solidFill>
                  <a:schemeClr val="tx1"/>
                </a:solidFill>
              </a:rPr>
              <a:t>интерактивного и дистанционного обучени</a:t>
            </a:r>
            <a:r>
              <a:rPr lang="ru-RU" sz="2400" b="1" dirty="0">
                <a:solidFill>
                  <a:schemeClr val="tx1"/>
                </a:solidFill>
              </a:rPr>
              <a:t>я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0630"/>
            <a:ext cx="8821737" cy="134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442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820472" cy="706437"/>
          </a:xfrm>
        </p:spPr>
        <p:txBody>
          <a:bodyPr>
            <a:normAutofit fontScale="90000"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Технологии интерактивного обучения</a:t>
            </a:r>
            <a:r>
              <a:rPr lang="ru-RU" dirty="0" smtClean="0"/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74692"/>
            <a:ext cx="8229600" cy="5761038"/>
          </a:xfrm>
        </p:spPr>
        <p:txBody>
          <a:bodyPr rtlCol="0">
            <a:normAutofit fontScale="85000" lnSpcReduction="20000"/>
          </a:bodyPr>
          <a:lstStyle/>
          <a:p>
            <a:pPr marL="160020" indent="0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).Работа </a:t>
            </a: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парах.</a:t>
            </a:r>
          </a:p>
          <a:p>
            <a:pPr marL="160020" indent="0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).Карусель</a:t>
            </a: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160020" indent="0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).Работа </a:t>
            </a: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малых группах.</a:t>
            </a:r>
          </a:p>
          <a:p>
            <a:pPr marL="160020" indent="0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).Аквариум</a:t>
            </a: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160020" indent="0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</a:t>
            </a: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).Незаконченное </a:t>
            </a: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предложение.</a:t>
            </a:r>
          </a:p>
          <a:p>
            <a:pPr marL="160020" indent="0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</a:t>
            </a: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).Мозговой </a:t>
            </a: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штурм.</a:t>
            </a:r>
          </a:p>
          <a:p>
            <a:pPr marL="160020" indent="0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</a:t>
            </a: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).Броуновское </a:t>
            </a: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движение.</a:t>
            </a:r>
          </a:p>
          <a:p>
            <a:pPr marL="160020" indent="0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</a:t>
            </a: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).Дерево </a:t>
            </a: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решений. </a:t>
            </a:r>
          </a:p>
          <a:p>
            <a:pPr marL="160020" indent="0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10).Ролевая(деловая</a:t>
            </a: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игра.</a:t>
            </a:r>
          </a:p>
          <a:p>
            <a:pPr marL="160020" indent="0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11</a:t>
            </a: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).Дискуссия</a:t>
            </a: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160020" indent="0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12</a:t>
            </a: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).Дебаты</a:t>
            </a: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160020" indent="0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13</a:t>
            </a: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).Мастерская</a:t>
            </a:r>
            <a:endParaRPr lang="ru-RU" sz="3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09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448675" cy="6335713"/>
          </a:xfrm>
        </p:spPr>
      </p:pic>
    </p:spTree>
    <p:extLst>
      <p:ext uri="{BB962C8B-B14F-4D97-AF65-F5344CB8AC3E}">
        <p14:creationId xmlns:p14="http://schemas.microsoft.com/office/powerpoint/2010/main" val="202557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9540551" cy="1143000"/>
          </a:xfrm>
        </p:spPr>
        <p:txBody>
          <a:bodyPr>
            <a:noAutofit/>
          </a:bodyPr>
          <a:lstStyle/>
          <a:p>
            <a:r>
              <a:rPr lang="ru-RU" b="1" dirty="0" smtClean="0"/>
              <a:t>Методика обучения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должна отвечать </a:t>
            </a:r>
            <a:r>
              <a:rPr lang="ru-RU" b="1" dirty="0" smtClean="0"/>
              <a:t>на вопросы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455949"/>
            <a:ext cx="8640960" cy="347472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1.Для чего учить? </a:t>
            </a:r>
            <a:r>
              <a:rPr lang="ru-RU" sz="2800" b="1" dirty="0" smtClean="0">
                <a:solidFill>
                  <a:srgbClr val="C00000"/>
                </a:solidFill>
              </a:rPr>
              <a:t>(цели и задачи)</a:t>
            </a:r>
          </a:p>
          <a:p>
            <a:r>
              <a:rPr lang="ru-RU" sz="2800" b="1" dirty="0" smtClean="0"/>
              <a:t>2.Чему учить? </a:t>
            </a:r>
            <a:r>
              <a:rPr lang="ru-RU" sz="2800" b="1" dirty="0" smtClean="0">
                <a:solidFill>
                  <a:srgbClr val="C00000"/>
                </a:solidFill>
              </a:rPr>
              <a:t>(</a:t>
            </a:r>
            <a:r>
              <a:rPr lang="ru-RU" sz="2800" b="1" i="1" dirty="0" smtClean="0">
                <a:solidFill>
                  <a:srgbClr val="C00000"/>
                </a:solidFill>
              </a:rPr>
              <a:t>содержание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</a:p>
          <a:p>
            <a:r>
              <a:rPr lang="ru-RU" sz="2800" b="1" dirty="0" smtClean="0"/>
              <a:t>3.Как учить? </a:t>
            </a:r>
            <a:r>
              <a:rPr lang="ru-RU" sz="2800" b="1" dirty="0" smtClean="0">
                <a:solidFill>
                  <a:srgbClr val="C00000"/>
                </a:solidFill>
              </a:rPr>
              <a:t>(формы, методы, 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    </a:t>
            </a:r>
            <a:r>
              <a:rPr lang="ru-RU" sz="2800" b="1" dirty="0" smtClean="0">
                <a:solidFill>
                  <a:srgbClr val="C00000"/>
                </a:solidFill>
              </a:rPr>
              <a:t>средства </a:t>
            </a:r>
            <a:r>
              <a:rPr lang="ru-RU" sz="2800" b="1" dirty="0" smtClean="0">
                <a:solidFill>
                  <a:srgbClr val="C00000"/>
                </a:solidFill>
              </a:rPr>
              <a:t>обучения)</a:t>
            </a:r>
          </a:p>
          <a:p>
            <a:r>
              <a:rPr lang="ru-RU" sz="2800" b="1" dirty="0" smtClean="0"/>
              <a:t>4.Каковы должны быть условия? </a:t>
            </a:r>
          </a:p>
          <a:p>
            <a:pPr marL="45720" indent="0">
              <a:buNone/>
            </a:pP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 (определение условий и требований к ним</a:t>
            </a:r>
            <a:r>
              <a:rPr lang="ru-RU" sz="2800" dirty="0" smtClean="0">
                <a:solidFill>
                  <a:srgbClr val="C00000"/>
                </a:solidFill>
              </a:rPr>
              <a:t>).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204864"/>
            <a:ext cx="3024336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49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3999" cy="1143000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/>
              <a:t>Основные компоненты для системы и целостного взгляда на урок</a:t>
            </a:r>
            <a:endParaRPr lang="ru-RU" sz="49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3383280"/>
            <a:ext cx="8892480" cy="347472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Содержательно-целевой; </a:t>
            </a:r>
            <a:endParaRPr lang="ru-RU" sz="3200" b="1" dirty="0" smtClean="0"/>
          </a:p>
          <a:p>
            <a:r>
              <a:rPr lang="ru-RU" sz="3200" b="1" dirty="0" smtClean="0">
                <a:solidFill>
                  <a:srgbClr val="C00000"/>
                </a:solidFill>
              </a:rPr>
              <a:t>(</a:t>
            </a:r>
            <a:r>
              <a:rPr lang="ru-RU" sz="3200" b="1" dirty="0" smtClean="0">
                <a:solidFill>
                  <a:srgbClr val="C00000"/>
                </a:solidFill>
              </a:rPr>
              <a:t>Что и зачем?)</a:t>
            </a:r>
          </a:p>
          <a:p>
            <a:r>
              <a:rPr lang="ru-RU" sz="3200" b="1" dirty="0" smtClean="0"/>
              <a:t>Организационно-практический; </a:t>
            </a:r>
            <a:r>
              <a:rPr lang="ru-RU" sz="3200" b="1" dirty="0" smtClean="0">
                <a:solidFill>
                  <a:srgbClr val="C00000"/>
                </a:solidFill>
              </a:rPr>
              <a:t>(</a:t>
            </a:r>
            <a:r>
              <a:rPr lang="ru-RU" sz="3200" b="1" dirty="0" smtClean="0">
                <a:solidFill>
                  <a:srgbClr val="C00000"/>
                </a:solidFill>
              </a:rPr>
              <a:t>Как?)</a:t>
            </a:r>
          </a:p>
          <a:p>
            <a:r>
              <a:rPr lang="ru-RU" sz="3200" b="1" dirty="0" smtClean="0"/>
              <a:t>Контрольно-оценочный; </a:t>
            </a:r>
            <a:r>
              <a:rPr lang="ru-RU" sz="3200" b="1" dirty="0" smtClean="0">
                <a:solidFill>
                  <a:srgbClr val="C00000"/>
                </a:solidFill>
              </a:rPr>
              <a:t>(Что в итоге?)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628800"/>
            <a:ext cx="2895613" cy="2736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56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755576" y="188640"/>
            <a:ext cx="7632848" cy="1008112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Методы обучения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0" y="3212976"/>
            <a:ext cx="88201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40000"/>
              </a:lnSpc>
            </a:pPr>
            <a:endParaRPr lang="en-US" sz="2000" dirty="0"/>
          </a:p>
          <a:p>
            <a:pPr algn="ctr" eaLnBrk="1" hangingPunct="1">
              <a:lnSpc>
                <a:spcPct val="140000"/>
              </a:lnSpc>
            </a:pPr>
            <a:endParaRPr lang="ru-RU" sz="2000" dirty="0"/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7848600" y="6597650"/>
            <a:ext cx="1331913" cy="215900"/>
          </a:xfrm>
          <a:prstGeom prst="curvedDownArrow">
            <a:avLst>
              <a:gd name="adj1" fmla="val 123382"/>
              <a:gd name="adj2" fmla="val 246765"/>
              <a:gd name="adj3" fmla="val 33333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73" name="Text Box 10"/>
          <p:cNvSpPr txBox="1">
            <a:spLocks noChangeArrowheads="1"/>
          </p:cNvSpPr>
          <p:nvPr/>
        </p:nvSpPr>
        <p:spPr bwMode="auto">
          <a:xfrm>
            <a:off x="711260" y="2135756"/>
            <a:ext cx="7668345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dirty="0"/>
              <a:t>Метод (от греч. </a:t>
            </a:r>
            <a:r>
              <a:rPr lang="en-US" sz="2800" b="1" dirty="0" err="1"/>
              <a:t>Methodos</a:t>
            </a:r>
            <a:r>
              <a:rPr lang="en-US" sz="2800" b="1" dirty="0"/>
              <a:t>) – </a:t>
            </a:r>
            <a:r>
              <a:rPr lang="tt-RU" sz="2800" b="1" dirty="0"/>
              <a:t>пути исследования или познания , </a:t>
            </a:r>
          </a:p>
          <a:p>
            <a:pPr eaLnBrk="1" hangingPunct="1"/>
            <a:r>
              <a:rPr lang="tt-RU" sz="2800" b="1" dirty="0"/>
              <a:t>теория, учение) – совокупность приемов или операций  </a:t>
            </a:r>
          </a:p>
          <a:p>
            <a:pPr eaLnBrk="1" hangingPunct="1"/>
            <a:r>
              <a:rPr lang="tt-RU" sz="2800" b="1" dirty="0"/>
              <a:t>практического или теоретического освоения действительности, </a:t>
            </a:r>
          </a:p>
          <a:p>
            <a:pPr eaLnBrk="1" hangingPunct="1"/>
            <a:r>
              <a:rPr lang="tt-RU" sz="2800" b="1" dirty="0"/>
              <a:t>подчиненной конкретной задачи.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7462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755576" y="188640"/>
            <a:ext cx="7632848" cy="1008112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Методы обучения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07504" y="1844824"/>
            <a:ext cx="882015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800" b="1" dirty="0"/>
              <a:t>Методом обучения</a:t>
            </a:r>
            <a:r>
              <a:rPr lang="ru-RU" sz="2800" dirty="0"/>
              <a:t> </a:t>
            </a:r>
          </a:p>
          <a:p>
            <a:pPr algn="ctr" eaLnBrk="1" hangingPunct="1"/>
            <a:r>
              <a:rPr lang="ru-RU" sz="2800" b="1" dirty="0"/>
              <a:t>принято называть </a:t>
            </a:r>
          </a:p>
          <a:p>
            <a:pPr algn="ctr" eaLnBrk="1" hangingPunct="1"/>
            <a:r>
              <a:rPr lang="ru-RU" sz="2800" b="1" dirty="0"/>
              <a:t>способ взаимосвязанной деятельности преподавателя</a:t>
            </a:r>
            <a:r>
              <a:rPr lang="ru-RU" sz="2800" dirty="0"/>
              <a:t> и </a:t>
            </a:r>
            <a:r>
              <a:rPr lang="ru-RU" sz="2800" b="1" dirty="0"/>
              <a:t>учащихся</a:t>
            </a:r>
            <a:r>
              <a:rPr lang="ru-RU" sz="2800" dirty="0"/>
              <a:t>, </a:t>
            </a:r>
          </a:p>
          <a:p>
            <a:pPr algn="ctr" eaLnBrk="1" hangingPunct="1"/>
            <a:r>
              <a:rPr lang="ru-RU" sz="2800" b="1" dirty="0"/>
              <a:t>направленный на овладение учащимися </a:t>
            </a:r>
          </a:p>
          <a:p>
            <a:pPr algn="ctr" eaLnBrk="1" hangingPunct="1"/>
            <a:r>
              <a:rPr lang="ru-RU" sz="2800" b="1" dirty="0"/>
              <a:t>знаниями, навыками и умениями, </a:t>
            </a:r>
          </a:p>
          <a:p>
            <a:pPr algn="ctr" eaLnBrk="1" hangingPunct="1"/>
            <a:r>
              <a:rPr lang="ru-RU" sz="2800" b="1" dirty="0"/>
              <a:t>на их воспитание и развитие</a:t>
            </a:r>
          </a:p>
          <a:p>
            <a:pPr algn="ctr" eaLnBrk="1" hangingPunct="1">
              <a:lnSpc>
                <a:spcPct val="140000"/>
              </a:lnSpc>
            </a:pPr>
            <a:endParaRPr lang="en-US" sz="2000" dirty="0"/>
          </a:p>
          <a:p>
            <a:pPr algn="ctr" eaLnBrk="1" hangingPunct="1">
              <a:lnSpc>
                <a:spcPct val="140000"/>
              </a:lnSpc>
            </a:pPr>
            <a:endParaRPr lang="ru-RU" sz="2000" dirty="0"/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7848600" y="6597650"/>
            <a:ext cx="1331913" cy="215900"/>
          </a:xfrm>
          <a:prstGeom prst="curvedDownArrow">
            <a:avLst>
              <a:gd name="adj1" fmla="val 123382"/>
              <a:gd name="adj2" fmla="val 246765"/>
              <a:gd name="adj3" fmla="val 33333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8150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 build="p"/>
      <p:bldP spid="1024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1654968" y="549275"/>
            <a:ext cx="5832475" cy="13234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dirty="0">
                <a:solidFill>
                  <a:schemeClr val="accent4">
                    <a:lumMod val="50000"/>
                  </a:schemeClr>
                </a:solidFill>
              </a:rPr>
              <a:t>Классификация методов теоретического обучения</a:t>
            </a:r>
            <a:r>
              <a:rPr lang="ru-RU" sz="4000" dirty="0">
                <a:solidFill>
                  <a:srgbClr val="0000FF"/>
                </a:solidFill>
              </a:rPr>
              <a:t> </a:t>
            </a:r>
            <a:endParaRPr lang="ru-RU" sz="4000" u="sng" dirty="0">
              <a:solidFill>
                <a:srgbClr val="0000FF"/>
              </a:solidFill>
            </a:endParaRPr>
          </a:p>
        </p:txBody>
      </p:sp>
      <p:sp>
        <p:nvSpPr>
          <p:cNvPr id="155651" name="AutoShape 3"/>
          <p:cNvSpPr>
            <a:spLocks noChangeArrowheads="1"/>
          </p:cNvSpPr>
          <p:nvPr/>
        </p:nvSpPr>
        <p:spPr bwMode="auto">
          <a:xfrm>
            <a:off x="250825" y="2636838"/>
            <a:ext cx="3384550" cy="2016125"/>
          </a:xfrm>
          <a:prstGeom prst="wedgeRoundRectCallout">
            <a:avLst>
              <a:gd name="adj1" fmla="val 65292"/>
              <a:gd name="adj2" fmla="val -93778"/>
              <a:gd name="adj3" fmla="val 16667"/>
            </a:avLst>
          </a:prstGeom>
          <a:gradFill rotWithShape="1">
            <a:gsLst>
              <a:gs pos="0">
                <a:srgbClr val="FFFFCC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sz="2000" b="1" dirty="0"/>
          </a:p>
          <a:p>
            <a:pPr algn="ctr"/>
            <a:r>
              <a:rPr lang="ru-RU" sz="2400" b="1" dirty="0"/>
              <a:t>по источникам передачи и приобретения знаний и умений</a:t>
            </a:r>
          </a:p>
        </p:txBody>
      </p:sp>
      <p:sp>
        <p:nvSpPr>
          <p:cNvPr id="155652" name="AutoShape 4"/>
          <p:cNvSpPr>
            <a:spLocks noChangeArrowheads="1"/>
          </p:cNvSpPr>
          <p:nvPr/>
        </p:nvSpPr>
        <p:spPr bwMode="auto">
          <a:xfrm>
            <a:off x="3059113" y="5084763"/>
            <a:ext cx="3024187" cy="1439862"/>
          </a:xfrm>
          <a:prstGeom prst="wedgeRoundRectCallout">
            <a:avLst>
              <a:gd name="adj1" fmla="val 444"/>
              <a:gd name="adj2" fmla="val -286606"/>
              <a:gd name="adj3" fmla="val 16667"/>
            </a:avLst>
          </a:prstGeom>
          <a:gradFill rotWithShape="1">
            <a:gsLst>
              <a:gs pos="0">
                <a:srgbClr val="FAE3A8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/>
              <a:t>по дидактическим задачам</a:t>
            </a:r>
          </a:p>
        </p:txBody>
      </p:sp>
      <p:sp>
        <p:nvSpPr>
          <p:cNvPr id="155653" name="AutoShape 5"/>
          <p:cNvSpPr>
            <a:spLocks noChangeArrowheads="1"/>
          </p:cNvSpPr>
          <p:nvPr/>
        </p:nvSpPr>
        <p:spPr bwMode="auto">
          <a:xfrm>
            <a:off x="7928470" y="6524625"/>
            <a:ext cx="1187450" cy="215900"/>
          </a:xfrm>
          <a:prstGeom prst="curvedDownArrow">
            <a:avLst>
              <a:gd name="adj1" fmla="val 110000"/>
              <a:gd name="adj2" fmla="val 220000"/>
              <a:gd name="adj3" fmla="val 33333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5654" name="AutoShape 6"/>
          <p:cNvSpPr>
            <a:spLocks noChangeArrowheads="1"/>
          </p:cNvSpPr>
          <p:nvPr/>
        </p:nvSpPr>
        <p:spPr bwMode="auto">
          <a:xfrm flipH="1">
            <a:off x="5724524" y="2636838"/>
            <a:ext cx="2951931" cy="2016125"/>
          </a:xfrm>
          <a:prstGeom prst="wedgeRoundRectCallout">
            <a:avLst>
              <a:gd name="adj1" fmla="val 71444"/>
              <a:gd name="adj2" fmla="val -88500"/>
              <a:gd name="adj3" fmla="val 16667"/>
            </a:avLst>
          </a:prstGeom>
          <a:gradFill rotWithShape="1">
            <a:gsLst>
              <a:gs pos="0">
                <a:srgbClr val="FFFFCC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10000"/>
              </a:lnSpc>
            </a:pPr>
            <a:r>
              <a:rPr lang="ru-RU" sz="2400" b="1" dirty="0" smtClean="0"/>
              <a:t>по </a:t>
            </a:r>
            <a:r>
              <a:rPr lang="ru-RU" sz="2400" b="1" dirty="0"/>
              <a:t>характеру познавательной деятельности учащихся</a:t>
            </a:r>
          </a:p>
          <a:p>
            <a:pPr algn="ctr">
              <a:lnSpc>
                <a:spcPct val="110000"/>
              </a:lnSpc>
            </a:pP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380028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155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15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155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5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1" grpId="0" animBg="1"/>
      <p:bldP spid="155652" grpId="0" animBg="1"/>
      <p:bldP spid="155653" grpId="0" animBg="1"/>
      <p:bldP spid="15565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395288" y="260350"/>
            <a:ext cx="8424862" cy="255454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/>
            <a:r>
              <a:rPr lang="ru-RU" sz="4000" b="1" dirty="0">
                <a:solidFill>
                  <a:schemeClr val="accent4">
                    <a:lumMod val="50000"/>
                  </a:schemeClr>
                </a:solidFill>
              </a:rPr>
              <a:t>Классификация методов обучения</a:t>
            </a:r>
          </a:p>
          <a:p>
            <a:pPr algn="ctr"/>
            <a:r>
              <a:rPr lang="ru-RU" sz="4000" b="1" dirty="0">
                <a:solidFill>
                  <a:schemeClr val="accent4">
                    <a:lumMod val="50000"/>
                  </a:schemeClr>
                </a:solidFill>
              </a:rPr>
              <a:t>по источникам передачи и приобретения </a:t>
            </a:r>
            <a:endParaRPr lang="en-US" sz="4000" b="1" dirty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ru-RU" sz="4000" b="1" dirty="0">
                <a:solidFill>
                  <a:schemeClr val="accent4">
                    <a:lumMod val="50000"/>
                  </a:schemeClr>
                </a:solidFill>
              </a:rPr>
              <a:t>знаний и умений: </a:t>
            </a:r>
            <a:endParaRPr lang="ru-RU" sz="4000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6675" name="AutoShape 3"/>
          <p:cNvSpPr>
            <a:spLocks noChangeArrowheads="1"/>
          </p:cNvSpPr>
          <p:nvPr/>
        </p:nvSpPr>
        <p:spPr bwMode="auto">
          <a:xfrm>
            <a:off x="179512" y="3429000"/>
            <a:ext cx="3024063" cy="3024188"/>
          </a:xfrm>
          <a:prstGeom prst="wedgeRectCallout">
            <a:avLst>
              <a:gd name="adj1" fmla="val 78991"/>
              <a:gd name="adj2" fmla="val -106588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u="sng" dirty="0">
                <a:solidFill>
                  <a:schemeClr val="bg1"/>
                </a:solidFill>
              </a:rPr>
              <a:t>словесные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</a:p>
          <a:p>
            <a:pPr>
              <a:buFontTx/>
              <a:buChar char="•"/>
            </a:pP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400" b="1" dirty="0">
                <a:solidFill>
                  <a:schemeClr val="bg1"/>
                </a:solidFill>
              </a:rPr>
              <a:t>расска</a:t>
            </a:r>
            <a:r>
              <a:rPr lang="ru-RU" sz="2400" b="1" dirty="0">
                <a:solidFill>
                  <a:schemeClr val="bg1"/>
                </a:solidFill>
                <a:hlinkClick r:id="" action="ppaction://noaction"/>
              </a:rPr>
              <a:t>з</a:t>
            </a:r>
            <a:r>
              <a:rPr lang="ru-RU" sz="2400" b="1" dirty="0">
                <a:solidFill>
                  <a:schemeClr val="bg1"/>
                </a:solidFill>
              </a:rPr>
              <a:t>, </a:t>
            </a:r>
          </a:p>
          <a:p>
            <a:pPr>
              <a:buFontTx/>
              <a:buChar char="•"/>
            </a:pPr>
            <a:r>
              <a:rPr lang="ru-RU" sz="2400" b="1" dirty="0">
                <a:solidFill>
                  <a:schemeClr val="bg1"/>
                </a:solidFill>
              </a:rPr>
              <a:t> объяснени</a:t>
            </a:r>
            <a:r>
              <a:rPr lang="ru-RU" sz="2400" b="1" dirty="0">
                <a:solidFill>
                  <a:schemeClr val="bg1"/>
                </a:solidFill>
                <a:hlinkClick r:id="" action="ppaction://noaction"/>
              </a:rPr>
              <a:t>е</a:t>
            </a:r>
            <a:r>
              <a:rPr lang="ru-RU" sz="2400" b="1" dirty="0">
                <a:solidFill>
                  <a:schemeClr val="bg1"/>
                </a:solidFill>
              </a:rPr>
              <a:t>, </a:t>
            </a:r>
          </a:p>
          <a:p>
            <a:pPr>
              <a:buFontTx/>
              <a:buChar char="•"/>
            </a:pPr>
            <a:r>
              <a:rPr lang="ru-RU" sz="2400" b="1" dirty="0">
                <a:solidFill>
                  <a:schemeClr val="bg1"/>
                </a:solidFill>
              </a:rPr>
              <a:t> бесед</a:t>
            </a:r>
            <a:r>
              <a:rPr lang="ru-RU" sz="2400" b="1" dirty="0">
                <a:solidFill>
                  <a:schemeClr val="bg1"/>
                </a:solidFill>
                <a:hlinkClick r:id="" action="ppaction://noaction"/>
              </a:rPr>
              <a:t>а</a:t>
            </a:r>
            <a:r>
              <a:rPr lang="ru-RU" sz="2400" b="1" dirty="0">
                <a:solidFill>
                  <a:schemeClr val="bg1"/>
                </a:solidFill>
              </a:rPr>
              <a:t>, </a:t>
            </a:r>
          </a:p>
          <a:p>
            <a:pPr>
              <a:buFontTx/>
              <a:buChar char="•"/>
            </a:pPr>
            <a:r>
              <a:rPr lang="ru-RU" sz="2400" b="1" dirty="0">
                <a:solidFill>
                  <a:schemeClr val="bg1"/>
                </a:solidFill>
              </a:rPr>
              <a:t> работа с книгой и инструктивными материалами </a:t>
            </a:r>
          </a:p>
          <a:p>
            <a:pPr>
              <a:buFontTx/>
              <a:buChar char="•"/>
            </a:pPr>
            <a:r>
              <a:rPr lang="ru-RU" sz="2400" b="1" dirty="0">
                <a:solidFill>
                  <a:schemeClr val="bg1"/>
                </a:solidFill>
              </a:rPr>
              <a:t> и др.</a:t>
            </a:r>
          </a:p>
        </p:txBody>
      </p:sp>
      <p:sp>
        <p:nvSpPr>
          <p:cNvPr id="156676" name="AutoShape 4"/>
          <p:cNvSpPr>
            <a:spLocks noChangeArrowheads="1"/>
          </p:cNvSpPr>
          <p:nvPr/>
        </p:nvSpPr>
        <p:spPr bwMode="auto">
          <a:xfrm>
            <a:off x="3421063" y="3429000"/>
            <a:ext cx="2735262" cy="2952750"/>
          </a:xfrm>
          <a:prstGeom prst="wedgeRectCallout">
            <a:avLst>
              <a:gd name="adj1" fmla="val 2699"/>
              <a:gd name="adj2" fmla="val -99838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u="sng" dirty="0">
                <a:solidFill>
                  <a:schemeClr val="bg1"/>
                </a:solidFill>
              </a:rPr>
              <a:t>наглядные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</a:p>
          <a:p>
            <a:pPr>
              <a:buFontTx/>
              <a:buChar char="•"/>
            </a:pP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400" b="1" dirty="0">
                <a:solidFill>
                  <a:schemeClr val="bg1"/>
                </a:solidFill>
              </a:rPr>
              <a:t>демонстрация наглядных пособий, кино- и видеофильмов, </a:t>
            </a:r>
          </a:p>
          <a:p>
            <a:pPr>
              <a:buFontTx/>
              <a:buChar char="•"/>
            </a:pPr>
            <a:endParaRPr lang="ru-RU" sz="2400" b="1" dirty="0">
              <a:solidFill>
                <a:schemeClr val="bg1"/>
              </a:solidFill>
            </a:endParaRPr>
          </a:p>
          <a:p>
            <a:pPr>
              <a:buFontTx/>
              <a:buChar char="•"/>
            </a:pPr>
            <a:r>
              <a:rPr lang="ru-RU" sz="2400" b="1" dirty="0">
                <a:solidFill>
                  <a:schemeClr val="bg1"/>
                </a:solidFill>
              </a:rPr>
              <a:t> наблюдения и др.</a:t>
            </a:r>
          </a:p>
        </p:txBody>
      </p:sp>
      <p:sp>
        <p:nvSpPr>
          <p:cNvPr id="156677" name="AutoShape 5"/>
          <p:cNvSpPr>
            <a:spLocks noChangeArrowheads="1"/>
          </p:cNvSpPr>
          <p:nvPr/>
        </p:nvSpPr>
        <p:spPr bwMode="auto">
          <a:xfrm>
            <a:off x="6445250" y="3429000"/>
            <a:ext cx="2519363" cy="2879725"/>
          </a:xfrm>
          <a:prstGeom prst="wedgeRectCallout">
            <a:avLst>
              <a:gd name="adj1" fmla="val -86042"/>
              <a:gd name="adj2" fmla="val -107884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u="sng" dirty="0">
                <a:solidFill>
                  <a:schemeClr val="bg1"/>
                </a:solidFill>
              </a:rPr>
              <a:t>практические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</a:p>
          <a:p>
            <a:r>
              <a:rPr lang="ru-RU" sz="2400" b="1" dirty="0">
                <a:solidFill>
                  <a:schemeClr val="bg1"/>
                </a:solidFill>
              </a:rPr>
              <a:t>упражнения, лабораторно-практические работы и др.</a:t>
            </a:r>
          </a:p>
          <a:p>
            <a:pPr algn="ctr"/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56678" name="AutoShape 6"/>
          <p:cNvSpPr>
            <a:spLocks noChangeArrowheads="1"/>
          </p:cNvSpPr>
          <p:nvPr/>
        </p:nvSpPr>
        <p:spPr bwMode="auto">
          <a:xfrm>
            <a:off x="7848600" y="6597650"/>
            <a:ext cx="1331913" cy="215900"/>
          </a:xfrm>
          <a:prstGeom prst="curvedDownArrow">
            <a:avLst>
              <a:gd name="adj1" fmla="val 123382"/>
              <a:gd name="adj2" fmla="val 246765"/>
              <a:gd name="adj3" fmla="val 33333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5178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6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animBg="1"/>
      <p:bldP spid="156676" grpId="0" animBg="1"/>
      <p:bldP spid="156677" grpId="0" animBg="1"/>
      <p:bldP spid="15667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1257</Words>
  <Application>Microsoft Office PowerPoint</Application>
  <PresentationFormat>Экран (4:3)</PresentationFormat>
  <Paragraphs>287</Paragraphs>
  <Slides>34</Slides>
  <Notes>0</Notes>
  <HiddenSlides>9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Современные педагогические технологии урока: основа активизации деятельности учащихся</vt:lpstr>
      <vt:lpstr>Ученик приходит в школу научиться.  Задача учителя научить ученика учиться.</vt:lpstr>
      <vt:lpstr>Виды и приемы активизации</vt:lpstr>
      <vt:lpstr>Методика обучения  должна отвечать на вопросы</vt:lpstr>
      <vt:lpstr>Основные компоненты для системы и целостного взгляда на урок</vt:lpstr>
      <vt:lpstr>Методы обучения</vt:lpstr>
      <vt:lpstr>Методы обучения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Формы организации познавательной деятельности учащихся:</vt:lpstr>
      <vt:lpstr> Виды уроков технологии: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Современный урок – это в первую очередь мастерство, умение учителя подготовить и провести урок на должном уровне.</vt:lpstr>
      <vt:lpstr>Перечень технологий, рекомендованных  в материалах ПНПО:</vt:lpstr>
      <vt:lpstr>Презентация PowerPoint</vt:lpstr>
      <vt:lpstr>Технологии интерактивного обучения.</vt:lpstr>
      <vt:lpstr>Презентация PowerPoint</vt:lpstr>
    </vt:vector>
  </TitlesOfParts>
  <Company>GBOU 214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42 кабинет</dc:creator>
  <cp:lastModifiedBy>42 кабинет</cp:lastModifiedBy>
  <cp:revision>24</cp:revision>
  <dcterms:created xsi:type="dcterms:W3CDTF">2012-11-23T11:20:59Z</dcterms:created>
  <dcterms:modified xsi:type="dcterms:W3CDTF">2012-11-23T15:21:17Z</dcterms:modified>
</cp:coreProperties>
</file>