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89" r:id="rId4"/>
    <p:sldId id="276" r:id="rId5"/>
    <p:sldId id="278" r:id="rId6"/>
    <p:sldId id="279" r:id="rId7"/>
    <p:sldId id="282" r:id="rId8"/>
    <p:sldId id="285" r:id="rId9"/>
    <p:sldId id="277" r:id="rId10"/>
    <p:sldId id="290" r:id="rId11"/>
    <p:sldId id="281" r:id="rId12"/>
    <p:sldId id="268" r:id="rId13"/>
    <p:sldId id="288" r:id="rId14"/>
    <p:sldId id="264" r:id="rId15"/>
    <p:sldId id="284" r:id="rId16"/>
    <p:sldId id="286" r:id="rId17"/>
    <p:sldId id="287" r:id="rId18"/>
    <p:sldId id="274" r:id="rId19"/>
    <p:sldId id="273" r:id="rId20"/>
    <p:sldId id="291" r:id="rId21"/>
    <p:sldId id="27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47" autoAdjust="0"/>
  </p:normalViewPr>
  <p:slideViewPr>
    <p:cSldViewPr>
      <p:cViewPr varScale="1">
        <p:scale>
          <a:sx n="91" d="100"/>
          <a:sy n="91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60719B7-8086-4E1C-A45A-D7A3528B8357}" type="datetimeFigureOut">
              <a:rPr lang="ru-RU" smtClean="0"/>
              <a:pPr/>
              <a:t>13.01.2013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78A04B-6660-4ACA-88FE-4FC58A540C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Элементы резьбы. Резьбонарезной инструмент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Материал к уроку в 7 классе</a:t>
            </a:r>
          </a:p>
          <a:p>
            <a:r>
              <a:rPr lang="ru-RU" dirty="0" smtClean="0"/>
              <a:t>Учитель технологии Галахов А.Г.</a:t>
            </a:r>
          </a:p>
          <a:p>
            <a:r>
              <a:rPr lang="ru-RU" dirty="0" smtClean="0"/>
              <a:t>МОУ «</a:t>
            </a:r>
            <a:r>
              <a:rPr lang="ru-RU" dirty="0" err="1" smtClean="0"/>
              <a:t>Степанщинская</a:t>
            </a:r>
            <a:r>
              <a:rPr lang="ru-RU" dirty="0" smtClean="0"/>
              <a:t> СОШ»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плашек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а.- круглая цельная</a:t>
            </a:r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б. – раздвижная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в. – разрезная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г. - резьбонакатная</a:t>
            </a:r>
            <a:endParaRPr lang="ru-RU" dirty="0"/>
          </a:p>
        </p:txBody>
      </p:sp>
      <p:pic>
        <p:nvPicPr>
          <p:cNvPr id="6" name="Рисунок 5" descr="plashka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1357298"/>
            <a:ext cx="3714776" cy="5072098"/>
          </a:xfrm>
          <a:prstGeom prst="rect">
            <a:avLst/>
          </a:prstGeom>
        </p:spPr>
      </p:pic>
      <p:pic>
        <p:nvPicPr>
          <p:cNvPr id="7" name="Рисунок 6" descr="карандаш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5" y="2714625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Приспособления для нарезания резьбы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dirty="0" err="1" smtClean="0"/>
              <a:t>Плашкодержатель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2. Вороток</a:t>
            </a:r>
            <a:endParaRPr lang="ru-RU" dirty="0"/>
          </a:p>
        </p:txBody>
      </p:sp>
      <p:pic>
        <p:nvPicPr>
          <p:cNvPr id="4" name="Рисунок 3" descr="8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571613"/>
            <a:ext cx="4000528" cy="2286016"/>
          </a:xfrm>
          <a:prstGeom prst="rect">
            <a:avLst/>
          </a:prstGeom>
        </p:spPr>
      </p:pic>
      <p:pic>
        <p:nvPicPr>
          <p:cNvPr id="5" name="Рисунок 4" descr="h33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929066"/>
            <a:ext cx="4000528" cy="2357454"/>
          </a:xfrm>
          <a:prstGeom prst="rect">
            <a:avLst/>
          </a:prstGeom>
        </p:spPr>
      </p:pic>
      <p:pic>
        <p:nvPicPr>
          <p:cNvPr id="6" name="Рисунок 5" descr="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29652" y="2476500"/>
            <a:ext cx="714348" cy="1905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Контроль качества резьбы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None/>
            </a:pPr>
            <a:r>
              <a:rPr lang="ru-RU" i="1" u="sng" dirty="0" smtClean="0"/>
              <a:t>Эталонные гайки</a:t>
            </a:r>
          </a:p>
          <a:p>
            <a:pPr marL="651510" indent="-514350">
              <a:buNone/>
            </a:pPr>
            <a:endParaRPr lang="ru-RU" dirty="0" smtClean="0"/>
          </a:p>
          <a:p>
            <a:pPr marL="651510" indent="-514350">
              <a:buNone/>
            </a:pPr>
            <a:r>
              <a:rPr lang="ru-RU" i="1" u="sng" dirty="0" smtClean="0"/>
              <a:t>Калибры</a:t>
            </a:r>
            <a:r>
              <a:rPr lang="ru-RU" dirty="0" smtClean="0"/>
              <a:t> – контроль размеров </a:t>
            </a:r>
          </a:p>
          <a:p>
            <a:pPr marL="651510" indent="-514350">
              <a:buNone/>
            </a:pPr>
            <a:r>
              <a:rPr lang="ru-RU" dirty="0" smtClean="0"/>
              <a:t>нарезаемой резьбы</a:t>
            </a:r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i="1" u="sng" dirty="0" smtClean="0"/>
              <a:t>Резьбомер</a:t>
            </a:r>
            <a:r>
              <a:rPr lang="ru-RU" dirty="0" smtClean="0"/>
              <a:t> – проверка шага</a:t>
            </a:r>
          </a:p>
          <a:p>
            <a:pPr>
              <a:buNone/>
            </a:pPr>
            <a:r>
              <a:rPr lang="ru-RU" dirty="0" smtClean="0"/>
              <a:t>резьбы</a:t>
            </a:r>
            <a:endParaRPr lang="ru-RU" dirty="0"/>
          </a:p>
        </p:txBody>
      </p:sp>
      <p:pic>
        <p:nvPicPr>
          <p:cNvPr id="8" name="Рисунок 7" descr="1454-479374-895210-758507-738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1785926"/>
            <a:ext cx="2428892" cy="2143140"/>
          </a:xfrm>
          <a:prstGeom prst="rect">
            <a:avLst/>
          </a:prstGeom>
        </p:spPr>
      </p:pic>
      <p:pic>
        <p:nvPicPr>
          <p:cNvPr id="9" name="Рисунок 8" descr="18606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143380"/>
            <a:ext cx="2571768" cy="2214578"/>
          </a:xfrm>
          <a:prstGeom prst="rect">
            <a:avLst/>
          </a:prstGeom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стержня для нарезания резьбы</a:t>
            </a:r>
            <a:endParaRPr lang="ru-RU" dirty="0"/>
          </a:p>
        </p:txBody>
      </p:sp>
      <p:pic>
        <p:nvPicPr>
          <p:cNvPr id="4" name="Содержимое 3" descr="295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1643050"/>
            <a:ext cx="5929354" cy="4786346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Приём нарезания наружной резьбы</a:t>
            </a:r>
            <a:endParaRPr lang="ru-RU" dirty="0"/>
          </a:p>
        </p:txBody>
      </p:sp>
      <p:pic>
        <p:nvPicPr>
          <p:cNvPr id="4" name="Содержимое 3" descr="image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1670" y="1714488"/>
            <a:ext cx="5000659" cy="442915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Нарезание резьбы на станке</a:t>
            </a:r>
            <a:endParaRPr lang="ru-RU" dirty="0"/>
          </a:p>
        </p:txBody>
      </p:sp>
      <p:pic>
        <p:nvPicPr>
          <p:cNvPr id="4" name="Содержимое 3" descr="metals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714489"/>
            <a:ext cx="8358246" cy="414340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брака при нарезании резьбы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000240"/>
          <a:ext cx="8229600" cy="42576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22"/>
                <a:gridCol w="6329378"/>
              </a:tblGrid>
              <a:tr h="78093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Брак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Причины </a:t>
                      </a:r>
                      <a:endParaRPr lang="ru-RU" dirty="0"/>
                    </a:p>
                  </a:txBody>
                  <a:tcPr/>
                </a:tc>
              </a:tr>
              <a:tr h="780933">
                <a:tc>
                  <a:txBody>
                    <a:bodyPr/>
                    <a:lstStyle/>
                    <a:p>
                      <a:r>
                        <a:rPr lang="ru-RU" dirty="0" smtClean="0"/>
                        <a:t>Рваная резьба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Тупая плашка, перекос инструмента при установке</a:t>
                      </a:r>
                      <a:endParaRPr lang="ru-RU" dirty="0"/>
                    </a:p>
                  </a:txBody>
                  <a:tcPr/>
                </a:tc>
              </a:tr>
              <a:tr h="1347913">
                <a:tc>
                  <a:txBody>
                    <a:bodyPr/>
                    <a:lstStyle/>
                    <a:p>
                      <a:r>
                        <a:rPr lang="ru-RU" dirty="0" smtClean="0"/>
                        <a:t>Неполный профиль резьбы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Неправильный выбор диаметра стержня под резьбу, износ инструмента</a:t>
                      </a:r>
                      <a:endParaRPr lang="ru-RU" dirty="0"/>
                    </a:p>
                  </a:txBody>
                  <a:tcPr/>
                </a:tc>
              </a:tr>
              <a:tr h="1347913">
                <a:tc>
                  <a:txBody>
                    <a:bodyPr/>
                    <a:lstStyle/>
                    <a:p>
                      <a:r>
                        <a:rPr lang="ru-RU" dirty="0" smtClean="0"/>
                        <a:t>Срыв резьбы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Диаметр стержня больше требуемого. Забивание канавок</a:t>
                      </a:r>
                      <a:r>
                        <a:rPr lang="ru-RU" baseline="0" dirty="0" smtClean="0"/>
                        <a:t> стружкой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Безопасность труда при нарезании резьбы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Прочно и надёжно закрепляйте заготовку в тисках.</a:t>
            </a:r>
          </a:p>
          <a:p>
            <a:r>
              <a:rPr lang="ru-RU" dirty="0" smtClean="0"/>
              <a:t>2. Работайте исправными инструментами.</a:t>
            </a:r>
          </a:p>
          <a:p>
            <a:r>
              <a:rPr lang="ru-RU" dirty="0" smtClean="0"/>
              <a:t>3.Не допускайте чрезмерных усилий при вращении инструмента, не допускайте его перекоса.</a:t>
            </a:r>
          </a:p>
          <a:p>
            <a:r>
              <a:rPr lang="ru-RU" dirty="0" smtClean="0"/>
              <a:t>4.Не очищайте инструмент и заготовки от стружки рукой, используйте щётку-смётку.</a:t>
            </a:r>
          </a:p>
          <a:p>
            <a:r>
              <a:rPr lang="ru-RU" dirty="0" smtClean="0"/>
              <a:t>5. Оберегайте руки от повреждений острыми краями инструмента.</a:t>
            </a:r>
            <a:endParaRPr lang="ru-RU" dirty="0"/>
          </a:p>
        </p:txBody>
      </p:sp>
      <p:pic>
        <p:nvPicPr>
          <p:cNvPr id="5" name="Рисунок 4" descr="strelki1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2396" y="3148012"/>
            <a:ext cx="1000132" cy="9239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Закрепление материала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Где используется резьба? </a:t>
            </a:r>
          </a:p>
          <a:p>
            <a:pPr>
              <a:buNone/>
            </a:pPr>
            <a:r>
              <a:rPr lang="ru-RU" dirty="0" smtClean="0"/>
              <a:t>2. Из каких элементов состоит резьба?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</a:t>
            </a:r>
            <a:r>
              <a:rPr lang="ru-RU" dirty="0" smtClean="0"/>
              <a:t>. Для чего при нарезании резьбы на стержне снимают фаску?</a:t>
            </a:r>
          </a:p>
          <a:p>
            <a:pPr>
              <a:buNone/>
            </a:pPr>
            <a:r>
              <a:rPr lang="ru-RU" dirty="0" smtClean="0"/>
              <a:t>4. Каковы отличительные особенности метрической резьбы?</a:t>
            </a:r>
          </a:p>
          <a:p>
            <a:pPr>
              <a:buNone/>
            </a:pPr>
            <a:r>
              <a:rPr lang="ru-RU" dirty="0" smtClean="0"/>
              <a:t>5. Что означает надпись «М 20 </a:t>
            </a:r>
            <a:r>
              <a:rPr lang="ru-RU" dirty="0" err="1" smtClean="0"/>
              <a:t>х</a:t>
            </a:r>
            <a:r>
              <a:rPr lang="ru-RU" dirty="0" smtClean="0"/>
              <a:t> 2.5»</a:t>
            </a:r>
          </a:p>
          <a:p>
            <a:pPr>
              <a:buNone/>
            </a:pPr>
            <a:r>
              <a:rPr lang="ru-RU" dirty="0" smtClean="0"/>
              <a:t>6. Что общего у плашки, резца, сверла?</a:t>
            </a:r>
          </a:p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Рисунок 3" descr="a3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5357826"/>
            <a:ext cx="3571900" cy="857256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§ </a:t>
            </a:r>
            <a:r>
              <a:rPr lang="en-US" smtClean="0"/>
              <a:t>35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Повторить тему «Сверление металла»</a:t>
            </a:r>
            <a:endParaRPr lang="ru-RU" dirty="0"/>
          </a:p>
        </p:txBody>
      </p:sp>
      <p:pic>
        <p:nvPicPr>
          <p:cNvPr id="4" name="Рисунок 3" descr="i081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800" y="3214686"/>
            <a:ext cx="3200400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Представляет собой </a:t>
            </a:r>
            <a:r>
              <a:rPr lang="ru-RU" i="1" u="sng" dirty="0" smtClean="0"/>
              <a:t>канавку</a:t>
            </a:r>
            <a:r>
              <a:rPr lang="ru-RU" dirty="0" smtClean="0"/>
              <a:t>, нанесённую по винтовой линии на внутреннюю или наружную, цилиндрическую или коническую поверхность</a:t>
            </a:r>
            <a:endParaRPr lang="ru-RU" dirty="0"/>
          </a:p>
        </p:txBody>
      </p:sp>
      <p:pic>
        <p:nvPicPr>
          <p:cNvPr id="4" name="Рисунок 3" descr="б и 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2928934"/>
            <a:ext cx="6096000" cy="364333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smtClean="0"/>
              <a:t>school.xvatit.com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www.biodos.ru</a:t>
            </a:r>
            <a:endParaRPr lang="ru-RU" dirty="0" smtClean="0"/>
          </a:p>
          <a:p>
            <a:r>
              <a:rPr lang="en-US" dirty="0" smtClean="0"/>
              <a:t>http://www.modernlib.ru</a:t>
            </a:r>
            <a:endParaRPr lang="ru-RU" dirty="0" smtClean="0"/>
          </a:p>
          <a:p>
            <a:r>
              <a:rPr lang="en-US" dirty="0" smtClean="0"/>
              <a:t>http://</a:t>
            </a:r>
            <a:r>
              <a:rPr lang="en-US" dirty="0" smtClean="0"/>
              <a:t>www.gifpark.su</a:t>
            </a:r>
            <a:endParaRPr lang="ru-RU" dirty="0" smtClean="0"/>
          </a:p>
          <a:p>
            <a:r>
              <a:rPr lang="ru-RU" dirty="0" smtClean="0"/>
              <a:t>Н.В.Синица, П.С. </a:t>
            </a:r>
            <a:r>
              <a:rPr lang="ru-RU" dirty="0" err="1" smtClean="0"/>
              <a:t>Самородский</a:t>
            </a:r>
            <a:r>
              <a:rPr lang="ru-RU" dirty="0" smtClean="0"/>
              <a:t>, Т.Г.Иванова; Уроки технологии в 7 классе. Методическое пособие. М: </a:t>
            </a:r>
            <a:r>
              <a:rPr lang="ru-RU" dirty="0" err="1" smtClean="0"/>
              <a:t>Вентана</a:t>
            </a:r>
            <a:r>
              <a:rPr lang="ru-RU" dirty="0" smtClean="0"/>
              <a:t> - Граф 2010. – 224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4_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резьб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По виду нарезаемой поверхности:           </a:t>
            </a:r>
            <a:r>
              <a:rPr lang="ru-RU" u="sng" dirty="0" smtClean="0"/>
              <a:t>наружная</a:t>
            </a:r>
            <a:r>
              <a:rPr lang="ru-RU" dirty="0" smtClean="0"/>
              <a:t> и </a:t>
            </a:r>
            <a:r>
              <a:rPr lang="ru-RU" u="sng" dirty="0" smtClean="0"/>
              <a:t>внутренняя</a:t>
            </a:r>
          </a:p>
          <a:p>
            <a:pPr>
              <a:buNone/>
            </a:pPr>
            <a:r>
              <a:rPr lang="ru-RU" dirty="0" smtClean="0"/>
              <a:t>2. По форме нарезаемой поверхности: </a:t>
            </a:r>
            <a:r>
              <a:rPr lang="ru-RU" u="sng" dirty="0" smtClean="0"/>
              <a:t>цилиндрическая</a:t>
            </a:r>
            <a:r>
              <a:rPr lang="ru-RU" dirty="0" smtClean="0"/>
              <a:t> и </a:t>
            </a:r>
            <a:r>
              <a:rPr lang="ru-RU" u="sng" dirty="0" smtClean="0"/>
              <a:t>коническая</a:t>
            </a:r>
          </a:p>
          <a:p>
            <a:pPr>
              <a:buNone/>
            </a:pPr>
            <a:r>
              <a:rPr lang="ru-RU" dirty="0" smtClean="0"/>
              <a:t>3. По числу заходов:                                </a:t>
            </a:r>
            <a:r>
              <a:rPr lang="ru-RU" u="sng" dirty="0" smtClean="0"/>
              <a:t>однозаходная</a:t>
            </a:r>
            <a:r>
              <a:rPr lang="ru-RU" dirty="0" smtClean="0"/>
              <a:t> и </a:t>
            </a:r>
            <a:r>
              <a:rPr lang="ru-RU" u="sng" dirty="0" smtClean="0"/>
              <a:t>многозаходная</a:t>
            </a:r>
            <a:r>
              <a:rPr lang="ru-RU" dirty="0" smtClean="0"/>
              <a:t>                                     </a:t>
            </a:r>
          </a:p>
          <a:p>
            <a:pPr>
              <a:buNone/>
            </a:pPr>
            <a:r>
              <a:rPr lang="ru-RU" dirty="0" smtClean="0"/>
              <a:t>4. По назначению: </a:t>
            </a:r>
            <a:r>
              <a:rPr lang="ru-RU" u="sng" dirty="0" smtClean="0"/>
              <a:t>крепёжная</a:t>
            </a:r>
            <a:r>
              <a:rPr lang="ru-RU" dirty="0" smtClean="0"/>
              <a:t> и </a:t>
            </a:r>
            <a:r>
              <a:rPr lang="ru-RU" u="sng" dirty="0" smtClean="0"/>
              <a:t>ходовая</a:t>
            </a:r>
            <a:endParaRPr lang="ru-RU" u="sng" dirty="0"/>
          </a:p>
        </p:txBody>
      </p:sp>
      <p:pic>
        <p:nvPicPr>
          <p:cNvPr id="4" name="Рисунок 3" descr="карандашик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6710" y="2714625"/>
            <a:ext cx="1071569" cy="1428750"/>
          </a:xfrm>
          <a:prstGeom prst="rect">
            <a:avLst/>
          </a:prstGeom>
        </p:spPr>
      </p:pic>
      <p:pic>
        <p:nvPicPr>
          <p:cNvPr id="6" name="Рисунок 5" descr="narezka_rezb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2428868"/>
            <a:ext cx="1643074" cy="1752607"/>
          </a:xfrm>
          <a:prstGeom prst="rect">
            <a:avLst/>
          </a:prstGeom>
        </p:spPr>
      </p:pic>
      <p:pic>
        <p:nvPicPr>
          <p:cNvPr id="7" name="Рисунок 6" descr="VLE122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4357694"/>
            <a:ext cx="1571636" cy="207170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</a:t>
            </a:r>
            <a:r>
              <a:rPr lang="ru-RU" dirty="0" err="1" smtClean="0"/>
              <a:t>резьб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5. По направлению винтовой линии:                  </a:t>
            </a:r>
            <a:r>
              <a:rPr lang="ru-RU" i="1" u="sng" dirty="0" smtClean="0"/>
              <a:t>левая</a:t>
            </a:r>
            <a:r>
              <a:rPr lang="ru-RU" dirty="0" smtClean="0"/>
              <a:t> и </a:t>
            </a:r>
            <a:r>
              <a:rPr lang="ru-RU" i="1" u="sng" dirty="0" smtClean="0"/>
              <a:t>правая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6. По профилю витков:</a:t>
            </a:r>
            <a:endParaRPr lang="ru-RU" dirty="0"/>
          </a:p>
        </p:txBody>
      </p:sp>
      <p:pic>
        <p:nvPicPr>
          <p:cNvPr id="9" name="Рисунок 8" descr="image9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4643446"/>
            <a:ext cx="3429024" cy="1857388"/>
          </a:xfrm>
          <a:prstGeom prst="rect">
            <a:avLst/>
          </a:prstGeom>
        </p:spPr>
      </p:pic>
      <p:pic>
        <p:nvPicPr>
          <p:cNvPr id="13" name="Рисунок 12" descr="карандаши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86710" y="2714625"/>
            <a:ext cx="1071569" cy="1428750"/>
          </a:xfrm>
          <a:prstGeom prst="rect">
            <a:avLst/>
          </a:prstGeom>
        </p:spPr>
      </p:pic>
      <p:pic>
        <p:nvPicPr>
          <p:cNvPr id="8" name="Рисунок 7" descr="i_0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214554"/>
            <a:ext cx="3357586" cy="2071702"/>
          </a:xfrm>
          <a:prstGeom prst="rect">
            <a:avLst/>
          </a:prstGeo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Элементы резьбы</a:t>
            </a:r>
            <a:endParaRPr lang="ru-RU" dirty="0"/>
          </a:p>
        </p:txBody>
      </p:sp>
      <p:pic>
        <p:nvPicPr>
          <p:cNvPr id="4" name="Содержимое 3" descr="элементы резьбы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000240"/>
            <a:ext cx="7143800" cy="4143403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Определение шага резьбы</a:t>
            </a:r>
            <a:endParaRPr lang="ru-RU" dirty="0"/>
          </a:p>
        </p:txBody>
      </p:sp>
      <p:pic>
        <p:nvPicPr>
          <p:cNvPr id="4" name="Содержимое 3" descr="28705_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43050"/>
            <a:ext cx="6500858" cy="435771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Изображение резьбы на чертежах</a:t>
            </a:r>
            <a:endParaRPr lang="ru-RU" dirty="0"/>
          </a:p>
        </p:txBody>
      </p:sp>
      <p:pic>
        <p:nvPicPr>
          <p:cNvPr id="4" name="Содержимое 3" descr="img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358114" cy="4857784"/>
          </a:xfrm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Обозначение резьбы</a:t>
            </a:r>
            <a:endParaRPr lang="ru-RU" dirty="0"/>
          </a:p>
        </p:txBody>
      </p:sp>
      <p:pic>
        <p:nvPicPr>
          <p:cNvPr id="4" name="Содержимое 3" descr="обозн. резьб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2000240"/>
            <a:ext cx="6357982" cy="3714776"/>
          </a:xfr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Резьбонарезной инструмент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b="1" u="sng" dirty="0" smtClean="0"/>
              <a:t>Плашка</a:t>
            </a:r>
            <a:r>
              <a:rPr lang="ru-RU" dirty="0" smtClean="0"/>
              <a:t> – инструмент для нарезания наружной резьбы</a:t>
            </a:r>
          </a:p>
          <a:p>
            <a:r>
              <a:rPr lang="ru-RU" dirty="0" smtClean="0"/>
              <a:t>2. </a:t>
            </a:r>
            <a:r>
              <a:rPr lang="ru-RU" b="1" u="sng" dirty="0" smtClean="0"/>
              <a:t>Метчик</a:t>
            </a:r>
            <a:r>
              <a:rPr lang="ru-RU" dirty="0" smtClean="0"/>
              <a:t> – инструмент для нарезания внутренней резьбы</a:t>
            </a:r>
          </a:p>
        </p:txBody>
      </p:sp>
      <p:pic>
        <p:nvPicPr>
          <p:cNvPr id="4" name="Рисунок 3" descr="qmLEcEaDB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876"/>
            <a:ext cx="3143272" cy="2786082"/>
          </a:xfrm>
          <a:prstGeom prst="rect">
            <a:avLst/>
          </a:prstGeom>
        </p:spPr>
      </p:pic>
      <p:pic>
        <p:nvPicPr>
          <p:cNvPr id="5" name="Рисунок 4" descr="13480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500438"/>
            <a:ext cx="4286280" cy="2857520"/>
          </a:xfrm>
          <a:prstGeom prst="rect">
            <a:avLst/>
          </a:prstGeom>
        </p:spPr>
      </p:pic>
      <p:pic>
        <p:nvPicPr>
          <p:cNvPr id="6" name="Рисунок 5" descr="карандашик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72396" y="1643051"/>
            <a:ext cx="1143008" cy="1785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361</TotalTime>
  <Words>390</Words>
  <Application>Microsoft Office PowerPoint</Application>
  <PresentationFormat>Экран (4:3)</PresentationFormat>
  <Paragraphs>88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Апекс</vt:lpstr>
      <vt:lpstr>Элементы резьбы. Резьбонарезной инструмент</vt:lpstr>
      <vt:lpstr>Резьба</vt:lpstr>
      <vt:lpstr>Виды резьб</vt:lpstr>
      <vt:lpstr>Виды резьб</vt:lpstr>
      <vt:lpstr>Элементы резьбы</vt:lpstr>
      <vt:lpstr>Определение шага резьбы</vt:lpstr>
      <vt:lpstr>Изображение резьбы на чертежах</vt:lpstr>
      <vt:lpstr>Обозначение резьбы</vt:lpstr>
      <vt:lpstr>Резьбонарезной инструмент</vt:lpstr>
      <vt:lpstr>Виды плашек</vt:lpstr>
      <vt:lpstr>Приспособления для нарезания резьбы</vt:lpstr>
      <vt:lpstr>Контроль качества резьбы</vt:lpstr>
      <vt:lpstr>Подготовка стержня для нарезания резьбы</vt:lpstr>
      <vt:lpstr>Приём нарезания наружной резьбы</vt:lpstr>
      <vt:lpstr>Нарезание резьбы на станке</vt:lpstr>
      <vt:lpstr>Виды брака при нарезании резьбы</vt:lpstr>
      <vt:lpstr>Безопасность труда при нарезании резьбы</vt:lpstr>
      <vt:lpstr>Закрепление материала</vt:lpstr>
      <vt:lpstr>Домашнее задание</vt:lpstr>
      <vt:lpstr>Источники информации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Элементы резьбы. Резьбонарезной инструмент</dc:title>
  <dc:creator>Andry</dc:creator>
  <cp:lastModifiedBy>Homee</cp:lastModifiedBy>
  <cp:revision>45</cp:revision>
  <dcterms:created xsi:type="dcterms:W3CDTF">2009-09-18T06:54:13Z</dcterms:created>
  <dcterms:modified xsi:type="dcterms:W3CDTF">2013-01-13T09:15:28Z</dcterms:modified>
</cp:coreProperties>
</file>