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2" r:id="rId3"/>
    <p:sldId id="256" r:id="rId4"/>
    <p:sldId id="263" r:id="rId5"/>
    <p:sldId id="261" r:id="rId6"/>
    <p:sldId id="257" r:id="rId7"/>
    <p:sldId id="259" r:id="rId8"/>
    <p:sldId id="258" r:id="rId9"/>
    <p:sldId id="265" r:id="rId10"/>
    <p:sldId id="264" r:id="rId11"/>
    <p:sldId id="266" r:id="rId12"/>
    <p:sldId id="268" r:id="rId13"/>
    <p:sldId id="26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97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://ono.org.ua/wp-content/uploads/2011/01/ww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0"/>
            <a:ext cx="7344816" cy="378904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564904"/>
            <a:ext cx="7772400" cy="172819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Тема классного часа: «Безопасность в сети интернет»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509120"/>
            <a:ext cx="6400800" cy="1872208"/>
          </a:xfrm>
        </p:spPr>
        <p:txBody>
          <a:bodyPr>
            <a:normAutofit/>
          </a:bodyPr>
          <a:lstStyle/>
          <a:p>
            <a:r>
              <a:rPr lang="ru-RU" dirty="0" smtClean="0"/>
              <a:t>Учитель английского языка МБОУ СОШ № 8</a:t>
            </a:r>
          </a:p>
          <a:p>
            <a:r>
              <a:rPr lang="ru-RU" dirty="0" err="1" smtClean="0"/>
              <a:t>Чахарян</a:t>
            </a:r>
            <a:r>
              <a:rPr lang="ru-RU" dirty="0" smtClean="0"/>
              <a:t> Н. М.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://ono.org.ua/wp-content/uploads/2011/01/ww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5733256"/>
            <a:ext cx="5220072" cy="108878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>БЕЗОПАСНОСТЬ В СЕТИ ИНТЕРНЕТ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Цель  классного часа: 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ru-RU" dirty="0" smtClean="0"/>
              <a:t>изучить опасные угрозы сети Интернет и методы борьбы с ними.</a:t>
            </a:r>
          </a:p>
          <a:p>
            <a:pPr>
              <a:buNone/>
            </a:pPr>
            <a:r>
              <a:rPr lang="ru-RU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Задачи</a:t>
            </a:r>
            <a:r>
              <a:rPr lang="ru-RU" b="1" dirty="0" smtClean="0"/>
              <a:t>:</a:t>
            </a:r>
            <a:endParaRPr lang="ru-RU" dirty="0" smtClean="0"/>
          </a:p>
          <a:p>
            <a:pPr>
              <a:buNone/>
            </a:pPr>
            <a:r>
              <a:rPr lang="ru-RU" i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Образовательная: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 </a:t>
            </a:r>
            <a:r>
              <a:rPr lang="ru-RU" dirty="0" smtClean="0"/>
              <a:t>познакомиться с понятием «Интернет», «Вирус», изучить приемы безопасности при работе в сети Интернет;</a:t>
            </a:r>
          </a:p>
          <a:p>
            <a:pPr>
              <a:buNone/>
            </a:pPr>
            <a:r>
              <a:rPr lang="ru-RU" i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Развивающая: </a:t>
            </a:r>
            <a:r>
              <a:rPr lang="ru-RU" dirty="0" smtClean="0"/>
              <a:t> развитие способность анализировать и обобщать, делать выводы;</a:t>
            </a:r>
          </a:p>
          <a:p>
            <a:pPr>
              <a:buNone/>
            </a:pPr>
            <a:r>
              <a:rPr lang="ru-RU" i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Воспитательная</a:t>
            </a:r>
            <a:r>
              <a:rPr lang="ru-RU" i="1" dirty="0" smtClean="0"/>
              <a:t>:</a:t>
            </a:r>
            <a:r>
              <a:rPr lang="ru-RU" dirty="0" smtClean="0"/>
              <a:t> воспитание аккуратности, точности, самостоятельности;</a:t>
            </a:r>
          </a:p>
          <a:p>
            <a:pPr>
              <a:buNone/>
            </a:pPr>
            <a:r>
              <a:rPr lang="ru-RU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Здоровьесберегающая</a:t>
            </a:r>
            <a:r>
              <a:rPr lang="ru-RU" i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:</a:t>
            </a:r>
            <a:r>
              <a:rPr lang="ru-RU" dirty="0" smtClean="0"/>
              <a:t> соблюдение санитарных норм при работе с компьютером.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byr1.ru/_pu/0/394578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0"/>
            <a:ext cx="3810000" cy="2762251"/>
          </a:xfrm>
          <a:prstGeom prst="rect">
            <a:avLst/>
          </a:prstGeom>
          <a:noFill/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915816" y="274638"/>
            <a:ext cx="5770984" cy="562074"/>
          </a:xfrm>
        </p:spPr>
        <p:txBody>
          <a:bodyPr>
            <a:normAutofit fontScale="90000"/>
          </a:bodyPr>
          <a:lstStyle/>
          <a:p>
            <a:r>
              <a:rPr lang="ru-RU" b="1" u="sng" dirty="0" smtClean="0"/>
              <a:t>План урока: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2627784" y="2348880"/>
            <a:ext cx="6059016" cy="3777283"/>
          </a:xfrm>
        </p:spPr>
        <p:txBody>
          <a:bodyPr>
            <a:normAutofit/>
          </a:bodyPr>
          <a:lstStyle/>
          <a:p>
            <a:pPr lvl="0"/>
            <a:r>
              <a:rPr lang="ru-RU" dirty="0" smtClean="0"/>
              <a:t>Организационный момент (1-2 мин.);</a:t>
            </a:r>
          </a:p>
          <a:p>
            <a:pPr lvl="0"/>
            <a:r>
              <a:rPr lang="ru-RU" dirty="0" smtClean="0"/>
              <a:t>Введение в тему (3-5 мин.);</a:t>
            </a:r>
          </a:p>
          <a:p>
            <a:pPr lvl="0"/>
            <a:r>
              <a:rPr lang="ru-RU" dirty="0" smtClean="0"/>
              <a:t>Беседа по теме (30-35 мин.);</a:t>
            </a:r>
          </a:p>
          <a:p>
            <a:pPr lvl="0"/>
            <a:r>
              <a:rPr lang="ru-RU" dirty="0" smtClean="0"/>
              <a:t>Физкультминутка (1 мин.);</a:t>
            </a:r>
          </a:p>
          <a:p>
            <a:pPr lvl="0"/>
            <a:r>
              <a:rPr lang="ru-RU" dirty="0" smtClean="0"/>
              <a:t>Итог урока (5 мин.);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go1.imgsmail.ru/imgpreview?key=680c5f2fede5926a&amp;mb=imgdb_preview_55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4454"/>
            <a:ext cx="2519264" cy="252371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792" y="274638"/>
            <a:ext cx="5987008" cy="778098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Интернет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19672" y="1412776"/>
            <a:ext cx="7067128" cy="4713387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 – это объединенные между собой компьютерные сети, глобальная мировая система передачи информации с помощью информационно-вычислительных ресурсов.</a:t>
            </a:r>
          </a:p>
          <a:p>
            <a:r>
              <a:rPr lang="ru-RU" dirty="0" smtClean="0"/>
              <a:t>На сегодняшний день практический каждый человек, так или иначе, пользуется сетью Интернет. Возможности Интернет безграничны: учеба, поиск необходимой информации, перевод денежных средств, отдых и многое другое. Однако, многие пользователи даже не задумываются о том, какая опасность поджидает нас во всемирной паутине.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womantrick.ru/wp-content/uploads/2012/01/in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476672"/>
            <a:ext cx="3923928" cy="413995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147248" cy="1052736"/>
          </a:xfrm>
          <a:solidFill>
            <a:schemeClr val="accent3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1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Рейтинг самых опасных угроз распределяется следующим образом:</a:t>
            </a:r>
            <a:br>
              <a:rPr lang="ru-RU" sz="31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100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ru-RU" dirty="0" smtClean="0"/>
              <a:t>Вредоносные программы</a:t>
            </a:r>
          </a:p>
          <a:p>
            <a:pPr lvl="0"/>
            <a:r>
              <a:rPr lang="ru-RU" dirty="0" smtClean="0"/>
              <a:t>Кража информации</a:t>
            </a:r>
          </a:p>
          <a:p>
            <a:pPr lvl="0"/>
            <a:r>
              <a:rPr lang="ru-RU" dirty="0" smtClean="0"/>
              <a:t>Халатность сотрудников</a:t>
            </a:r>
          </a:p>
          <a:p>
            <a:pPr lvl="0"/>
            <a:r>
              <a:rPr lang="ru-RU" dirty="0" smtClean="0"/>
              <a:t>Хакерские атаки</a:t>
            </a:r>
          </a:p>
          <a:p>
            <a:pPr lvl="0"/>
            <a:r>
              <a:rPr lang="ru-RU" dirty="0" smtClean="0"/>
              <a:t>Финансовое мошенничество</a:t>
            </a:r>
          </a:p>
          <a:p>
            <a:pPr lvl="0"/>
            <a:r>
              <a:rPr lang="ru-RU" dirty="0" smtClean="0"/>
              <a:t>Спам</a:t>
            </a:r>
          </a:p>
          <a:p>
            <a:pPr lvl="0"/>
            <a:r>
              <a:rPr lang="ru-RU" dirty="0" smtClean="0"/>
              <a:t>Аппаратные и программные сбои</a:t>
            </a:r>
          </a:p>
          <a:p>
            <a:pPr marL="90488" indent="269875" algn="just">
              <a:buNone/>
            </a:pP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Как вы видите, угроз достаточно много и все они связаны между собой, например, из-за халатности сотрудников может произойти кража информации, а кража информации в свою очередь, может быть связана с финансовым мошенничеством.</a:t>
            </a:r>
            <a:endParaRPr lang="ru-RU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 descr="http://hi-tech.imgsmail.ru/hitech_img/3581dcf07f25d74d6e17a14f5757509f/r/800x450/i/90/59/598ac99b0a17c4e88ea39d9d32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59" y="0"/>
            <a:ext cx="7992889" cy="659735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solidFill>
                  <a:schemeClr val="bg1"/>
                </a:solidFill>
              </a:rPr>
              <a:t>Компью́терный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ви́рус</a:t>
            </a:r>
            <a:r>
              <a:rPr lang="ru-RU" dirty="0" smtClean="0">
                <a:solidFill>
                  <a:schemeClr val="bg1"/>
                </a:solidFill>
              </a:rPr>
              <a:t> 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84784"/>
            <a:ext cx="8219256" cy="4896544"/>
          </a:xfrm>
        </p:spPr>
        <p:txBody>
          <a:bodyPr/>
          <a:lstStyle/>
          <a:p>
            <a:pPr lvl="0"/>
            <a:r>
              <a:rPr lang="ru-RU" dirty="0" smtClean="0">
                <a:solidFill>
                  <a:schemeClr val="bg1"/>
                </a:solidFill>
              </a:rPr>
              <a:t>— разновидность компьютерных программ или вредоносный код, отличительной особенностью которых является способность к размножению (саморепликация</a:t>
            </a:r>
            <a:r>
              <a:rPr lang="ru-RU" dirty="0" smtClean="0"/>
              <a:t>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3808" y="476672"/>
            <a:ext cx="4824536" cy="432048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ru-RU" sz="3200" b="1" dirty="0" smtClean="0"/>
              <a:t>Виды вирусов </a:t>
            </a:r>
            <a:r>
              <a:rPr lang="ru-RU" sz="3200" b="1" dirty="0" smtClean="0"/>
              <a:t>п</a:t>
            </a:r>
            <a:r>
              <a:rPr lang="ru-RU" sz="3200" b="1" dirty="0" smtClean="0"/>
              <a:t>о </a:t>
            </a:r>
            <a:r>
              <a:rPr lang="ru-RU" sz="3200" b="1" dirty="0" smtClean="0"/>
              <a:t>поражаемым </a:t>
            </a:r>
            <a:r>
              <a:rPr lang="ru-RU" sz="3200" b="1" dirty="0" smtClean="0"/>
              <a:t>объектам: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484784"/>
            <a:ext cx="8291264" cy="4641379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r>
              <a:rPr lang="ru-RU" i="1" dirty="0" smtClean="0"/>
              <a:t>Файловые </a:t>
            </a:r>
            <a:r>
              <a:rPr lang="ru-RU" i="1" dirty="0" err="1" smtClean="0"/>
              <a:t>вирусы.</a:t>
            </a:r>
            <a:r>
              <a:rPr lang="ru-RU" dirty="0" err="1" smtClean="0"/>
              <a:t>Это</a:t>
            </a:r>
            <a:r>
              <a:rPr lang="ru-RU" dirty="0" smtClean="0"/>
              <a:t> вирусы-паразиты, которые при распространении своих копий обязательно изменяют содержимое исполняемых файлов, при этом файлы, атакованные вирусом, в большинстве случаев полностью или частично теряют работоспособность)</a:t>
            </a:r>
          </a:p>
          <a:p>
            <a:r>
              <a:rPr lang="ru-RU" i="1" dirty="0" smtClean="0"/>
              <a:t>Загрузочные вирусы. </a:t>
            </a:r>
            <a:r>
              <a:rPr lang="ru-RU" dirty="0" smtClean="0"/>
              <a:t>Это компьютерные вирусы, записывающиеся в первый сектор гибкого или жесткого диска и выполняющиеся при загрузке компьютера.</a:t>
            </a:r>
          </a:p>
          <a:p>
            <a:r>
              <a:rPr lang="ru-RU" i="1" dirty="0" err="1" smtClean="0"/>
              <a:t>Скриптовые</a:t>
            </a:r>
            <a:r>
              <a:rPr lang="ru-RU" i="1" dirty="0" smtClean="0"/>
              <a:t> </a:t>
            </a:r>
            <a:r>
              <a:rPr lang="ru-RU" i="1" dirty="0" err="1" smtClean="0"/>
              <a:t>вирусы.</a:t>
            </a:r>
            <a:r>
              <a:rPr lang="ru-RU" dirty="0" err="1" smtClean="0"/>
              <a:t>Требуют</a:t>
            </a:r>
            <a:r>
              <a:rPr lang="ru-RU" dirty="0" smtClean="0"/>
              <a:t> наличия одного из </a:t>
            </a:r>
            <a:r>
              <a:rPr lang="ru-RU" dirty="0" err="1" smtClean="0"/>
              <a:t>скриптовых</a:t>
            </a:r>
            <a:r>
              <a:rPr lang="ru-RU" dirty="0" smtClean="0"/>
              <a:t> языков (</a:t>
            </a:r>
            <a:r>
              <a:rPr lang="ru-RU" dirty="0" err="1" smtClean="0"/>
              <a:t>Javascript</a:t>
            </a:r>
            <a:r>
              <a:rPr lang="ru-RU" dirty="0" smtClean="0"/>
              <a:t>, </a:t>
            </a:r>
            <a:r>
              <a:rPr lang="ru-RU" dirty="0" err="1" smtClean="0"/>
              <a:t>VBScript</a:t>
            </a:r>
            <a:r>
              <a:rPr lang="ru-RU" dirty="0" smtClean="0"/>
              <a:t>) для самостоятельного проникновения в неинфицированные </a:t>
            </a:r>
            <a:r>
              <a:rPr lang="ru-RU" dirty="0" err="1" smtClean="0"/>
              <a:t>скрипты</a:t>
            </a:r>
            <a:r>
              <a:rPr lang="ru-RU" dirty="0" smtClean="0"/>
              <a:t>.</a:t>
            </a:r>
          </a:p>
          <a:p>
            <a:r>
              <a:rPr lang="ru-RU" i="1" dirty="0" err="1" smtClean="0"/>
              <a:t>Макровирусы.</a:t>
            </a:r>
            <a:r>
              <a:rPr lang="ru-RU" dirty="0" err="1" smtClean="0"/>
              <a:t>Это</a:t>
            </a:r>
            <a:r>
              <a:rPr lang="ru-RU" dirty="0" smtClean="0"/>
              <a:t> разновидность компьютерных вирусов разработанных на макроязыках, встроенных в такие прикладные пакеты ПО, как </a:t>
            </a:r>
            <a:r>
              <a:rPr lang="ru-RU" dirty="0" err="1" smtClean="0"/>
              <a:t>Microsoft</a:t>
            </a:r>
            <a:r>
              <a:rPr lang="ru-RU" dirty="0" smtClean="0"/>
              <a:t> </a:t>
            </a:r>
            <a:r>
              <a:rPr lang="ru-RU" dirty="0" err="1" smtClean="0"/>
              <a:t>Office</a:t>
            </a:r>
            <a:r>
              <a:rPr lang="ru-RU" dirty="0" smtClean="0"/>
              <a:t>.</a:t>
            </a:r>
          </a:p>
          <a:p>
            <a:r>
              <a:rPr lang="ru-RU" i="1" dirty="0" smtClean="0"/>
              <a:t>Вирусы, поражающие исходный код. </a:t>
            </a:r>
            <a:r>
              <a:rPr lang="ru-RU" dirty="0" smtClean="0"/>
              <a:t>Вирусы данного типа поражают или исходный код программы, либо её компоненты (OBJ-, LIB-, DCU- файлы) а так же VCL и </a:t>
            </a:r>
            <a:r>
              <a:rPr lang="ru-RU" dirty="0" err="1" smtClean="0"/>
              <a:t>ActiveX</a:t>
            </a:r>
            <a:r>
              <a:rPr lang="ru-RU" dirty="0" smtClean="0"/>
              <a:t> компоненты</a:t>
            </a:r>
            <a:endParaRPr lang="ru-RU" dirty="0"/>
          </a:p>
        </p:txBody>
      </p:sp>
      <p:pic>
        <p:nvPicPr>
          <p:cNvPr id="14340" name="Picture 4" descr="http://pauk-info.ru/wp-content/uploads/2013/11/safety-on-the-Internet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94677" y="0"/>
            <a:ext cx="1649324" cy="1484784"/>
          </a:xfrm>
          <a:prstGeom prst="rect">
            <a:avLst/>
          </a:prstGeom>
          <a:noFill/>
        </p:spPr>
      </p:pic>
      <p:pic>
        <p:nvPicPr>
          <p:cNvPr id="6" name="Picture 2" descr="http://polezniesoveti.com/wp-content/uploads/2013/10/internet-danger-300x2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88640"/>
            <a:ext cx="2533972" cy="12687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По дополнительной вредоносной функциональности</a:t>
            </a:r>
            <a:r>
              <a:rPr lang="ru-RU" b="1" dirty="0" smtClean="0"/>
              <a:t> 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i="1" dirty="0" smtClean="0"/>
              <a:t>  </a:t>
            </a:r>
            <a:r>
              <a:rPr lang="ru-RU" i="1" dirty="0" smtClean="0">
                <a:solidFill>
                  <a:schemeClr val="accent6"/>
                </a:solidFill>
              </a:rPr>
              <a:t>Шпионы.</a:t>
            </a:r>
            <a:r>
              <a:rPr lang="ru-RU" i="1" dirty="0" smtClean="0"/>
              <a:t>   </a:t>
            </a:r>
            <a:r>
              <a:rPr lang="ru-RU" dirty="0" err="1" smtClean="0"/>
              <a:t>Spyware</a:t>
            </a:r>
            <a:r>
              <a:rPr lang="ru-RU" dirty="0" smtClean="0"/>
              <a:t> — программное обеспечение, осуществляющее деятельность по сбору информации о конфигурации компьютера, деятельности пользователя и любой другой конфиденциальной информации без согласия самого пользователя.</a:t>
            </a:r>
          </a:p>
          <a:p>
            <a:pPr>
              <a:buNone/>
            </a:pPr>
            <a:r>
              <a:rPr lang="ru-RU" i="1" dirty="0" smtClean="0"/>
              <a:t>   </a:t>
            </a:r>
            <a:r>
              <a:rPr lang="ru-RU" i="1" dirty="0" err="1" smtClean="0">
                <a:solidFill>
                  <a:schemeClr val="accent6"/>
                </a:solidFill>
              </a:rPr>
              <a:t>Ботнеты</a:t>
            </a:r>
            <a:r>
              <a:rPr lang="ru-RU" i="1" dirty="0" smtClean="0">
                <a:solidFill>
                  <a:schemeClr val="accent6"/>
                </a:solidFill>
              </a:rPr>
              <a:t>.   </a:t>
            </a:r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Это </a:t>
            </a:r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компьютерная сеть, состоящая из некоторого количества хостов, с запущенными ботами — автономным программным обеспечением</a:t>
            </a:r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   Обычно </a:t>
            </a:r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используются для нелегальной или неодобряемой деятельности — рассылки спама, перебора паролей на удалённой системе, атак на отказ в обслуживании.</a:t>
            </a:r>
          </a:p>
          <a:p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half" idx="2"/>
          </p:nvPr>
        </p:nvSpPr>
        <p:spPr>
          <a:xfrm>
            <a:off x="323528" y="1556792"/>
            <a:ext cx="3384376" cy="252028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000" i="1" dirty="0" err="1" smtClean="0">
                <a:solidFill>
                  <a:schemeClr val="accent6"/>
                </a:solidFill>
              </a:rPr>
              <a:t>Бэкдоры</a:t>
            </a:r>
            <a:r>
              <a:rPr lang="ru-RU" sz="2000" i="1" dirty="0" smtClean="0">
                <a:solidFill>
                  <a:schemeClr val="accent6"/>
                </a:solidFill>
              </a:rPr>
              <a:t>.  </a:t>
            </a:r>
            <a:r>
              <a:rPr lang="ru-RU" sz="2000" dirty="0" smtClean="0"/>
              <a:t>Программы</a:t>
            </a:r>
            <a:r>
              <a:rPr lang="ru-RU" sz="2000" dirty="0" smtClean="0"/>
              <a:t>, которые устанавливает взломщик на взломанном им компьютере после получения первоначального доступа с целью повторного получения доступа к системе</a:t>
            </a:r>
          </a:p>
          <a:p>
            <a:endParaRPr lang="ru-RU" dirty="0"/>
          </a:p>
        </p:txBody>
      </p:sp>
      <p:pic>
        <p:nvPicPr>
          <p:cNvPr id="7" name="Picture 2" descr="http://clipartbank.ru/watermark.php?i=3976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32694"/>
            <a:ext cx="3312368" cy="26366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/>
          <a:lstStyle/>
          <a:p>
            <a:r>
              <a:rPr lang="ru-RU" dirty="0" smtClean="0"/>
              <a:t>Физкультминутка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906888" cy="4525963"/>
          </a:xfrm>
        </p:spPr>
        <p:txBody>
          <a:bodyPr>
            <a:normAutofit/>
          </a:bodyPr>
          <a:lstStyle/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Мы все вместе улыбнемся,</a:t>
            </a:r>
            <a:endParaRPr lang="ru-RU" sz="1400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Подмигнем слегка друг другу,</a:t>
            </a:r>
            <a:endParaRPr lang="ru-RU" sz="1400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Вправо, влево повернемся</a:t>
            </a:r>
            <a:endParaRPr lang="ru-RU" sz="1400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  <a:tabLst>
                <a:tab pos="0" algn="l"/>
              </a:tabLst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И кивнем затем по кругу.</a:t>
            </a:r>
            <a:endParaRPr lang="ru-RU" sz="1400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Все идеи победили,</a:t>
            </a:r>
            <a:endParaRPr lang="ru-RU" sz="1400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Вверх взметнулись наши руки.</a:t>
            </a:r>
            <a:endParaRPr lang="ru-RU" sz="1400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Груз забот с себя стряхнули</a:t>
            </a:r>
            <a:endParaRPr lang="ru-RU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И продолжим путь науки.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027" name="Picture 3" descr="http://cs21.babysfera.ru/e/7/3/c/61041705.92072249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1439698"/>
            <a:ext cx="3661250" cy="51869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dirty="0" smtClean="0">
                <a:solidFill>
                  <a:srgbClr val="444444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444444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444444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Итак</a:t>
            </a:r>
            <a:r>
              <a:rPr lang="ru-RU" dirty="0" smtClean="0">
                <a:solidFill>
                  <a:srgbClr val="444444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как же бороться с сетевыми угрозами? </a:t>
            </a:r>
            <a:r>
              <a:rPr lang="ru-RU" b="1" i="1" dirty="0" smtClean="0">
                <a:solidFill>
                  <a:srgbClr val="6781B8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lang="ru-RU" b="1" i="1" dirty="0" smtClean="0">
                <a:solidFill>
                  <a:srgbClr val="6781B8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lang="ru-RU" dirty="0"/>
          </a:p>
        </p:txBody>
      </p:sp>
      <p:pic>
        <p:nvPicPr>
          <p:cNvPr id="4" name="Picture 4" descr="http://pauk-info.ru/wp-content/uploads/2013/11/safety-on-the-Internet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3973774"/>
            <a:ext cx="3203848" cy="2884225"/>
          </a:xfrm>
          <a:prstGeom prst="rect">
            <a:avLst/>
          </a:prstGeom>
          <a:noFill/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539552" y="1392088"/>
            <a:ext cx="8352928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Установите комплексную систему защиты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smtClean="0"/>
              <a:t>Сегодня </a:t>
            </a:r>
            <a:r>
              <a:rPr lang="ru-RU" dirty="0" smtClean="0"/>
              <a:t>актуальны так называемые «комплексные системы защиты», включающие в себя антивирус, </a:t>
            </a:r>
            <a:r>
              <a:rPr lang="ru-RU" dirty="0" err="1" smtClean="0"/>
              <a:t>файрволл</a:t>
            </a:r>
            <a:r>
              <a:rPr lang="ru-RU" dirty="0" smtClean="0"/>
              <a:t>, </a:t>
            </a:r>
            <a:r>
              <a:rPr lang="ru-RU" dirty="0" err="1" smtClean="0"/>
              <a:t>антиспам-фильтр</a:t>
            </a:r>
            <a:r>
              <a:rPr lang="ru-RU" dirty="0" smtClean="0"/>
              <a:t> и еще пару-тройку модулей для полной защиты вашего компьютера.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539552" y="2703676"/>
            <a:ext cx="8424936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6781B8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 Будьте осторожны с электронной почтой</a:t>
            </a:r>
            <a:r>
              <a:rPr lang="ru-RU" sz="2000" b="1" i="1" dirty="0" smtClean="0">
                <a:solidFill>
                  <a:srgbClr val="6781B8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000" b="1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3. Пользуйтесь </a:t>
            </a:r>
            <a:r>
              <a:rPr lang="ru-RU" sz="2000" b="1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браузерами </a:t>
            </a:r>
            <a:r>
              <a:rPr lang="ru-RU" sz="2000" b="1" i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Mozilla</a:t>
            </a:r>
            <a:r>
              <a:rPr lang="ru-RU" sz="2000" b="1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Firefox</a:t>
            </a:r>
            <a:r>
              <a:rPr lang="ru-RU" sz="2000" b="1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i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Google</a:t>
            </a:r>
            <a:r>
              <a:rPr lang="ru-RU" sz="2000" b="1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Chrome</a:t>
            </a:r>
            <a:r>
              <a:rPr lang="ru-RU" sz="2000" b="1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000" b="1" i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Apple</a:t>
            </a:r>
            <a:r>
              <a:rPr lang="ru-RU" sz="2000" b="1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Safari</a:t>
            </a:r>
            <a:r>
              <a:rPr lang="ru-RU" sz="2000" b="1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 </a:t>
            </a:r>
            <a:endParaRPr lang="ru-RU" sz="2000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Большинство червей и вредоносных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скриптов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ориентированы под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Internet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Explorer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Opera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11560" y="4005064"/>
            <a:ext cx="5184576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i="1" dirty="0" smtClean="0">
                <a:solidFill>
                  <a:schemeClr val="accent6">
                    <a:lumMod val="75000"/>
                  </a:schemeClr>
                </a:solidFill>
              </a:rPr>
              <a:t>4. Обновляйте </a:t>
            </a:r>
            <a:r>
              <a:rPr lang="ru-RU" b="1" i="1" dirty="0" smtClean="0">
                <a:solidFill>
                  <a:schemeClr val="accent6">
                    <a:lumMod val="75000"/>
                  </a:schemeClr>
                </a:solidFill>
              </a:rPr>
              <a:t>операционную систему </a:t>
            </a:r>
            <a:r>
              <a:rPr lang="ru-RU" b="1" i="1" dirty="0" err="1" smtClean="0">
                <a:solidFill>
                  <a:schemeClr val="accent6">
                    <a:lumMod val="75000"/>
                  </a:schemeClr>
                </a:solidFill>
              </a:rPr>
              <a:t>Windows</a:t>
            </a:r>
            <a:r>
              <a:rPr lang="ru-RU" b="1" i="1" dirty="0" smtClean="0">
                <a:solidFill>
                  <a:schemeClr val="accent6">
                    <a:lumMod val="75000"/>
                  </a:schemeClr>
                </a:solidFill>
              </a:rPr>
              <a:t>. </a:t>
            </a:r>
            <a:endParaRPr lang="ru-RU" b="1" i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lvl="0"/>
            <a:r>
              <a:rPr lang="ru-RU" sz="20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5.  Не </a:t>
            </a:r>
            <a:r>
              <a:rPr lang="ru-RU" sz="20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отправляйте SMS-сообщения. </a:t>
            </a:r>
            <a:endParaRPr lang="ru-RU" sz="2000" dirty="0" smtClean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/>
              <a:t>Сейчас очень популярны сайты, предлагающие доступ к чужим SMS и распечаткам звонков, также очень часто при скачивании файлов вам предлагают ввести свой номер, или внезапно появляется блокирующее окно, которое якобы можно убрать с помощью </a:t>
            </a:r>
            <a:r>
              <a:rPr lang="ru-RU" dirty="0" err="1" smtClean="0"/>
              <a:t>отправкиSMS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60648"/>
            <a:ext cx="3610744" cy="1174452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Соблюдая эти не сложные правила, вы сможете избежать популярных сетевых угроз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283968" y="273050"/>
            <a:ext cx="4402832" cy="5853113"/>
          </a:xfrm>
        </p:spPr>
        <p:txBody>
          <a:bodyPr>
            <a:normAutofit fontScale="77500" lnSpcReduction="20000"/>
          </a:bodyPr>
          <a:lstStyle/>
          <a:p>
            <a:pPr lvl="0">
              <a:buNone/>
            </a:pPr>
            <a:r>
              <a:rPr lang="ru-RU" b="1" i="1" dirty="0" smtClean="0">
                <a:solidFill>
                  <a:schemeClr val="accent6">
                    <a:lumMod val="75000"/>
                  </a:schemeClr>
                </a:solidFill>
              </a:rPr>
              <a:t>8. Делайте </a:t>
            </a:r>
            <a:r>
              <a:rPr lang="ru-RU" b="1" i="1" dirty="0" smtClean="0">
                <a:solidFill>
                  <a:schemeClr val="accent6">
                    <a:lumMod val="75000"/>
                  </a:schemeClr>
                </a:solidFill>
              </a:rPr>
              <a:t>резервные копии</a:t>
            </a:r>
            <a:r>
              <a:rPr lang="ru-RU" b="1" i="1" dirty="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  <a:endParaRPr lang="ru-RU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lvl="0"/>
            <a:r>
              <a:rPr lang="ru-RU" dirty="0" smtClean="0"/>
              <a:t>При малейшей угрозе ценная информация с вашего компьютера может быть удалена, а что ещё хуже – похищена.</a:t>
            </a:r>
          </a:p>
          <a:p>
            <a:pPr lvl="0">
              <a:buNone/>
            </a:pPr>
            <a:r>
              <a:rPr lang="ru-RU" b="1" i="1" dirty="0" smtClean="0"/>
              <a:t>9.  </a:t>
            </a:r>
            <a:r>
              <a:rPr lang="ru-RU" b="1" i="1" dirty="0" smtClean="0"/>
              <a:t>Функция «Родительский контроль» обезопасит вас. </a:t>
            </a:r>
            <a:endParaRPr lang="ru-RU" dirty="0" smtClean="0"/>
          </a:p>
          <a:p>
            <a:pPr indent="17463">
              <a:buNone/>
            </a:pPr>
            <a:r>
              <a:rPr lang="ru-RU" dirty="0" smtClean="0"/>
              <a:t>Для детской психики Интернет – это постоянная угроза получения психологической травмы и риск оказаться жертвой преступников</a:t>
            </a:r>
            <a:r>
              <a:rPr lang="ru-RU" dirty="0" smtClean="0"/>
              <a:t>.</a:t>
            </a:r>
            <a:endParaRPr lang="ru-RU" dirty="0" smtClean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754760" cy="4691063"/>
          </a:xfrm>
        </p:spPr>
        <p:txBody>
          <a:bodyPr>
            <a:normAutofit/>
          </a:bodyPr>
          <a:lstStyle/>
          <a:p>
            <a:pPr lvl="0"/>
            <a:r>
              <a:rPr lang="ru-RU" sz="24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6. Пользуйтесь </a:t>
            </a:r>
            <a:r>
              <a:rPr lang="ru-RU" sz="24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лицензионным ПО. </a:t>
            </a:r>
            <a:endParaRPr lang="ru-RU" sz="2400" b="1" i="1" dirty="0" smtClean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400" b="1" i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7. Используйте </a:t>
            </a:r>
            <a:r>
              <a:rPr lang="ru-RU" sz="2400" b="1" i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сложные пароли. </a:t>
            </a:r>
            <a:endParaRPr lang="ru-RU" sz="2400" dirty="0" smtClean="0">
              <a:solidFill>
                <a:schemeClr val="accent6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Как утверждает статистика, 80% всех паролей — это простые слова: имена, марки телефона или машины, имя кошки или собаки, а также пароли вроде 123. Такие пароли сильно облегчают работу взломщикам. </a:t>
            </a:r>
            <a:endParaRPr lang="ru-RU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clipartbank.ru/watermark.php?i=3976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3041576"/>
            <a:ext cx="4794464" cy="3816424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/>
          <a:lstStyle/>
          <a:p>
            <a:r>
              <a:rPr lang="ru-RU" dirty="0" smtClean="0"/>
              <a:t>Итак, подведем итоги: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Какие </a:t>
            </a:r>
            <a:r>
              <a:rPr lang="ru-RU" dirty="0" smtClean="0"/>
              <a:t>существуют  угрозы при работе в сети интернет</a:t>
            </a:r>
            <a:r>
              <a:rPr lang="ru-RU" dirty="0" smtClean="0"/>
              <a:t>?</a:t>
            </a:r>
          </a:p>
          <a:p>
            <a:r>
              <a:rPr lang="ru-RU" dirty="0" smtClean="0"/>
              <a:t>Как избежать проблем при работе в сети?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 idx="4294967295"/>
          </p:nvPr>
        </p:nvSpPr>
        <p:spPr>
          <a:xfrm>
            <a:off x="0" y="4800600"/>
            <a:ext cx="5486400" cy="56673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3556" name="Picture 4" descr="http://5klass.net/datas/informatika/Kompjuternaja-zaschita/0030-030-Proveren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508" y="260649"/>
            <a:ext cx="8808979" cy="64087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408</Words>
  <Application>Microsoft Office PowerPoint</Application>
  <PresentationFormat>Экран (4:3)</PresentationFormat>
  <Paragraphs>71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Тема классного часа: «Безопасность в сети интернет»</vt:lpstr>
      <vt:lpstr>БЕЗОПАСНОСТЬ В СЕТИ ИНТЕРНЕТ</vt:lpstr>
      <vt:lpstr>План урока: </vt:lpstr>
      <vt:lpstr>Интернет</vt:lpstr>
      <vt:lpstr> Рейтинг самых опасных угроз распределяется следующим образом: </vt:lpstr>
      <vt:lpstr>Компью́терный ви́рус </vt:lpstr>
      <vt:lpstr>Виды вирусов по поражаемым объектам:</vt:lpstr>
      <vt:lpstr>По дополнительной вредоносной функциональности </vt:lpstr>
      <vt:lpstr>Физкультминутка</vt:lpstr>
      <vt:lpstr> Итак, как же бороться с сетевыми угрозами?  </vt:lpstr>
      <vt:lpstr>Соблюдая эти не сложные правила, вы сможете избежать популярных сетевых угроз.</vt:lpstr>
      <vt:lpstr>Итак, подведем итоги:</vt:lpstr>
      <vt:lpstr>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4</cp:revision>
  <dcterms:created xsi:type="dcterms:W3CDTF">2014-10-21T17:23:54Z</dcterms:created>
  <dcterms:modified xsi:type="dcterms:W3CDTF">2014-10-25T19:24:49Z</dcterms:modified>
</cp:coreProperties>
</file>