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6FAC0-7799-4688-AABC-2A790A72A9D1}" type="datetimeFigureOut">
              <a:rPr lang="ru-RU" smtClean="0"/>
              <a:t>16.12.2013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71223-6442-4C63-956A-6693C66F44B1}"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txBox="1">
            <a:spLocks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16.12.2013</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16.12.2013</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16.12.2013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5B106E36-FD25-4E2D-B0AA-010F637433A0}" type="datetimeFigureOut">
              <a:rPr lang="ru-RU" smtClean="0"/>
              <a:pPr/>
              <a:t>16.12.2013</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5B106E36-FD25-4E2D-B0AA-010F637433A0}" type="datetimeFigureOut">
              <a:rPr lang="ru-RU" smtClean="0"/>
              <a:pPr/>
              <a:t>16.12.2013</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25C68B6-61C2-468F-89AB-4B9F7531AA68}"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B106E36-FD25-4E2D-B0AA-010F637433A0}" type="datetimeFigureOut">
              <a:rPr lang="ru-RU" smtClean="0"/>
              <a:pPr/>
              <a:t>16.12.2013</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25C68B6-61C2-468F-89AB-4B9F7531AA68}"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a:srcRect/>
          <a:stretch>
            <a:fillRect/>
          </a:stretch>
        </p:blipFill>
        <p:spPr bwMode="auto">
          <a:xfrm>
            <a:off x="0" y="785794"/>
            <a:ext cx="3286116" cy="4787763"/>
          </a:xfrm>
          <a:prstGeom prst="rect">
            <a:avLst/>
          </a:prstGeom>
          <a:noFill/>
          <a:ln w="9525">
            <a:noFill/>
            <a:round/>
            <a:headEnd/>
            <a:tailEnd/>
          </a:ln>
          <a:effectLst/>
        </p:spPr>
      </p:pic>
      <p:sp>
        <p:nvSpPr>
          <p:cNvPr id="13314" name="Rectangle 2"/>
          <p:cNvSpPr>
            <a:spLocks noChangeArrowheads="1"/>
          </p:cNvSpPr>
          <p:nvPr/>
        </p:nvSpPr>
        <p:spPr bwMode="auto">
          <a:xfrm>
            <a:off x="3286116" y="214290"/>
            <a:ext cx="5857884" cy="6742488"/>
          </a:xfrm>
          <a:prstGeom prst="rect">
            <a:avLst/>
          </a:prstGeom>
          <a:noFill/>
          <a:ln w="9525">
            <a:noFill/>
            <a:round/>
            <a:headEnd/>
            <a:tailEnd/>
          </a:ln>
          <a:effectLst/>
        </p:spPr>
        <p:txBody>
          <a:bodyPr wrap="square" lIns="90000" tIns="46800" rIns="90000" bIns="46800" anchor="ct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dirty="0">
                <a:solidFill>
                  <a:srgbClr val="FFFFFF"/>
                </a:solidFill>
                <a:cs typeface="Times New Roman" pitchFamily="16" charset="0"/>
              </a:rPr>
              <a:t>Древесина пихты обычно мягкая, легкая (375 кг/м3). Пихта </a:t>
            </a:r>
            <a:r>
              <a:rPr lang="ru-RU" sz="2400" dirty="0">
                <a:solidFill>
                  <a:srgbClr val="FFFFFF"/>
                </a:solidFill>
                <a:latin typeface="Calibri" pitchFamily="32" charset="0"/>
                <a:cs typeface="Times New Roman" pitchFamily="16" charset="0"/>
              </a:rPr>
              <a:t>—</a:t>
            </a:r>
            <a:r>
              <a:rPr lang="ru-RU" sz="2400" dirty="0">
                <a:solidFill>
                  <a:srgbClr val="FFFFFF"/>
                </a:solidFill>
                <a:cs typeface="Times New Roman" pitchFamily="16" charset="0"/>
              </a:rPr>
              <a:t> </a:t>
            </a:r>
            <a:r>
              <a:rPr lang="ru-RU" sz="2400" dirty="0" err="1">
                <a:solidFill>
                  <a:srgbClr val="FFFFFF"/>
                </a:solidFill>
                <a:cs typeface="Times New Roman" pitchFamily="16" charset="0"/>
              </a:rPr>
              <a:t>безъядровая</a:t>
            </a:r>
            <a:r>
              <a:rPr lang="ru-RU" sz="2400" dirty="0">
                <a:solidFill>
                  <a:srgbClr val="FFFFFF"/>
                </a:solidFill>
                <a:cs typeface="Times New Roman" pitchFamily="16" charset="0"/>
              </a:rPr>
              <a:t> </a:t>
            </a:r>
            <a:r>
              <a:rPr lang="ru-RU" sz="2400" dirty="0" err="1">
                <a:solidFill>
                  <a:srgbClr val="FFFFFF"/>
                </a:solidFill>
                <a:cs typeface="Times New Roman" pitchFamily="16" charset="0"/>
              </a:rPr>
              <a:t>спелодревесная</a:t>
            </a:r>
            <a:r>
              <a:rPr lang="ru-RU" sz="2400" dirty="0">
                <a:solidFill>
                  <a:srgbClr val="FFFFFF"/>
                </a:solidFill>
                <a:cs typeface="Times New Roman" pitchFamily="16" charset="0"/>
              </a:rPr>
              <a:t> порода. Древесина пихты белая, со слабым желтоватым  оттенком, очень похожа по внешнему виду на древесину ели, от которой она отличается отсутствием нормальных смоляных ходов. Они образуются в древесине пихты только в результате реакции дерева на раны. В её составе практически </a:t>
            </a:r>
            <a:r>
              <a:rPr lang="ru-RU" sz="2400" dirty="0" smtClean="0">
                <a:solidFill>
                  <a:srgbClr val="FFFFFF"/>
                </a:solidFill>
                <a:cs typeface="Times New Roman" pitchFamily="16" charset="0"/>
              </a:rPr>
              <a:t>отсутствуют </a:t>
            </a:r>
            <a:r>
              <a:rPr lang="ru-RU" sz="2400" dirty="0">
                <a:solidFill>
                  <a:srgbClr val="FFFFFF"/>
                </a:solidFill>
                <a:cs typeface="Times New Roman" pitchFamily="16" charset="0"/>
              </a:rPr>
              <a:t>смолистые вещества. Годичные слои видны на всех разрезах. Поздняя древесина отличается от ранней более темным цветом. Крупные сучки расположены мутовками, между которыми встречаются мелкие одиночные сучки.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400" dirty="0">
              <a:solidFill>
                <a:srgbClr val="FFFFFF"/>
              </a:solidFill>
              <a:cs typeface="Times New Roman" pitchFamily="16" charset="0"/>
            </a:endParaRPr>
          </a:p>
        </p:txBody>
      </p:sp>
      <p:sp>
        <p:nvSpPr>
          <p:cNvPr id="13315" name="Text Box 3"/>
          <p:cNvSpPr txBox="1">
            <a:spLocks noChangeArrowheads="1"/>
          </p:cNvSpPr>
          <p:nvPr/>
        </p:nvSpPr>
        <p:spPr bwMode="auto">
          <a:xfrm>
            <a:off x="500034" y="0"/>
            <a:ext cx="8215341" cy="710067"/>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dirty="0">
                <a:solidFill>
                  <a:srgbClr val="FFFFFF"/>
                </a:solidFill>
                <a:latin typeface="Times New Roman" pitchFamily="16" charset="0"/>
              </a:rPr>
              <a:t>Пихта</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srcRect/>
          <a:stretch>
            <a:fillRect/>
          </a:stretch>
        </p:blipFill>
        <p:spPr bwMode="auto">
          <a:xfrm>
            <a:off x="214282" y="1357298"/>
            <a:ext cx="3327400" cy="4643438"/>
          </a:xfrm>
          <a:prstGeom prst="rect">
            <a:avLst/>
          </a:prstGeom>
          <a:noFill/>
          <a:ln w="9525">
            <a:noFill/>
            <a:round/>
            <a:headEnd/>
            <a:tailEnd/>
          </a:ln>
          <a:effectLst/>
        </p:spPr>
      </p:pic>
      <p:sp>
        <p:nvSpPr>
          <p:cNvPr id="14338" name="Text Box 2"/>
          <p:cNvSpPr txBox="1">
            <a:spLocks noChangeArrowheads="1"/>
          </p:cNvSpPr>
          <p:nvPr/>
        </p:nvSpPr>
        <p:spPr bwMode="auto">
          <a:xfrm>
            <a:off x="3786182" y="285728"/>
            <a:ext cx="5143506" cy="6126935"/>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dirty="0">
                <a:solidFill>
                  <a:srgbClr val="FFFFFF"/>
                </a:solidFill>
                <a:latin typeface="Times New Roman" pitchFamily="16" charset="0"/>
              </a:rPr>
              <a:t>легкая, мягкая древесина красивого золотистого цвета. По физико-механическим свойствам занимает промежуточное место между древесиной ели сибирской и пихты сибирской. Стойкая к гниению. Смоляные ходы крупные и довольно многочисленные. Легко режется во всех направлениях. Не растрескивается при высыхании. Имеет красивую текстуру</a:t>
            </a:r>
          </a:p>
        </p:txBody>
      </p:sp>
      <p:sp>
        <p:nvSpPr>
          <p:cNvPr id="14339" name="Text Box 3"/>
          <p:cNvSpPr txBox="1">
            <a:spLocks noChangeArrowheads="1"/>
          </p:cNvSpPr>
          <p:nvPr/>
        </p:nvSpPr>
        <p:spPr bwMode="auto">
          <a:xfrm>
            <a:off x="785787" y="214313"/>
            <a:ext cx="8072464" cy="917575"/>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5400" dirty="0">
                <a:solidFill>
                  <a:srgbClr val="FFFFFF"/>
                </a:solidFill>
                <a:latin typeface="Times New Roman" pitchFamily="16" charset="0"/>
              </a:rPr>
              <a:t>Кедр</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3"/>
          <a:srcRect/>
          <a:stretch>
            <a:fillRect/>
          </a:stretch>
        </p:blipFill>
        <p:spPr bwMode="auto">
          <a:xfrm>
            <a:off x="0" y="785794"/>
            <a:ext cx="4143375" cy="4929187"/>
          </a:xfrm>
          <a:prstGeom prst="rect">
            <a:avLst/>
          </a:prstGeom>
          <a:noFill/>
          <a:ln w="9525">
            <a:noFill/>
            <a:round/>
            <a:headEnd/>
            <a:tailEnd/>
          </a:ln>
          <a:effectLst/>
        </p:spPr>
      </p:pic>
      <p:sp>
        <p:nvSpPr>
          <p:cNvPr id="15362" name="Text Box 2"/>
          <p:cNvSpPr txBox="1">
            <a:spLocks noChangeArrowheads="1"/>
          </p:cNvSpPr>
          <p:nvPr/>
        </p:nvSpPr>
        <p:spPr bwMode="auto">
          <a:xfrm>
            <a:off x="4214810" y="214290"/>
            <a:ext cx="4929190" cy="6373156"/>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dirty="0">
                <a:solidFill>
                  <a:srgbClr val="FFFFFF"/>
                </a:solidFill>
                <a:latin typeface="Times New Roman" pitchFamily="16" charset="0"/>
              </a:rPr>
              <a:t>Тис</a:t>
            </a:r>
            <a:r>
              <a:rPr lang="ru-RU" sz="2400" dirty="0">
                <a:solidFill>
                  <a:srgbClr val="FFFFFF"/>
                </a:solidFill>
                <a:latin typeface="Times New Roman" pitchFamily="16" charset="0"/>
              </a:rPr>
              <a:t> имеет красно-бурую с темными и светлыми прожилками древесину. Заболонь у него светлая, почти белая. Древесина тиса прочная и твердая со значительным количеством сучков на стволе. Она почти не подвергается червоточине и мало чувствительна к атмосферным переменам. Строгается и полируется хорошо; отлично красится, особенно в черный цвет. В столярном деле древесина тиса находит разнообразное применение; это хороший материал для резьбы; шпон из тиса ценится в мозаичных работах</a:t>
            </a:r>
          </a:p>
        </p:txBody>
      </p:sp>
      <p:sp>
        <p:nvSpPr>
          <p:cNvPr id="15363" name="Text Box 3"/>
          <p:cNvSpPr txBox="1">
            <a:spLocks noChangeArrowheads="1"/>
          </p:cNvSpPr>
          <p:nvPr/>
        </p:nvSpPr>
        <p:spPr bwMode="auto">
          <a:xfrm>
            <a:off x="642910" y="214290"/>
            <a:ext cx="7786715" cy="771623"/>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400" dirty="0">
                <a:solidFill>
                  <a:srgbClr val="FFFFFF"/>
                </a:solidFill>
                <a:latin typeface="Times New Roman" pitchFamily="16" charset="0"/>
              </a:rPr>
              <a:t>Тис</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srcRect/>
          <a:stretch>
            <a:fillRect/>
          </a:stretch>
        </p:blipFill>
        <p:spPr bwMode="auto">
          <a:xfrm>
            <a:off x="0" y="1142984"/>
            <a:ext cx="4071938" cy="5310187"/>
          </a:xfrm>
          <a:prstGeom prst="rect">
            <a:avLst/>
          </a:prstGeom>
          <a:noFill/>
          <a:ln w="9525">
            <a:noFill/>
            <a:round/>
            <a:headEnd/>
            <a:tailEnd/>
          </a:ln>
          <a:effectLst/>
        </p:spPr>
      </p:pic>
      <p:sp>
        <p:nvSpPr>
          <p:cNvPr id="5122" name="Text Box 2"/>
          <p:cNvSpPr txBox="1">
            <a:spLocks noChangeArrowheads="1"/>
          </p:cNvSpPr>
          <p:nvPr/>
        </p:nvSpPr>
        <p:spPr bwMode="auto">
          <a:xfrm>
            <a:off x="1000101" y="0"/>
            <a:ext cx="2928958" cy="710067"/>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dirty="0">
                <a:solidFill>
                  <a:srgbClr val="FFFFFF"/>
                </a:solidFill>
                <a:latin typeface="Times New Roman" pitchFamily="16" charset="0"/>
              </a:rPr>
              <a:t>Липа</a:t>
            </a:r>
            <a:r>
              <a:rPr lang="ru-RU" dirty="0">
                <a:solidFill>
                  <a:srgbClr val="FFFFFF"/>
                </a:solidFill>
                <a:latin typeface="Times New Roman" pitchFamily="16" charset="0"/>
              </a:rPr>
              <a:t>.</a:t>
            </a:r>
          </a:p>
        </p:txBody>
      </p:sp>
      <p:sp>
        <p:nvSpPr>
          <p:cNvPr id="7" name="Прямоугольник 6"/>
          <p:cNvSpPr/>
          <p:nvPr/>
        </p:nvSpPr>
        <p:spPr>
          <a:xfrm>
            <a:off x="4071934" y="428604"/>
            <a:ext cx="5072066" cy="6370975"/>
          </a:xfrm>
          <a:prstGeom prst="rect">
            <a:avLst/>
          </a:prstGeom>
        </p:spPr>
        <p:txBody>
          <a:bodyPr wrap="square">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b="1" dirty="0" smtClean="0">
                <a:solidFill>
                  <a:srgbClr val="FFFFFF"/>
                </a:solidFill>
                <a:latin typeface="Tahoma" pitchFamily="32" charset="0"/>
                <a:cs typeface="Calibri" pitchFamily="32" charset="0"/>
              </a:rPr>
              <a:t>Древесина. </a:t>
            </a:r>
            <a:r>
              <a:rPr lang="ru-RU" sz="2400" dirty="0" smtClean="0">
                <a:solidFill>
                  <a:srgbClr val="FFFFFF"/>
                </a:solidFill>
                <a:latin typeface="Tahoma" pitchFamily="32" charset="0"/>
                <a:cs typeface="Calibri" pitchFamily="32" charset="0"/>
              </a:rPr>
              <a:t>Белого цвета с легким розоватым или краснова</a:t>
            </a:r>
            <a:r>
              <a:rPr lang="ru-RU" sz="2400" dirty="0" smtClean="0">
                <a:solidFill>
                  <a:srgbClr val="FFFFFF"/>
                </a:solidFill>
                <a:latin typeface="Calibri" pitchFamily="32" charset="0"/>
                <a:cs typeface="Calibri" pitchFamily="32" charset="0"/>
              </a:rPr>
              <a:t>­</a:t>
            </a:r>
            <a:r>
              <a:rPr lang="ru-RU" sz="2400" dirty="0" smtClean="0">
                <a:solidFill>
                  <a:srgbClr val="FFFFFF"/>
                </a:solidFill>
                <a:latin typeface="Tahoma" pitchFamily="32" charset="0"/>
                <a:cs typeface="Calibri" pitchFamily="32" charset="0"/>
              </a:rPr>
              <a:t>тым оттенком. Порода </a:t>
            </a:r>
            <a:r>
              <a:rPr lang="ru-RU" sz="2400" dirty="0" err="1" smtClean="0">
                <a:solidFill>
                  <a:srgbClr val="FFFFFF"/>
                </a:solidFill>
                <a:latin typeface="Tahoma" pitchFamily="32" charset="0"/>
                <a:cs typeface="Calibri" pitchFamily="32" charset="0"/>
              </a:rPr>
              <a:t>безъядровая</a:t>
            </a:r>
            <a:r>
              <a:rPr lang="ru-RU" sz="2400" dirty="0" smtClean="0">
                <a:solidFill>
                  <a:srgbClr val="FFFFFF"/>
                </a:solidFill>
                <a:latin typeface="Tahoma" pitchFamily="32" charset="0"/>
                <a:cs typeface="Calibri" pitchFamily="32" charset="0"/>
              </a:rPr>
              <a:t> из группы </a:t>
            </a:r>
            <a:r>
              <a:rPr lang="ru-RU" sz="2400" dirty="0" err="1" smtClean="0">
                <a:solidFill>
                  <a:srgbClr val="FFFFFF"/>
                </a:solidFill>
                <a:latin typeface="Tahoma" pitchFamily="32" charset="0"/>
                <a:cs typeface="Calibri" pitchFamily="32" charset="0"/>
              </a:rPr>
              <a:t>рассеяннопоро-вых</a:t>
            </a:r>
            <a:r>
              <a:rPr lang="ru-RU" sz="2400" dirty="0" smtClean="0">
                <a:solidFill>
                  <a:srgbClr val="FFFFFF"/>
                </a:solidFill>
                <a:latin typeface="Tahoma" pitchFamily="32" charset="0"/>
                <a:cs typeface="Calibri" pitchFamily="32" charset="0"/>
              </a:rPr>
              <a:t> пород. Годичные слои различаются на всех срезах довольно слабо. Сосуды мелкие, незаметные. Сердцевинные лучи узкие, но различаются невооруженным глазом: на поперечном срезе они заметны как очень тонкие блестящие линии, а на ради</a:t>
            </a:r>
            <a:r>
              <a:rPr lang="ru-RU" sz="2400" dirty="0" smtClean="0">
                <a:solidFill>
                  <a:srgbClr val="FFFFFF"/>
                </a:solidFill>
                <a:latin typeface="Calibri" pitchFamily="32" charset="0"/>
                <a:cs typeface="Calibri" pitchFamily="32" charset="0"/>
              </a:rPr>
              <a:t>­</a:t>
            </a:r>
            <a:r>
              <a:rPr lang="ru-RU" sz="2400" dirty="0" smtClean="0">
                <a:solidFill>
                  <a:srgbClr val="FFFFFF"/>
                </a:solidFill>
                <a:latin typeface="Tahoma" pitchFamily="32" charset="0"/>
                <a:cs typeface="Calibri" pitchFamily="32" charset="0"/>
              </a:rPr>
              <a:t>альном </a:t>
            </a:r>
            <a:r>
              <a:rPr lang="ru-RU" sz="2400" dirty="0" smtClean="0">
                <a:solidFill>
                  <a:srgbClr val="FFFFFF"/>
                </a:solidFill>
                <a:latin typeface="Calibri" pitchFamily="32" charset="0"/>
                <a:cs typeface="Calibri" pitchFamily="32" charset="0"/>
              </a:rPr>
              <a:t>—</a:t>
            </a:r>
            <a:r>
              <a:rPr lang="ru-RU" sz="2400" dirty="0" smtClean="0">
                <a:solidFill>
                  <a:srgbClr val="FFFFFF"/>
                </a:solidFill>
                <a:latin typeface="Tahoma" pitchFamily="32" charset="0"/>
                <a:cs typeface="Calibri" pitchFamily="32" charset="0"/>
              </a:rPr>
              <a:t> как тусклые полоски и пятна, окрашенные несколько темнее окружающей древесины</a:t>
            </a:r>
            <a:endParaRPr lang="ru-RU" sz="2400" dirty="0">
              <a:solidFill>
                <a:srgbClr val="FFFFFF"/>
              </a:solidFill>
              <a:latin typeface="Tahoma" pitchFamily="32" charset="0"/>
              <a:cs typeface="Calibri"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a:srcRect/>
          <a:stretch>
            <a:fillRect/>
          </a:stretch>
        </p:blipFill>
        <p:spPr bwMode="auto">
          <a:xfrm>
            <a:off x="428625" y="1071563"/>
            <a:ext cx="3963988" cy="5286375"/>
          </a:xfrm>
          <a:prstGeom prst="rect">
            <a:avLst/>
          </a:prstGeom>
          <a:noFill/>
          <a:ln w="9525">
            <a:noFill/>
            <a:round/>
            <a:headEnd/>
            <a:tailEnd/>
          </a:ln>
          <a:effectLst/>
        </p:spPr>
      </p:pic>
      <p:sp>
        <p:nvSpPr>
          <p:cNvPr id="6146" name="Text Box 2"/>
          <p:cNvSpPr txBox="1">
            <a:spLocks noChangeArrowheads="1"/>
          </p:cNvSpPr>
          <p:nvPr/>
        </p:nvSpPr>
        <p:spPr bwMode="auto">
          <a:xfrm>
            <a:off x="1571605" y="214290"/>
            <a:ext cx="2786082" cy="525401"/>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a:solidFill>
                  <a:srgbClr val="FFFFFF"/>
                </a:solidFill>
                <a:latin typeface="Times New Roman" pitchFamily="16" charset="0"/>
              </a:rPr>
              <a:t>Черёмуха</a:t>
            </a:r>
            <a:r>
              <a:rPr lang="ru-RU">
                <a:solidFill>
                  <a:srgbClr val="FFFFFF"/>
                </a:solidFill>
                <a:latin typeface="Times New Roman" pitchFamily="16" charset="0"/>
              </a:rPr>
              <a:t>.</a:t>
            </a:r>
          </a:p>
        </p:txBody>
      </p:sp>
      <p:sp>
        <p:nvSpPr>
          <p:cNvPr id="6147" name="Rectangle 3"/>
          <p:cNvSpPr>
            <a:spLocks noChangeArrowheads="1"/>
          </p:cNvSpPr>
          <p:nvPr/>
        </p:nvSpPr>
        <p:spPr bwMode="auto">
          <a:xfrm>
            <a:off x="4500563" y="142852"/>
            <a:ext cx="4143375" cy="6280823"/>
          </a:xfrm>
          <a:prstGeom prst="rect">
            <a:avLst/>
          </a:prstGeom>
          <a:noFill/>
          <a:ln w="9525">
            <a:noFill/>
            <a:round/>
            <a:headEnd/>
            <a:tailEnd/>
          </a:ln>
          <a:effectLst/>
        </p:spPr>
        <p:txBody>
          <a:bodyPr wrap="square" lIns="90000" tIns="46800" rIns="90000" bIns="46800" anchor="ctr">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dirty="0">
                <a:solidFill>
                  <a:srgbClr val="FFFFFF"/>
                </a:solidFill>
                <a:latin typeface="Verdana" pitchFamily="32" charset="0"/>
                <a:cs typeface="Times New Roman" pitchFamily="16" charset="0"/>
              </a:rPr>
              <a:t>Черемуха - ядровая </a:t>
            </a:r>
            <a:r>
              <a:rPr lang="ru-RU" dirty="0" err="1">
                <a:solidFill>
                  <a:srgbClr val="FFFFFF"/>
                </a:solidFill>
                <a:latin typeface="Verdana" pitchFamily="32" charset="0"/>
                <a:cs typeface="Times New Roman" pitchFamily="16" charset="0"/>
              </a:rPr>
              <a:t>рассеяннопоровая</a:t>
            </a:r>
            <a:r>
              <a:rPr lang="ru-RU" dirty="0">
                <a:solidFill>
                  <a:srgbClr val="FFFFFF"/>
                </a:solidFill>
                <a:latin typeface="Verdana" pitchFamily="32" charset="0"/>
                <a:cs typeface="Times New Roman" pitchFamily="16" charset="0"/>
              </a:rPr>
              <a:t> порода с довольно широкой заболонью белого цвета, отграниченной от желтовато-бурого ядра. Годовые слои заметны. Сосуды мелкие, сердцевинные лучи узкие, незаметные. </a:t>
            </a:r>
          </a:p>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dirty="0">
                <a:solidFill>
                  <a:srgbClr val="FFFFFF"/>
                </a:solidFill>
                <a:latin typeface="Verdana" pitchFamily="32" charset="0"/>
                <a:cs typeface="Times New Roman" pitchFamily="16" charset="0"/>
              </a:rPr>
              <a:t>Главные физико-механические свойства при 13, 5% влажности таковы: объемный вес 0, 52 г/см</a:t>
            </a:r>
            <a:r>
              <a:rPr lang="ru-RU" baseline="30000" dirty="0">
                <a:solidFill>
                  <a:srgbClr val="FFFFFF"/>
                </a:solidFill>
                <a:latin typeface="Verdana" pitchFamily="32" charset="0"/>
                <a:cs typeface="Times New Roman" pitchFamily="16" charset="0"/>
              </a:rPr>
              <a:t>3</a:t>
            </a:r>
            <a:r>
              <a:rPr lang="ru-RU" dirty="0">
                <a:solidFill>
                  <a:srgbClr val="FFFFFF"/>
                </a:solidFill>
                <a:latin typeface="Verdana" pitchFamily="32" charset="0"/>
                <a:cs typeface="Times New Roman" pitchFamily="16" charset="0"/>
              </a:rPr>
              <a:t>, предел прочности при сжатии вдоль волокон 330 кг/см</a:t>
            </a:r>
            <a:r>
              <a:rPr lang="ru-RU" baseline="30000" dirty="0">
                <a:solidFill>
                  <a:srgbClr val="FFFFFF"/>
                </a:solidFill>
                <a:latin typeface="Verdana" pitchFamily="32" charset="0"/>
                <a:cs typeface="Times New Roman" pitchFamily="16" charset="0"/>
              </a:rPr>
              <a:t>2</a:t>
            </a:r>
            <a:r>
              <a:rPr lang="ru-RU" dirty="0">
                <a:solidFill>
                  <a:srgbClr val="FFFFFF"/>
                </a:solidFill>
                <a:latin typeface="Verdana" pitchFamily="32" charset="0"/>
                <a:cs typeface="Times New Roman" pitchFamily="16" charset="0"/>
              </a:rPr>
              <a:t>, статическом изгибе 540 кг/см</a:t>
            </a:r>
            <a:r>
              <a:rPr lang="ru-RU" baseline="30000" dirty="0">
                <a:solidFill>
                  <a:srgbClr val="FFFFFF"/>
                </a:solidFill>
                <a:latin typeface="Verdana" pitchFamily="32" charset="0"/>
                <a:cs typeface="Times New Roman" pitchFamily="16" charset="0"/>
              </a:rPr>
              <a:t>2</a:t>
            </a:r>
            <a:r>
              <a:rPr lang="ru-RU" dirty="0">
                <a:solidFill>
                  <a:srgbClr val="FFFFFF"/>
                </a:solidFill>
                <a:latin typeface="Verdana" pitchFamily="32" charset="0"/>
                <a:cs typeface="Times New Roman" pitchFamily="16" charset="0"/>
              </a:rPr>
              <a:t>, торцевая твердость 250 кг/см</a:t>
            </a:r>
            <a:r>
              <a:rPr lang="ru-RU" baseline="30000" dirty="0">
                <a:solidFill>
                  <a:srgbClr val="FFFFFF"/>
                </a:solidFill>
                <a:latin typeface="Verdana" pitchFamily="32" charset="0"/>
                <a:cs typeface="Times New Roman" pitchFamily="16" charset="0"/>
              </a:rPr>
              <a:t>2</a:t>
            </a:r>
            <a:r>
              <a:rPr lang="ru-RU" dirty="0">
                <a:solidFill>
                  <a:srgbClr val="FFFFFF"/>
                </a:solidFill>
                <a:latin typeface="Verdana" pitchFamily="32" charset="0"/>
                <a:cs typeface="Times New Roman" pitchFamily="16" charset="0"/>
              </a:rPr>
              <a:t>, боковая 165 кг/см</a:t>
            </a:r>
            <a:r>
              <a:rPr lang="ru-RU" baseline="30000" dirty="0">
                <a:solidFill>
                  <a:srgbClr val="FFFFFF"/>
                </a:solidFill>
                <a:latin typeface="Verdana" pitchFamily="32" charset="0"/>
                <a:cs typeface="Times New Roman" pitchFamily="16" charset="0"/>
              </a:rPr>
              <a:t>2</a:t>
            </a:r>
            <a:r>
              <a:rPr lang="ru-RU" dirty="0">
                <a:solidFill>
                  <a:srgbClr val="FFFFFF"/>
                </a:solidFill>
                <a:latin typeface="Verdana" pitchFamily="32" charset="0"/>
                <a:cs typeface="Times New Roman" pitchFamily="16" charset="0"/>
              </a:rPr>
              <a:t>. По физико-механическим свойствам близка к осине: объемный вес и твердость почти одинаковы, прочность при сжатии ниже на 12%, статическом изгибе - на 2</a:t>
            </a:r>
            <a:r>
              <a:rPr lang="ru-RU" sz="2400" dirty="0">
                <a:solidFill>
                  <a:srgbClr val="FFFFFF"/>
                </a:solidFill>
                <a:latin typeface="Verdana" pitchFamily="32" charset="0"/>
                <a:cs typeface="Times New Roman" pitchFamily="16" charset="0"/>
              </a:rPr>
              <a:t>0%.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a:srcRect/>
          <a:stretch>
            <a:fillRect/>
          </a:stretch>
        </p:blipFill>
        <p:spPr bwMode="auto">
          <a:xfrm>
            <a:off x="571500" y="1285875"/>
            <a:ext cx="3857625" cy="5143500"/>
          </a:xfrm>
          <a:prstGeom prst="rect">
            <a:avLst/>
          </a:prstGeom>
          <a:noFill/>
          <a:ln w="9525">
            <a:noFill/>
            <a:round/>
            <a:headEnd/>
            <a:tailEnd/>
          </a:ln>
          <a:effectLst/>
        </p:spPr>
      </p:pic>
      <p:sp>
        <p:nvSpPr>
          <p:cNvPr id="7170" name="Text Box 2"/>
          <p:cNvSpPr txBox="1">
            <a:spLocks noChangeArrowheads="1"/>
          </p:cNvSpPr>
          <p:nvPr/>
        </p:nvSpPr>
        <p:spPr bwMode="auto">
          <a:xfrm>
            <a:off x="1000100" y="285729"/>
            <a:ext cx="7715275" cy="648512"/>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3600" dirty="0">
                <a:solidFill>
                  <a:srgbClr val="FFFFFF"/>
                </a:solidFill>
                <a:latin typeface="Times New Roman" pitchFamily="16" charset="0"/>
              </a:rPr>
              <a:t>Берёза.</a:t>
            </a:r>
          </a:p>
        </p:txBody>
      </p:sp>
      <p:sp>
        <p:nvSpPr>
          <p:cNvPr id="7171" name="Rectangle 3"/>
          <p:cNvSpPr>
            <a:spLocks noChangeArrowheads="1"/>
          </p:cNvSpPr>
          <p:nvPr/>
        </p:nvSpPr>
        <p:spPr bwMode="auto">
          <a:xfrm>
            <a:off x="4357686" y="214290"/>
            <a:ext cx="4572031" cy="6373156"/>
          </a:xfrm>
          <a:prstGeom prst="rect">
            <a:avLst/>
          </a:prstGeom>
          <a:noFill/>
          <a:ln w="9525">
            <a:noFill/>
            <a:round/>
            <a:headEnd/>
            <a:tailEnd/>
          </a:ln>
          <a:effectLst/>
        </p:spPr>
        <p:txBody>
          <a:bodyPr wrap="square" lIns="90000" tIns="46800" rIns="90000" bIns="46800" anchor="ct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dirty="0" err="1">
                <a:solidFill>
                  <a:srgbClr val="FFFFFF"/>
                </a:solidFill>
                <a:latin typeface="Verdana" pitchFamily="32" charset="0"/>
                <a:cs typeface="Calibri" pitchFamily="32" charset="0"/>
              </a:rPr>
              <a:t>безъядровая</a:t>
            </a:r>
            <a:r>
              <a:rPr lang="ru-RU" sz="2400" dirty="0">
                <a:solidFill>
                  <a:srgbClr val="FFFFFF"/>
                </a:solidFill>
                <a:latin typeface="Verdana" pitchFamily="32" charset="0"/>
                <a:cs typeface="Calibri" pitchFamily="32" charset="0"/>
              </a:rPr>
              <a:t> порода. Годичные слои заметны плохо. Сердцевинные лучи видны лишь на</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строго радиальных разрезах (расколах). Очень редко можно встретить древесину березы, у</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которой не</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наблюдается никаких дефектов отличается высокой прочностью, однородным строением и</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цветом, средней плотностью и</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твердостью. Древесина ее</a:t>
            </a:r>
            <a:r>
              <a:rPr lang="ru-RU" sz="2400" dirty="0">
                <a:solidFill>
                  <a:srgbClr val="FFFFFF"/>
                </a:solidFill>
                <a:latin typeface="Calibri" pitchFamily="32" charset="0"/>
                <a:cs typeface="Calibri" pitchFamily="32" charset="0"/>
              </a:rPr>
              <a:t> </a:t>
            </a:r>
            <a:r>
              <a:rPr lang="ru-RU" sz="2400" dirty="0">
                <a:solidFill>
                  <a:srgbClr val="FFFFFF"/>
                </a:solidFill>
                <a:latin typeface="Verdana" pitchFamily="32" charset="0"/>
                <a:cs typeface="Calibri" pitchFamily="32" charset="0"/>
              </a:rPr>
              <a:t>неустойчива против гниения</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a:stretch>
            <a:fillRect/>
          </a:stretch>
        </p:blipFill>
        <p:spPr bwMode="auto">
          <a:xfrm>
            <a:off x="214282" y="1214422"/>
            <a:ext cx="3429000" cy="4953000"/>
          </a:xfrm>
          <a:prstGeom prst="rect">
            <a:avLst/>
          </a:prstGeom>
          <a:noFill/>
          <a:ln w="9525">
            <a:noFill/>
            <a:round/>
            <a:headEnd/>
            <a:tailEnd/>
          </a:ln>
          <a:effectLst/>
        </p:spPr>
      </p:pic>
      <p:sp>
        <p:nvSpPr>
          <p:cNvPr id="8194" name="Rectangle 2"/>
          <p:cNvSpPr>
            <a:spLocks noChangeArrowheads="1"/>
          </p:cNvSpPr>
          <p:nvPr/>
        </p:nvSpPr>
        <p:spPr bwMode="auto">
          <a:xfrm>
            <a:off x="3714744" y="214291"/>
            <a:ext cx="5214973" cy="6188490"/>
          </a:xfrm>
          <a:prstGeom prst="rect">
            <a:avLst/>
          </a:prstGeom>
          <a:noFill/>
          <a:ln w="9525">
            <a:noFill/>
            <a:round/>
            <a:headEnd/>
            <a:tailEnd/>
          </a:ln>
          <a:effectLst/>
        </p:spPr>
        <p:txBody>
          <a:bodyPr wrap="square" lIns="90000" tIns="46800" rIns="90000" bIns="46800" anchor="ct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400" dirty="0">
                <a:solidFill>
                  <a:srgbClr val="FFFFFF"/>
                </a:solidFill>
                <a:latin typeface="Verdana" pitchFamily="32" charset="0"/>
                <a:cs typeface="Times New Roman" pitchFamily="16" charset="0"/>
              </a:rPr>
              <a:t>Её </a:t>
            </a:r>
            <a:r>
              <a:rPr lang="ru-RU" dirty="0">
                <a:solidFill>
                  <a:srgbClr val="FFFFFF"/>
                </a:solidFill>
                <a:latin typeface="Verdana" pitchFamily="32" charset="0"/>
                <a:cs typeface="Times New Roman" pitchFamily="16" charset="0"/>
              </a:rPr>
              <a:t>древесина лёгкая, мягкая и вязкая. Очень хорошо режется, при резьбе не колется, нехрупкая, не трескается при сушке. Кроме того она податливая для обработки во всех направлениях. Хотя древесина ольхи не отличается прочностью, она имеет довольно равномерное строение, облегчающее обработку, и красивый красноватый цвет.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dirty="0">
                <a:solidFill>
                  <a:srgbClr val="FFFFFF"/>
                </a:solidFill>
                <a:latin typeface="Verdana" pitchFamily="32" charset="0"/>
                <a:cs typeface="Times New Roman" pitchFamily="16" charset="0"/>
              </a:rPr>
              <a:t>Древесина ольхи долго сохраняется под водой и потому находить применение для мелких подводных сооружений. Ольховый уголь ценится для изготовления охотничьего пороха. На солнечном свету древесина ольхи теряет свой оранжевый оттенок за два-три месяца, её цвет становится похожим на цвет выдержанной древесины сосны.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dirty="0">
                <a:solidFill>
                  <a:srgbClr val="FFFFFF"/>
                </a:solidFill>
                <a:latin typeface="Verdana" pitchFamily="32" charset="0"/>
                <a:cs typeface="Times New Roman" pitchFamily="16" charset="0"/>
              </a:rPr>
              <a:t>Структура древесины тонкая, равномерная. В сушке ольха – одна из самых устойчивых к деформации пород</a:t>
            </a:r>
            <a:r>
              <a:rPr lang="ru-RU" dirty="0">
                <a:solidFill>
                  <a:srgbClr val="FFFFFF"/>
                </a:solidFill>
                <a:cs typeface="Arial" charset="0"/>
              </a:rPr>
              <a:t> </a:t>
            </a:r>
          </a:p>
        </p:txBody>
      </p:sp>
      <p:sp>
        <p:nvSpPr>
          <p:cNvPr id="8195" name="Text Box 3"/>
          <p:cNvSpPr txBox="1">
            <a:spLocks noChangeArrowheads="1"/>
          </p:cNvSpPr>
          <p:nvPr/>
        </p:nvSpPr>
        <p:spPr bwMode="auto">
          <a:xfrm>
            <a:off x="1285853" y="285728"/>
            <a:ext cx="2500330" cy="925511"/>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5400" dirty="0">
                <a:solidFill>
                  <a:srgbClr val="FFFFFF"/>
                </a:solidFill>
                <a:latin typeface="Times New Roman" pitchFamily="16" charset="0"/>
              </a:rPr>
              <a:t>Ольха.</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a:srcRect/>
          <a:stretch>
            <a:fillRect/>
          </a:stretch>
        </p:blipFill>
        <p:spPr bwMode="auto">
          <a:xfrm>
            <a:off x="214282" y="1000108"/>
            <a:ext cx="3843337" cy="5357812"/>
          </a:xfrm>
          <a:prstGeom prst="rect">
            <a:avLst/>
          </a:prstGeom>
          <a:noFill/>
          <a:ln w="9525">
            <a:noFill/>
            <a:round/>
            <a:headEnd/>
            <a:tailEnd/>
          </a:ln>
          <a:effectLst/>
        </p:spPr>
      </p:pic>
      <p:sp>
        <p:nvSpPr>
          <p:cNvPr id="9218" name="Rectangle 2"/>
          <p:cNvSpPr>
            <a:spLocks noChangeArrowheads="1"/>
          </p:cNvSpPr>
          <p:nvPr/>
        </p:nvSpPr>
        <p:spPr bwMode="auto">
          <a:xfrm>
            <a:off x="4071934" y="214290"/>
            <a:ext cx="4857784" cy="6250045"/>
          </a:xfrm>
          <a:prstGeom prst="rect">
            <a:avLst/>
          </a:prstGeom>
          <a:noFill/>
          <a:ln w="9525">
            <a:noFill/>
            <a:round/>
            <a:headEnd/>
            <a:tailEnd/>
          </a:ln>
          <a:effectLst/>
        </p:spPr>
        <p:txBody>
          <a:bodyPr wrap="square" lIns="90000" tIns="46800" rIns="90000" bIns="46800" anchor="ctr">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dirty="0">
                <a:solidFill>
                  <a:srgbClr val="FFFFFF"/>
                </a:solidFill>
                <a:latin typeface="Tahoma" pitchFamily="32" charset="0"/>
                <a:cs typeface="Times New Roman" pitchFamily="16" charset="0"/>
              </a:rPr>
              <a:t>Древесина </a:t>
            </a:r>
            <a:r>
              <a:rPr lang="ru-RU" sz="2000" dirty="0" smtClean="0">
                <a:solidFill>
                  <a:srgbClr val="FFFFFF"/>
                </a:solidFill>
                <a:latin typeface="Tahoma" pitchFamily="32" charset="0"/>
                <a:cs typeface="Times New Roman" pitchFamily="16" charset="0"/>
              </a:rPr>
              <a:t>имеет </a:t>
            </a:r>
            <a:r>
              <a:rPr lang="ru-RU" sz="2000" dirty="0">
                <a:solidFill>
                  <a:srgbClr val="FFFFFF"/>
                </a:solidFill>
                <a:latin typeface="Tahoma" pitchFamily="32" charset="0"/>
                <a:cs typeface="Times New Roman" pitchFamily="16" charset="0"/>
              </a:rPr>
              <a:t>красновато-бурый цвет, мелкослойная, с резкой разницей между весенними и летними частями годичного кольца. Текстура однородная. Ядро имеет тёмную окраску, заболонь - светлую. Древесина </a:t>
            </a:r>
            <a:r>
              <a:rPr lang="ru-RU" sz="2000" dirty="0" smtClean="0">
                <a:solidFill>
                  <a:srgbClr val="FFFFFF"/>
                </a:solidFill>
                <a:latin typeface="Tahoma" pitchFamily="32" charset="0"/>
                <a:cs typeface="Times New Roman" pitchFamily="16" charset="0"/>
              </a:rPr>
              <a:t>сильно </a:t>
            </a:r>
            <a:r>
              <a:rPr lang="ru-RU" sz="2000" dirty="0">
                <a:solidFill>
                  <a:srgbClr val="FFFFFF"/>
                </a:solidFill>
                <a:latin typeface="Tahoma" pitchFamily="32" charset="0"/>
                <a:cs typeface="Times New Roman" pitchFamily="16" charset="0"/>
              </a:rPr>
              <a:t>смолистая. Очень трудно обрабатывается. Лиственница обладает высокими физико-механическими свойствами, прочность и плотность лиственницы примерно на 30% выше, чем у сосны. </a:t>
            </a:r>
            <a:r>
              <a:rPr lang="ru-RU" sz="2000" dirty="0" smtClean="0">
                <a:solidFill>
                  <a:srgbClr val="FFFFFF"/>
                </a:solidFill>
                <a:latin typeface="Tahoma" pitchFamily="32" charset="0"/>
                <a:cs typeface="Times New Roman" pitchFamily="16" charset="0"/>
              </a:rPr>
              <a:t>Устойчива </a:t>
            </a:r>
            <a:r>
              <a:rPr lang="ru-RU" sz="2000" dirty="0">
                <a:solidFill>
                  <a:srgbClr val="FFFFFF"/>
                </a:solidFill>
                <a:latin typeface="Tahoma" pitchFamily="32" charset="0"/>
                <a:cs typeface="Times New Roman" pitchFamily="16" charset="0"/>
              </a:rPr>
              <a:t>к воздействию высокой влажности окружающей среды и к гниению. Имеет небольшую сучковатость. </a:t>
            </a:r>
            <a:r>
              <a:rPr lang="ru-RU" sz="2000" dirty="0" smtClean="0">
                <a:solidFill>
                  <a:srgbClr val="FFFFFF"/>
                </a:solidFill>
                <a:latin typeface="Tahoma" pitchFamily="32" charset="0"/>
                <a:cs typeface="Times New Roman" pitchFamily="16" charset="0"/>
              </a:rPr>
              <a:t>Мало </a:t>
            </a:r>
            <a:r>
              <a:rPr lang="ru-RU" sz="2000" dirty="0">
                <a:solidFill>
                  <a:srgbClr val="FFFFFF"/>
                </a:solidFill>
                <a:latin typeface="Tahoma" pitchFamily="32" charset="0"/>
                <a:cs typeface="Times New Roman" pitchFamily="16" charset="0"/>
              </a:rPr>
              <a:t>подвержена </a:t>
            </a:r>
            <a:r>
              <a:rPr lang="ru-RU" sz="2000" dirty="0" smtClean="0">
                <a:solidFill>
                  <a:srgbClr val="FFFFFF"/>
                </a:solidFill>
                <a:latin typeface="Tahoma" pitchFamily="32" charset="0"/>
                <a:cs typeface="Times New Roman" pitchFamily="16" charset="0"/>
              </a:rPr>
              <a:t>короблению. Требует </a:t>
            </a:r>
            <a:r>
              <a:rPr lang="ru-RU" sz="2000" dirty="0">
                <a:solidFill>
                  <a:srgbClr val="FFFFFF"/>
                </a:solidFill>
                <a:latin typeface="Tahoma" pitchFamily="32" charset="0"/>
                <a:cs typeface="Times New Roman" pitchFamily="16" charset="0"/>
              </a:rPr>
              <a:t>умеренного режима сушки. При интенсивной быстрой сушке в древесине лиственницы появляются внутренние трещины </a:t>
            </a:r>
          </a:p>
        </p:txBody>
      </p:sp>
      <p:sp>
        <p:nvSpPr>
          <p:cNvPr id="9219" name="Text Box 3"/>
          <p:cNvSpPr txBox="1">
            <a:spLocks noChangeArrowheads="1"/>
          </p:cNvSpPr>
          <p:nvPr/>
        </p:nvSpPr>
        <p:spPr bwMode="auto">
          <a:xfrm>
            <a:off x="357158" y="214290"/>
            <a:ext cx="8358217" cy="833178"/>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800" dirty="0">
                <a:solidFill>
                  <a:srgbClr val="FFFFFF"/>
                </a:solidFill>
                <a:latin typeface="Times New Roman" pitchFamily="16" charset="0"/>
              </a:rPr>
              <a:t>Лиственница.</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a:srcRect/>
          <a:stretch>
            <a:fillRect/>
          </a:stretch>
        </p:blipFill>
        <p:spPr bwMode="auto">
          <a:xfrm>
            <a:off x="0" y="785795"/>
            <a:ext cx="3497897" cy="5143536"/>
          </a:xfrm>
          <a:prstGeom prst="rect">
            <a:avLst/>
          </a:prstGeom>
          <a:noFill/>
          <a:ln w="9525">
            <a:noFill/>
            <a:round/>
            <a:headEnd/>
            <a:tailEnd/>
          </a:ln>
          <a:effectLst/>
        </p:spPr>
      </p:pic>
      <p:sp>
        <p:nvSpPr>
          <p:cNvPr id="10242" name="Text Box 2"/>
          <p:cNvSpPr txBox="1">
            <a:spLocks noChangeArrowheads="1"/>
          </p:cNvSpPr>
          <p:nvPr/>
        </p:nvSpPr>
        <p:spPr bwMode="auto">
          <a:xfrm>
            <a:off x="3571868" y="142852"/>
            <a:ext cx="5572132" cy="6988709"/>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dirty="0">
                <a:solidFill>
                  <a:srgbClr val="FFFFFF"/>
                </a:solidFill>
                <a:latin typeface="Times New Roman" pitchFamily="16" charset="0"/>
              </a:rPr>
              <a:t>Текстура ясеня очень красива; покраска же придает текстурному рисунку дополнительную контрастность и выразительность. В рисунке хорошо различаются годичные слои; на радиальном разрезе хорошо заметны короткие черточки сердцевидные лучи. Ясень также предпочтителен тем, что его древесина довольно прочная (тверже, чем у дуба, но при этом вязкая), весьма гибкая, мало трескается и коробится. Изделия из ясеня долговечны и стойки к загниванию.</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dirty="0">
                <a:solidFill>
                  <a:srgbClr val="FFFFFF"/>
                </a:solidFill>
                <a:latin typeface="Times New Roman" pitchFamily="16" charset="0"/>
              </a:rPr>
              <a:t> </a:t>
            </a:r>
          </a:p>
        </p:txBody>
      </p:sp>
      <p:sp>
        <p:nvSpPr>
          <p:cNvPr id="10243" name="Text Box 3"/>
          <p:cNvSpPr txBox="1">
            <a:spLocks noChangeArrowheads="1"/>
          </p:cNvSpPr>
          <p:nvPr/>
        </p:nvSpPr>
        <p:spPr bwMode="auto">
          <a:xfrm>
            <a:off x="1357290" y="0"/>
            <a:ext cx="1785950" cy="710067"/>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dirty="0">
                <a:solidFill>
                  <a:srgbClr val="FFFFFF"/>
                </a:solidFill>
                <a:latin typeface="Times New Roman" pitchFamily="16" charset="0"/>
              </a:rPr>
              <a:t>Ясень</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a:srcRect/>
          <a:stretch>
            <a:fillRect/>
          </a:stretch>
        </p:blipFill>
        <p:spPr bwMode="auto">
          <a:xfrm>
            <a:off x="571472" y="1428750"/>
            <a:ext cx="4089400" cy="5429250"/>
          </a:xfrm>
          <a:prstGeom prst="rect">
            <a:avLst/>
          </a:prstGeom>
          <a:noFill/>
          <a:ln w="9525">
            <a:noFill/>
            <a:round/>
            <a:headEnd/>
            <a:tailEnd/>
          </a:ln>
          <a:effectLst/>
        </p:spPr>
      </p:pic>
      <p:sp>
        <p:nvSpPr>
          <p:cNvPr id="11266" name="Rectangle 2"/>
          <p:cNvSpPr>
            <a:spLocks noChangeArrowheads="1"/>
          </p:cNvSpPr>
          <p:nvPr/>
        </p:nvSpPr>
        <p:spPr bwMode="auto">
          <a:xfrm>
            <a:off x="4643438" y="214291"/>
            <a:ext cx="4500561" cy="5634492"/>
          </a:xfrm>
          <a:prstGeom prst="rect">
            <a:avLst/>
          </a:prstGeom>
          <a:noFill/>
          <a:ln w="9525">
            <a:noFill/>
            <a:round/>
            <a:headEnd/>
            <a:tailEnd/>
          </a:ln>
          <a:effectLst/>
        </p:spPr>
        <p:txBody>
          <a:bodyPr wrap="square" lIns="90000" tIns="46800" rIns="90000" bIns="46800" anchor="ctr">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dirty="0">
                <a:solidFill>
                  <a:srgbClr val="FFFFFF"/>
                </a:solidFill>
                <a:latin typeface="Tahoma" pitchFamily="32" charset="0"/>
                <a:cs typeface="Calibri" pitchFamily="32" charset="0"/>
              </a:rPr>
              <a:t>Имеет плотную </a:t>
            </a:r>
            <a:r>
              <a:rPr lang="ru-RU" sz="2400" dirty="0" err="1">
                <a:solidFill>
                  <a:srgbClr val="FFFFFF"/>
                </a:solidFill>
                <a:latin typeface="Tahoma" pitchFamily="32" charset="0"/>
                <a:cs typeface="Calibri" pitchFamily="32" charset="0"/>
              </a:rPr>
              <a:t>серо-розового</a:t>
            </a:r>
            <a:r>
              <a:rPr lang="ru-RU" sz="2400" dirty="0">
                <a:solidFill>
                  <a:srgbClr val="FFFFFF"/>
                </a:solidFill>
                <a:latin typeface="Tahoma" pitchFamily="32" charset="0"/>
                <a:cs typeface="Calibri" pitchFamily="32" charset="0"/>
              </a:rPr>
              <a:t> цвета древесину с нежным рисунком. Особенно красив радиальный распил. Клен легко полируется и принимает протравы, им можно имитировать большинство редких пород древесины с ровной структурой. Древесина клена имеет </a:t>
            </a:r>
            <a:r>
              <a:rPr lang="ru-RU" sz="2400" dirty="0" err="1">
                <a:solidFill>
                  <a:srgbClr val="FFFFFF"/>
                </a:solidFill>
                <a:latin typeface="Tahoma" pitchFamily="32" charset="0"/>
                <a:cs typeface="Calibri" pitchFamily="32" charset="0"/>
              </a:rPr>
              <a:t>равноплотное</a:t>
            </a:r>
            <a:r>
              <a:rPr lang="ru-RU" sz="2400" dirty="0">
                <a:solidFill>
                  <a:srgbClr val="FFFFFF"/>
                </a:solidFill>
                <a:latin typeface="Tahoma" pitchFamily="32" charset="0"/>
                <a:cs typeface="Calibri" pitchFamily="32" charset="0"/>
              </a:rPr>
              <a:t> строение и потому хорошо режется. Из клена изготовляют изделия с мелкой профилировкой, резьбой, инкрустацией...</a:t>
            </a:r>
          </a:p>
        </p:txBody>
      </p:sp>
      <p:sp>
        <p:nvSpPr>
          <p:cNvPr id="11267" name="Text Box 3"/>
          <p:cNvSpPr txBox="1">
            <a:spLocks noChangeArrowheads="1"/>
          </p:cNvSpPr>
          <p:nvPr/>
        </p:nvSpPr>
        <p:spPr bwMode="auto">
          <a:xfrm>
            <a:off x="1571605" y="0"/>
            <a:ext cx="6715146" cy="1448731"/>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8800" dirty="0">
                <a:solidFill>
                  <a:srgbClr val="FFFFFF"/>
                </a:solidFill>
                <a:latin typeface="Times New Roman" pitchFamily="16" charset="0"/>
              </a:rPr>
              <a:t>Клён</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a:srcRect/>
          <a:stretch>
            <a:fillRect/>
          </a:stretch>
        </p:blipFill>
        <p:spPr bwMode="auto">
          <a:xfrm>
            <a:off x="142844" y="1643050"/>
            <a:ext cx="4071938" cy="4071937"/>
          </a:xfrm>
          <a:prstGeom prst="rect">
            <a:avLst/>
          </a:prstGeom>
          <a:noFill/>
          <a:ln w="9525">
            <a:noFill/>
            <a:round/>
            <a:headEnd/>
            <a:tailEnd/>
          </a:ln>
          <a:effectLst/>
        </p:spPr>
      </p:pic>
      <p:sp>
        <p:nvSpPr>
          <p:cNvPr id="12290" name="Text Box 2"/>
          <p:cNvSpPr txBox="1">
            <a:spLocks noChangeArrowheads="1"/>
          </p:cNvSpPr>
          <p:nvPr/>
        </p:nvSpPr>
        <p:spPr bwMode="auto">
          <a:xfrm>
            <a:off x="4214810" y="214291"/>
            <a:ext cx="4929190" cy="6250045"/>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dirty="0">
                <a:solidFill>
                  <a:srgbClr val="FFFFFF"/>
                </a:solidFill>
                <a:latin typeface="Times New Roman" pitchFamily="16" charset="0"/>
              </a:rPr>
              <a:t>Дуб прочен и красив, имеет ярко выраженную структуру дерева. По "светлоте" дуб занимает промежуточное положение. Дуб имеет высокий показатель жесткости. Древесина его при тангенциальном разрезе имеет хорошо видимые поры, а при радиальном - сердцевинные лучи, очень прочна, легко морится до черного цвета.. В комлевой части крупных деревьев встречается свилеватость. В сочетании с радиальным распилом текстура такой дубовой доски очень красива. В обработке долотом дуб хрупок, требует твердого и острого инструмента и большой осторожности при работе. Мелкие профили из дуба невыразительны. Торец дубовой доски темнее </a:t>
            </a:r>
            <a:r>
              <a:rPr lang="ru-RU" sz="2000" dirty="0" err="1">
                <a:solidFill>
                  <a:srgbClr val="FFFFFF"/>
                </a:solidFill>
                <a:latin typeface="Times New Roman" pitchFamily="16" charset="0"/>
              </a:rPr>
              <a:t>пласти</a:t>
            </a:r>
            <a:r>
              <a:rPr lang="ru-RU" sz="2000" dirty="0">
                <a:solidFill>
                  <a:srgbClr val="FFFFFF"/>
                </a:solidFill>
                <a:latin typeface="Times New Roman" pitchFamily="16" charset="0"/>
              </a:rPr>
              <a:t>, это необходимо учитывать при выборе типа соединения, выходящего на лицо</a:t>
            </a:r>
          </a:p>
        </p:txBody>
      </p:sp>
      <p:sp>
        <p:nvSpPr>
          <p:cNvPr id="12291" name="Text Box 3"/>
          <p:cNvSpPr txBox="1">
            <a:spLocks noChangeArrowheads="1"/>
          </p:cNvSpPr>
          <p:nvPr/>
        </p:nvSpPr>
        <p:spPr bwMode="auto">
          <a:xfrm>
            <a:off x="1142976" y="214290"/>
            <a:ext cx="7072337" cy="1017844"/>
          </a:xfrm>
          <a:prstGeom prst="rect">
            <a:avLst/>
          </a:prstGeom>
          <a:noFill/>
          <a:ln w="9525">
            <a:noFill/>
            <a:round/>
            <a:headEnd/>
            <a:tailEnd/>
          </a:ln>
          <a:effectLst/>
        </p:spPr>
        <p:txBody>
          <a:bodyPr wrap="squar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6000" dirty="0">
                <a:solidFill>
                  <a:srgbClr val="FFFFFF"/>
                </a:solidFill>
                <a:latin typeface="Times New Roman" pitchFamily="16" charset="0"/>
              </a:rPr>
              <a:t>Дуб</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TotalTime>
  <Words>857</Words>
  <PresentationFormat>Экран (4:3)</PresentationFormat>
  <Paragraphs>26</Paragraphs>
  <Slides>12</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Литейная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ГК</dc:creator>
  <cp:lastModifiedBy>ГК</cp:lastModifiedBy>
  <cp:revision>4</cp:revision>
  <dcterms:created xsi:type="dcterms:W3CDTF">2013-12-15T17:38:07Z</dcterms:created>
  <dcterms:modified xsi:type="dcterms:W3CDTF">2013-12-16T16:03:43Z</dcterms:modified>
</cp:coreProperties>
</file>