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70" r:id="rId1"/>
  </p:sldMasterIdLst>
  <p:notesMasterIdLst>
    <p:notesMasterId r:id="rId27"/>
  </p:notesMasterIdLst>
  <p:sldIdLst>
    <p:sldId id="279" r:id="rId2"/>
    <p:sldId id="266" r:id="rId3"/>
    <p:sldId id="287" r:id="rId4"/>
    <p:sldId id="280" r:id="rId5"/>
    <p:sldId id="275" r:id="rId6"/>
    <p:sldId id="278" r:id="rId7"/>
    <p:sldId id="281" r:id="rId8"/>
    <p:sldId id="282" r:id="rId9"/>
    <p:sldId id="271" r:id="rId10"/>
    <p:sldId id="272" r:id="rId11"/>
    <p:sldId id="286" r:id="rId12"/>
    <p:sldId id="273" r:id="rId13"/>
    <p:sldId id="274" r:id="rId14"/>
    <p:sldId id="283" r:id="rId15"/>
    <p:sldId id="257" r:id="rId16"/>
    <p:sldId id="261" r:id="rId17"/>
    <p:sldId id="258" r:id="rId18"/>
    <p:sldId id="259" r:id="rId19"/>
    <p:sldId id="260" r:id="rId20"/>
    <p:sldId id="262" r:id="rId21"/>
    <p:sldId id="264" r:id="rId22"/>
    <p:sldId id="263" r:id="rId23"/>
    <p:sldId id="265" r:id="rId24"/>
    <p:sldId id="276" r:id="rId25"/>
    <p:sldId id="284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2373"/>
    <a:srgbClr val="CC65FF"/>
    <a:srgbClr val="B686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03" autoAdjust="0"/>
    <p:restoredTop sz="94667" autoAdjust="0"/>
  </p:normalViewPr>
  <p:slideViewPr>
    <p:cSldViewPr>
      <p:cViewPr>
        <p:scale>
          <a:sx n="66" d="100"/>
          <a:sy n="66" d="100"/>
        </p:scale>
        <p:origin x="-1308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478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383A06C-9477-4F28-999A-3A79EA65A1C5}" type="datetimeFigureOut">
              <a:rPr lang="ru-RU"/>
              <a:pPr>
                <a:defRPr/>
              </a:pPr>
              <a:t>17.12.2013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F848F49-EE8C-4DFB-9DE6-61AF007D14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4208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EEC7663-ECE6-4A63-B793-C455A8B64796}" type="slidenum">
              <a:rPr lang="ru-RU" altLang="ru-RU" smtClean="0"/>
              <a:pPr eaLnBrk="1" hangingPunct="1"/>
              <a:t>1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C769CA8-DEA5-4F7A-855A-166FC24CC1E9}" type="slidenum">
              <a:rPr lang="ru-RU" altLang="ru-RU" smtClean="0"/>
              <a:pPr eaLnBrk="1" hangingPunct="1"/>
              <a:t>15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EA2E102-1954-4F49-8E43-1A25E523DE30}" type="slidenum">
              <a:rPr lang="ru-RU" altLang="ru-RU" smtClean="0"/>
              <a:pPr eaLnBrk="1" hangingPunct="1"/>
              <a:t>16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378B588-082E-49F5-A4F8-0B3339BE5A68}" type="slidenum">
              <a:rPr lang="ru-RU" altLang="ru-RU" smtClean="0"/>
              <a:pPr eaLnBrk="1" hangingPunct="1"/>
              <a:t>17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A6B3718-007F-486B-8D15-E25066A3ABD2}" type="slidenum">
              <a:rPr lang="ru-RU" altLang="ru-RU" smtClean="0"/>
              <a:pPr eaLnBrk="1" hangingPunct="1"/>
              <a:t>18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454EC1F-99C1-4056-BB65-506BD0B1DCE7}" type="slidenum">
              <a:rPr lang="ru-RU" altLang="ru-RU" smtClean="0"/>
              <a:pPr eaLnBrk="1" hangingPunct="1"/>
              <a:t>19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AB5F480-E9EB-4C97-9CA9-D03E25616E9B}" type="slidenum">
              <a:rPr lang="ru-RU" altLang="ru-RU" smtClean="0"/>
              <a:pPr eaLnBrk="1" hangingPunct="1"/>
              <a:t>20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01CF8D3-C2BE-44E5-B10D-D529A9E63363}" type="slidenum">
              <a:rPr lang="ru-RU" altLang="ru-RU" smtClean="0"/>
              <a:pPr eaLnBrk="1" hangingPunct="1"/>
              <a:t>21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8984801-568B-47C1-979B-A19472CFF955}" type="slidenum">
              <a:rPr lang="ru-RU" altLang="ru-RU" smtClean="0"/>
              <a:pPr eaLnBrk="1" hangingPunct="1"/>
              <a:t>22</a:t>
            </a:fld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20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41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5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57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23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58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67" y="381"/>
                      <a:ext cx="865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sp>
                <p:nvSpPr>
                  <p:cNvPr id="51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2" name="Freeform 13"/>
                  <p:cNvSpPr>
                    <a:spLocks/>
                  </p:cNvSpPr>
                  <p:nvPr/>
                </p:nvSpPr>
                <p:spPr bwMode="auto">
                  <a:xfrm>
                    <a:off x="2609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3" name="Freeform 14"/>
                  <p:cNvSpPr>
                    <a:spLocks/>
                  </p:cNvSpPr>
                  <p:nvPr/>
                </p:nvSpPr>
                <p:spPr bwMode="auto">
                  <a:xfrm>
                    <a:off x="2677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4" name="Freeform 15"/>
                  <p:cNvSpPr>
                    <a:spLocks/>
                  </p:cNvSpPr>
                  <p:nvPr/>
                </p:nvSpPr>
                <p:spPr bwMode="auto">
                  <a:xfrm>
                    <a:off x="2425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5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6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pic>
              <p:nvPicPr>
                <p:cNvPr id="4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21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2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3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4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5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6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7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8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9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0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1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2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3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4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5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6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7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8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9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0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sp>
          <p:nvSpPr>
            <p:cNvPr id="9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4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4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18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ru-RU"/>
            </a:p>
          </p:txBody>
        </p:sp>
      </p:grpSp>
      <p:sp>
        <p:nvSpPr>
          <p:cNvPr id="58425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8426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C434093-3E66-45F8-9B65-9CB958EB37A7}" type="datetimeFigureOut">
              <a:rPr lang="ru-RU"/>
              <a:pPr>
                <a:defRPr/>
              </a:pPr>
              <a:t>17.12.2013</a:t>
            </a:fld>
            <a:endParaRPr lang="ru-RU"/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3381478-3675-4214-B1D1-6DD45A2420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392481"/>
      </p:ext>
    </p:extLst>
  </p:cSld>
  <p:clrMapOvr>
    <a:masterClrMapping/>
  </p:clrMapOvr>
  <p:transition>
    <p:checker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24493-8F8D-4C5B-8EAD-81DE681E3E7F}" type="datetimeFigureOut">
              <a:rPr lang="ru-RU"/>
              <a:pPr>
                <a:defRPr/>
              </a:pPr>
              <a:t>17.12.2013</a:t>
            </a:fld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CF01F-F416-4CF5-82CB-EB9FCA5FF3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8358667"/>
      </p:ext>
    </p:extLst>
  </p:cSld>
  <p:clrMapOvr>
    <a:masterClrMapping/>
  </p:clrMapOvr>
  <p:transition>
    <p:checker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B7DD7-AB07-42DD-BE67-47A8C6E3E067}" type="datetimeFigureOut">
              <a:rPr lang="ru-RU"/>
              <a:pPr>
                <a:defRPr/>
              </a:pPr>
              <a:t>17.12.2013</a:t>
            </a:fld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6B302-146A-4F1A-AA2C-8B3030A186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8366929"/>
      </p:ext>
    </p:extLst>
  </p:cSld>
  <p:clrMapOvr>
    <a:masterClrMapping/>
  </p:clrMapOvr>
  <p:transition>
    <p:checker/>
    <p:sndAc>
      <p:stSnd>
        <p:snd r:embed="rId1" name="chimes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63525" y="1598613"/>
            <a:ext cx="7386638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3525" y="3922713"/>
            <a:ext cx="7386638" cy="21732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2E4B1E-AD86-4A11-9C00-41F35D8C30B1}" type="datetimeFigureOut">
              <a:rPr lang="ru-RU"/>
              <a:pPr>
                <a:defRPr/>
              </a:pPr>
              <a:t>17.12.2013</a:t>
            </a:fld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0B341-CC1A-47A0-9B3A-116DA322A6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2283516"/>
      </p:ext>
    </p:extLst>
  </p:cSld>
  <p:clrMapOvr>
    <a:masterClrMapping/>
  </p:clrMapOvr>
  <p:transition>
    <p:checker/>
    <p:sndAc>
      <p:stSnd>
        <p:snd r:embed="rId1" name="chimes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E6162-4394-4F52-87BA-96ECC6C1D6D1}" type="datetimeFigureOut">
              <a:rPr lang="ru-RU"/>
              <a:pPr>
                <a:defRPr/>
              </a:pPr>
              <a:t>17.12.2013</a:t>
            </a:fld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A6EF52-9F5F-4C50-AE75-C2FCC04683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596021"/>
      </p:ext>
    </p:extLst>
  </p:cSld>
  <p:clrMapOvr>
    <a:masterClrMapping/>
  </p:clrMapOvr>
  <p:transition>
    <p:checker/>
    <p:sndAc>
      <p:stSnd>
        <p:snd r:embed="rId1" name="chimes.wav"/>
      </p:stSnd>
    </p:sndAc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032250" y="1598613"/>
            <a:ext cx="3617913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032250" y="3922713"/>
            <a:ext cx="3617913" cy="21732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EE2B07-4C4D-4AF5-926C-A4FD1499A5EB}" type="datetimeFigureOut">
              <a:rPr lang="ru-RU"/>
              <a:pPr>
                <a:defRPr/>
              </a:pPr>
              <a:t>17.12.2013</a:t>
            </a:fld>
            <a:endParaRPr lang="ru-RU"/>
          </a:p>
        </p:txBody>
      </p:sp>
      <p:sp>
        <p:nvSpPr>
          <p:cNvPr id="7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1F568-3015-43DC-B563-EF1FEB09FA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362070"/>
      </p:ext>
    </p:extLst>
  </p:cSld>
  <p:clrMapOvr>
    <a:masterClrMapping/>
  </p:clrMapOvr>
  <p:transition>
    <p:checker/>
    <p:sndAc>
      <p:stSnd>
        <p:snd r:embed="rId1" name="chimes.wav"/>
      </p:stSnd>
    </p:sndAc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263525" y="1598613"/>
            <a:ext cx="7386638" cy="4497387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52849C-05AD-48FD-B9C6-629409F318A5}" type="datetimeFigureOut">
              <a:rPr lang="ru-RU"/>
              <a:pPr>
                <a:defRPr/>
              </a:pPr>
              <a:t>17.12.2013</a:t>
            </a:fld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9850E-F297-4319-966F-5A56BECDB1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5304331"/>
      </p:ext>
    </p:extLst>
  </p:cSld>
  <p:clrMapOvr>
    <a:masterClrMapping/>
  </p:clrMapOvr>
  <p:transition>
    <p:checker/>
    <p:sndAc>
      <p:stSnd>
        <p:snd r:embed="rId1" name="chimes.wav"/>
      </p:stSnd>
    </p:sndAc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E19D0-9B89-4DD0-831D-FB67AB66EF5F}" type="datetimeFigureOut">
              <a:rPr lang="ru-RU"/>
              <a:pPr>
                <a:defRPr/>
              </a:pPr>
              <a:t>17.12.2013</a:t>
            </a:fld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2CF2B3-285B-46C8-8CB9-49795EF89B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4669925"/>
      </p:ext>
    </p:extLst>
  </p:cSld>
  <p:clrMapOvr>
    <a:masterClrMapping/>
  </p:clrMapOvr>
  <p:transition>
    <p:checker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759A9E-2E87-4C4C-9685-87911E135DBB}" type="datetimeFigureOut">
              <a:rPr lang="ru-RU"/>
              <a:pPr>
                <a:defRPr/>
              </a:pPr>
              <a:t>17.12.2013</a:t>
            </a:fld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659532-D6F8-45F1-90A2-DD676ED654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915084"/>
      </p:ext>
    </p:extLst>
  </p:cSld>
  <p:clrMapOvr>
    <a:masterClrMapping/>
  </p:clrMapOvr>
  <p:transition>
    <p:checker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CB5BF-E49E-4285-8C91-1E94AFF22EFF}" type="datetimeFigureOut">
              <a:rPr lang="ru-RU"/>
              <a:pPr>
                <a:defRPr/>
              </a:pPr>
              <a:t>17.12.2013</a:t>
            </a:fld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9D06E-22B1-40FE-9C60-F167C65C47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3202905"/>
      </p:ext>
    </p:extLst>
  </p:cSld>
  <p:clrMapOvr>
    <a:masterClrMapping/>
  </p:clrMapOvr>
  <p:transition>
    <p:checker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79013-EBFF-4300-9225-A2DEDB9102CE}" type="datetimeFigureOut">
              <a:rPr lang="ru-RU"/>
              <a:pPr>
                <a:defRPr/>
              </a:pPr>
              <a:t>17.12.2013</a:t>
            </a:fld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E6BE4B-CD96-475B-88CC-40521D64F3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169566"/>
      </p:ext>
    </p:extLst>
  </p:cSld>
  <p:clrMapOvr>
    <a:masterClrMapping/>
  </p:clrMapOvr>
  <p:transition>
    <p:checker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F82B40-8211-4367-90E1-36A008B0FBA3}" type="datetimeFigureOut">
              <a:rPr lang="ru-RU"/>
              <a:pPr>
                <a:defRPr/>
              </a:pPr>
              <a:t>17.12.2013</a:t>
            </a:fld>
            <a:endParaRPr lang="ru-RU"/>
          </a:p>
        </p:txBody>
      </p:sp>
      <p:sp>
        <p:nvSpPr>
          <p:cNvPr id="8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8538C-8C39-4A2D-B5D3-721F837DAE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661186"/>
      </p:ext>
    </p:extLst>
  </p:cSld>
  <p:clrMapOvr>
    <a:masterClrMapping/>
  </p:clrMapOvr>
  <p:transition>
    <p:checker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735EA-A275-478E-8B1D-7465F3E9BC8C}" type="datetimeFigureOut">
              <a:rPr lang="ru-RU"/>
              <a:pPr>
                <a:defRPr/>
              </a:pPr>
              <a:t>17.12.2013</a:t>
            </a:fld>
            <a:endParaRPr lang="ru-RU"/>
          </a:p>
        </p:txBody>
      </p:sp>
      <p:sp>
        <p:nvSpPr>
          <p:cNvPr id="4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279CA-44F4-407C-8255-DAB114D9F8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2003263"/>
      </p:ext>
    </p:extLst>
  </p:cSld>
  <p:clrMapOvr>
    <a:masterClrMapping/>
  </p:clrMapOvr>
  <p:transition>
    <p:checker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DD8FC7-C44D-49B0-9070-C75ADC3DBEF7}" type="datetimeFigureOut">
              <a:rPr lang="ru-RU"/>
              <a:pPr>
                <a:defRPr/>
              </a:pPr>
              <a:t>17.12.2013</a:t>
            </a:fld>
            <a:endParaRPr lang="ru-RU"/>
          </a:p>
        </p:txBody>
      </p:sp>
      <p:sp>
        <p:nvSpPr>
          <p:cNvPr id="3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4D5B5-87A9-4C18-9597-DBAC44AE64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6245875"/>
      </p:ext>
    </p:extLst>
  </p:cSld>
  <p:clrMapOvr>
    <a:masterClrMapping/>
  </p:clrMapOvr>
  <p:transition>
    <p:checker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5029E-966C-457F-A800-44FADC1CD29F}" type="datetimeFigureOut">
              <a:rPr lang="ru-RU"/>
              <a:pPr>
                <a:defRPr/>
              </a:pPr>
              <a:t>17.12.2013</a:t>
            </a:fld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7694C-7348-4EB6-9FEA-36C4EAFE5A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479843"/>
      </p:ext>
    </p:extLst>
  </p:cSld>
  <p:clrMapOvr>
    <a:masterClrMapping/>
  </p:clrMapOvr>
  <p:transition>
    <p:checker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4B08C-8125-4B0E-8799-98B1C1BB6ED2}" type="datetimeFigureOut">
              <a:rPr lang="ru-RU"/>
              <a:pPr>
                <a:defRPr/>
              </a:pPr>
              <a:t>17.12.2013</a:t>
            </a:fld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00B168-CA30-476E-ABBE-D3DBA5717A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974944"/>
      </p:ext>
    </p:extLst>
  </p:cSld>
  <p:clrMapOvr>
    <a:masterClrMapping/>
  </p:clrMapOvr>
  <p:transition>
    <p:checker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w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57347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57348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57349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1047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1068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107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57354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23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57355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67" y="381"/>
                      <a:ext cx="865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sp>
                <p:nvSpPr>
                  <p:cNvPr id="57356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7357" name="Freeform 13"/>
                  <p:cNvSpPr>
                    <a:spLocks/>
                  </p:cNvSpPr>
                  <p:nvPr/>
                </p:nvSpPr>
                <p:spPr bwMode="auto">
                  <a:xfrm>
                    <a:off x="2609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7358" name="Freeform 14"/>
                  <p:cNvSpPr>
                    <a:spLocks/>
                  </p:cNvSpPr>
                  <p:nvPr/>
                </p:nvSpPr>
                <p:spPr bwMode="auto">
                  <a:xfrm>
                    <a:off x="2677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7359" name="Freeform 15"/>
                  <p:cNvSpPr>
                    <a:spLocks/>
                  </p:cNvSpPr>
                  <p:nvPr/>
                </p:nvSpPr>
                <p:spPr bwMode="auto">
                  <a:xfrm>
                    <a:off x="2425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7360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7361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pic>
              <p:nvPicPr>
                <p:cNvPr id="1069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70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71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72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73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74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75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76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1048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1049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50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51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52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53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54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55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56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57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58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59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60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61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62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63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64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65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66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67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sp>
          <p:nvSpPr>
            <p:cNvPr id="57390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391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392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393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20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394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20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395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396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397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398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57399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400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ru-RU"/>
            </a:p>
          </p:txBody>
        </p:sp>
      </p:grpSp>
      <p:sp>
        <p:nvSpPr>
          <p:cNvPr id="1027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57403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fld id="{CD948348-6E6B-45F7-9155-C78C88623F9E}" type="datetimeFigureOut">
              <a:rPr lang="ru-RU"/>
              <a:pPr>
                <a:defRPr/>
              </a:pPr>
              <a:t>17.12.2013</a:t>
            </a:fld>
            <a:endParaRPr lang="ru-RU"/>
          </a:p>
        </p:txBody>
      </p:sp>
      <p:sp>
        <p:nvSpPr>
          <p:cNvPr id="57404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7405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5AF704DE-5504-4537-B20B-003DAF8E63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03" r:id="rId1"/>
    <p:sldLayoutId id="2147484488" r:id="rId2"/>
    <p:sldLayoutId id="2147484489" r:id="rId3"/>
    <p:sldLayoutId id="2147484490" r:id="rId4"/>
    <p:sldLayoutId id="2147484491" r:id="rId5"/>
    <p:sldLayoutId id="2147484492" r:id="rId6"/>
    <p:sldLayoutId id="2147484493" r:id="rId7"/>
    <p:sldLayoutId id="2147484494" r:id="rId8"/>
    <p:sldLayoutId id="2147484495" r:id="rId9"/>
    <p:sldLayoutId id="2147484496" r:id="rId10"/>
    <p:sldLayoutId id="2147484497" r:id="rId11"/>
    <p:sldLayoutId id="2147484498" r:id="rId12"/>
    <p:sldLayoutId id="2147484499" r:id="rId13"/>
    <p:sldLayoutId id="2147484500" r:id="rId14"/>
    <p:sldLayoutId id="2147484501" r:id="rId15"/>
    <p:sldLayoutId id="2147484502" r:id="rId16"/>
  </p:sldLayoutIdLst>
  <p:transition>
    <p:checker/>
    <p:sndAc>
      <p:stSnd>
        <p:snd r:embed="rId18" name="chimes.wav"/>
      </p:stSnd>
    </p:sndAc>
  </p:transition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21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80000"/>
        <a:buBlip>
          <a:blip r:embed="rId22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23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Прямоугольник 1"/>
          <p:cNvSpPr>
            <a:spLocks noChangeArrowheads="1"/>
          </p:cNvSpPr>
          <p:nvPr/>
        </p:nvSpPr>
        <p:spPr bwMode="auto">
          <a:xfrm>
            <a:off x="357188" y="1428750"/>
            <a:ext cx="7358062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endParaRPr lang="ru-RU" altLang="ru-RU" sz="3200" b="1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ru-RU" altLang="ru-RU" sz="3200" b="1">
                <a:latin typeface="Times New Roman" pitchFamily="18" charset="0"/>
                <a:cs typeface="Times New Roman" pitchFamily="18" charset="0"/>
              </a:rPr>
              <a:t>«Скажи мне – и я забуду, </a:t>
            </a:r>
          </a:p>
          <a:p>
            <a:pPr eaLnBrk="1" hangingPunct="1">
              <a:lnSpc>
                <a:spcPct val="150000"/>
              </a:lnSpc>
            </a:pPr>
            <a:r>
              <a:rPr lang="ru-RU" altLang="ru-RU" sz="3200" b="1">
                <a:latin typeface="Times New Roman" pitchFamily="18" charset="0"/>
                <a:cs typeface="Times New Roman" pitchFamily="18" charset="0"/>
              </a:rPr>
              <a:t>      Покажи мне -  и я запомню, </a:t>
            </a:r>
          </a:p>
          <a:p>
            <a:pPr eaLnBrk="1" hangingPunct="1">
              <a:lnSpc>
                <a:spcPct val="150000"/>
              </a:lnSpc>
            </a:pPr>
            <a:r>
              <a:rPr lang="ru-RU" altLang="ru-RU" sz="3200" b="1">
                <a:latin typeface="Times New Roman" pitchFamily="18" charset="0"/>
                <a:cs typeface="Times New Roman" pitchFamily="18" charset="0"/>
              </a:rPr>
              <a:t>              Вовлеки меня – и я научусь» </a:t>
            </a:r>
          </a:p>
        </p:txBody>
      </p:sp>
      <p:sp>
        <p:nvSpPr>
          <p:cNvPr id="3075" name="Прямоугольник 2"/>
          <p:cNvSpPr>
            <a:spLocks noChangeArrowheads="1"/>
          </p:cNvSpPr>
          <p:nvPr/>
        </p:nvSpPr>
        <p:spPr bwMode="auto">
          <a:xfrm rot="10800000" flipV="1">
            <a:off x="4714875" y="4572000"/>
            <a:ext cx="28654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b="1"/>
              <a:t>(китайская  пословица)</a:t>
            </a:r>
            <a:endParaRPr lang="ru-RU" altLang="ru-RU" sz="2800" b="1"/>
          </a:p>
        </p:txBody>
      </p:sp>
    </p:spTree>
  </p:cSld>
  <p:clrMapOvr>
    <a:masterClrMapping/>
  </p:clrMapOvr>
  <p:transition>
    <p:checker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ChangeArrowheads="1"/>
          </p:cNvSpPr>
          <p:nvPr/>
        </p:nvSpPr>
        <p:spPr bwMode="auto">
          <a:xfrm>
            <a:off x="571500" y="214313"/>
            <a:ext cx="6918325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endParaRPr lang="ru-RU" sz="2400" b="1" cap="all" dirty="0">
              <a:solidFill>
                <a:srgbClr val="51237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endParaRPr lang="ru-RU" sz="2400" b="1" cap="all" dirty="0">
              <a:solidFill>
                <a:srgbClr val="51237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ru-RU" sz="2400" b="1" cap="all" dirty="0">
                <a:solidFill>
                  <a:srgbClr val="512373"/>
                </a:solidFill>
                <a:latin typeface="Times New Roman" pitchFamily="18" charset="0"/>
                <a:cs typeface="Times New Roman" pitchFamily="18" charset="0"/>
              </a:rPr>
              <a:t>Процедуры формирования интереса </a:t>
            </a:r>
          </a:p>
          <a:p>
            <a:pPr algn="ctr" eaLnBrk="0" hangingPunct="0">
              <a:lnSpc>
                <a:spcPct val="200000"/>
              </a:lnSpc>
              <a:defRPr/>
            </a:pPr>
            <a:r>
              <a:rPr lang="ru-RU" sz="2400" b="1" cap="all" dirty="0">
                <a:solidFill>
                  <a:srgbClr val="512373"/>
                </a:solidFill>
                <a:latin typeface="Times New Roman" pitchFamily="18" charset="0"/>
                <a:cs typeface="Times New Roman" pitchFamily="18" charset="0"/>
              </a:rPr>
              <a:t>к процессу проектирования:</a:t>
            </a:r>
          </a:p>
        </p:txBody>
      </p:sp>
      <p:cxnSp>
        <p:nvCxnSpPr>
          <p:cNvPr id="4" name="Прямая со стрелкой 3"/>
          <p:cNvCxnSpPr/>
          <p:nvPr/>
        </p:nvCxnSpPr>
        <p:spPr>
          <a:xfrm rot="5400000">
            <a:off x="642938" y="2500313"/>
            <a:ext cx="1000125" cy="714375"/>
          </a:xfrm>
          <a:prstGeom prst="straightConnector1">
            <a:avLst/>
          </a:prstGeom>
          <a:ln>
            <a:solidFill>
              <a:schemeClr val="accent4">
                <a:lumMod val="10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5400000">
            <a:off x="2374900" y="3125788"/>
            <a:ext cx="1108075" cy="571500"/>
          </a:xfrm>
          <a:prstGeom prst="straightConnector1">
            <a:avLst/>
          </a:prstGeom>
          <a:ln>
            <a:solidFill>
              <a:schemeClr val="accent4">
                <a:lumMod val="10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6200000" flipH="1">
            <a:off x="4250532" y="3178969"/>
            <a:ext cx="1143000" cy="357187"/>
          </a:xfrm>
          <a:prstGeom prst="straightConnector1">
            <a:avLst/>
          </a:prstGeom>
          <a:ln>
            <a:solidFill>
              <a:schemeClr val="accent4">
                <a:lumMod val="10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214313" y="3643313"/>
            <a:ext cx="1643062" cy="17843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Объяснение по сути проектного метода обучения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643063" y="4714875"/>
            <a:ext cx="2286000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Представление вариантов выполняемых </a:t>
            </a:r>
          </a:p>
          <a:p>
            <a:pPr algn="ctr">
              <a:defRPr/>
            </a:pPr>
            <a:r>
              <a:rPr lang="ru-RU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проектов 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714750" y="4714875"/>
            <a:ext cx="2357438" cy="9540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Аннотирование </a:t>
            </a:r>
          </a:p>
          <a:p>
            <a:pPr algn="ctr">
              <a:defRPr/>
            </a:pPr>
            <a:r>
              <a:rPr lang="ru-RU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перечня возможных </a:t>
            </a:r>
          </a:p>
          <a:p>
            <a:pPr algn="ctr">
              <a:defRPr/>
            </a:pPr>
            <a:r>
              <a:rPr lang="ru-RU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проектов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6000750" y="4000500"/>
            <a:ext cx="1785938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Ознакомление с процедурой выполнения </a:t>
            </a:r>
          </a:p>
          <a:p>
            <a:pPr algn="ctr">
              <a:defRPr/>
            </a:pPr>
            <a:r>
              <a:rPr lang="ru-RU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проектов </a:t>
            </a:r>
          </a:p>
        </p:txBody>
      </p:sp>
      <p:cxnSp>
        <p:nvCxnSpPr>
          <p:cNvPr id="30" name="Прямая со стрелкой 29"/>
          <p:cNvCxnSpPr/>
          <p:nvPr/>
        </p:nvCxnSpPr>
        <p:spPr>
          <a:xfrm rot="16200000" flipH="1">
            <a:off x="6179344" y="2607469"/>
            <a:ext cx="1000125" cy="642937"/>
          </a:xfrm>
          <a:prstGeom prst="straightConnector1">
            <a:avLst/>
          </a:prstGeom>
          <a:ln>
            <a:solidFill>
              <a:schemeClr val="accent4">
                <a:lumMod val="10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checker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5" y="285750"/>
            <a:ext cx="7643813" cy="6062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000" b="1" cap="all" dirty="0">
                <a:solidFill>
                  <a:srgbClr val="512373"/>
                </a:solidFill>
                <a:latin typeface="Times New Roman" pitchFamily="18" charset="0"/>
                <a:cs typeface="Times New Roman" pitchFamily="18" charset="0"/>
              </a:rPr>
              <a:t>Последовательность выполнения проекта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ru-RU" sz="16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Выдвижение проблемы (выбор темы проекта), обоснование возникшей идеи и потребностей (обсуждение и анализ).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ru-RU" sz="16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Рассмотрение требований, ограничений условий необходимых для выполнения проекта. Конкретизация  задачи.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ru-RU" sz="16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Исследование, выявление традиций, истории тенденций.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ru-RU" sz="16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Сбор информации по теме проекта.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ru-RU" sz="16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Анализ идей и выбор оптимального варианта (банк идей).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ru-RU" sz="16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Дизайн –спецификация.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ru-RU" sz="16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Последовательность изготовления изделия.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ru-RU" sz="16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Экономическое обоснование.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ru-RU" sz="16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Контроль качества.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ru-RU" sz="16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Коррекция.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ru-RU" sz="16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Контроль испытания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ru-RU" sz="16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Разработка рекламного проекта изделия.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ru-RU" sz="16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Самооценка.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ru-RU" sz="16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Защита проекта.</a:t>
            </a:r>
            <a:endParaRPr lang="ru-RU" sz="16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hecker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ChangeArrowheads="1"/>
          </p:cNvSpPr>
          <p:nvPr/>
        </p:nvSpPr>
        <p:spPr bwMode="auto">
          <a:xfrm>
            <a:off x="142875" y="142875"/>
            <a:ext cx="771525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ru-RU" sz="2000" b="1" cap="all" dirty="0">
                <a:solidFill>
                  <a:srgbClr val="512373"/>
                </a:solidFill>
                <a:latin typeface="Times New Roman" pitchFamily="18" charset="0"/>
                <a:cs typeface="Times New Roman" pitchFamily="18" charset="0"/>
              </a:rPr>
              <a:t>В основу методики закладываю следующие принципы: </a:t>
            </a:r>
            <a:endParaRPr lang="ru-RU" sz="2000" b="1" dirty="0">
              <a:solidFill>
                <a:srgbClr val="171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  <a:defRPr/>
            </a:pPr>
            <a:r>
              <a:rPr lang="ru-RU" sz="2000" dirty="0">
                <a:solidFill>
                  <a:srgbClr val="171600"/>
                </a:solidFill>
                <a:latin typeface="Times New Roman" pitchFamily="18" charset="0"/>
                <a:cs typeface="Times New Roman" pitchFamily="18" charset="0"/>
              </a:rPr>
              <a:t>подбор тем творческих проектов, адаптированных для возрастных групп 5—8 классов, анализ моделей одежды, декоративно-прикладных работ в соответствии с направлением современной моды, умение работать с журналами мод и другой необходимой и нужной информацией;</a:t>
            </a:r>
          </a:p>
          <a:p>
            <a:pPr algn="just">
              <a:buFont typeface="Wingdings" pitchFamily="2" charset="2"/>
              <a:buChar char="v"/>
              <a:defRPr/>
            </a:pPr>
            <a:r>
              <a:rPr lang="ru-RU" sz="2000" dirty="0">
                <a:solidFill>
                  <a:srgbClr val="171600"/>
                </a:solidFill>
                <a:latin typeface="Times New Roman" pitchFamily="18" charset="0"/>
                <a:cs typeface="Times New Roman" pitchFamily="18" charset="0"/>
              </a:rPr>
              <a:t>введение в курс обучения единой базовой цельнокроеной конструкции для плечевых изделий (с 5 по 8 класс), </a:t>
            </a:r>
            <a:r>
              <a:rPr lang="ru-RU" sz="2000" dirty="0" err="1">
                <a:solidFill>
                  <a:srgbClr val="171600"/>
                </a:solidFill>
                <a:latin typeface="Times New Roman" pitchFamily="18" charset="0"/>
                <a:cs typeface="Times New Roman" pitchFamily="18" charset="0"/>
              </a:rPr>
              <a:t>экспресс-построения</a:t>
            </a:r>
            <a:r>
              <a:rPr lang="ru-RU" sz="2000" dirty="0">
                <a:solidFill>
                  <a:srgbClr val="171600"/>
                </a:solidFill>
                <a:latin typeface="Times New Roman" pitchFamily="18" charset="0"/>
                <a:cs typeface="Times New Roman" pitchFamily="18" charset="0"/>
              </a:rPr>
              <a:t> поясных изделий, которые позволяют быстро и точно выполнять современные чертежи, изготавливать выкройки, наглядно применять приемы художественного конструирования; </a:t>
            </a:r>
          </a:p>
          <a:p>
            <a:pPr algn="just">
              <a:buFont typeface="Wingdings" pitchFamily="2" charset="2"/>
              <a:buChar char="v"/>
              <a:defRPr/>
            </a:pPr>
            <a:r>
              <a:rPr lang="ru-RU" sz="2000" dirty="0">
                <a:solidFill>
                  <a:srgbClr val="171600"/>
                </a:solidFill>
                <a:latin typeface="Times New Roman" pitchFamily="18" charset="0"/>
                <a:cs typeface="Times New Roman" pitchFamily="18" charset="0"/>
              </a:rPr>
              <a:t>применение современной технологии обработки швейных изделий, которая обеспечивает выполнение творческих проектов, предварительная проработка на образцах из ткани ручных, машинных швов, унифицированных деталей и узлов, использование техники быстрого шитья;</a:t>
            </a:r>
          </a:p>
          <a:p>
            <a:pPr algn="just">
              <a:buFont typeface="Wingdings" pitchFamily="2" charset="2"/>
              <a:buChar char="v"/>
              <a:defRPr/>
            </a:pPr>
            <a:r>
              <a:rPr lang="ru-RU" sz="2000" dirty="0">
                <a:solidFill>
                  <a:srgbClr val="171600"/>
                </a:solidFill>
                <a:latin typeface="Times New Roman" pitchFamily="18" charset="0"/>
                <a:cs typeface="Times New Roman" pitchFamily="18" charset="0"/>
              </a:rPr>
              <a:t>усвоение кратких сведений о тканях, овладение приемами работы на швейной машине с электрическим приводом и техникой быстрого шитья, что необходимо для качественного выполнения творческой работы.</a:t>
            </a:r>
          </a:p>
          <a:p>
            <a:pPr algn="just" eaLnBrk="0" hangingPunct="0">
              <a:buFont typeface="Wingdings" pitchFamily="2" charset="2"/>
              <a:buChar char="v"/>
              <a:defRPr/>
            </a:pPr>
            <a:endParaRPr lang="ru-RU" sz="2000" b="1" dirty="0">
              <a:solidFill>
                <a:srgbClr val="171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hecker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ChangeArrowheads="1"/>
          </p:cNvSpPr>
          <p:nvPr/>
        </p:nvSpPr>
        <p:spPr bwMode="auto">
          <a:xfrm>
            <a:off x="142875" y="142875"/>
            <a:ext cx="7715250" cy="587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82550" algn="ctr" eaLnBrk="0" hangingPunct="0">
              <a:defRPr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indent="82550" algn="ctr" eaLnBrk="0" hangingPunct="0">
              <a:lnSpc>
                <a:spcPct val="150000"/>
              </a:lnSpc>
              <a:defRPr/>
            </a:pPr>
            <a:r>
              <a:rPr lang="ru-RU" sz="2800" b="1" cap="all" dirty="0">
                <a:solidFill>
                  <a:srgbClr val="512373"/>
                </a:solidFill>
                <a:latin typeface="Times New Roman" pitchFamily="18" charset="0"/>
                <a:cs typeface="Times New Roman" pitchFamily="18" charset="0"/>
              </a:rPr>
              <a:t>При выборе тем творческих проектов учитываю следующие факторы:</a:t>
            </a:r>
            <a:endParaRPr lang="ru-RU" sz="2400" cap="all" dirty="0">
              <a:solidFill>
                <a:srgbClr val="512373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82550" algn="ctr" eaLnBrk="0" hangingPunct="0">
              <a:defRPr/>
            </a:pPr>
            <a:endParaRPr lang="ru-RU" sz="900" dirty="0">
              <a:solidFill>
                <a:srgbClr val="171600"/>
              </a:solidFill>
            </a:endParaRPr>
          </a:p>
          <a:p>
            <a:pPr indent="82550" algn="ctr" eaLnBrk="0" hangingPunct="0">
              <a:defRPr/>
            </a:pPr>
            <a:endParaRPr lang="ru-RU" sz="900" dirty="0">
              <a:solidFill>
                <a:srgbClr val="171600"/>
              </a:solidFill>
            </a:endParaRPr>
          </a:p>
          <a:p>
            <a:pPr indent="82550" algn="just" eaLnBrk="0" hangingPunct="0">
              <a:lnSpc>
                <a:spcPct val="200000"/>
              </a:lnSpc>
              <a:buFont typeface="Wingdings" pitchFamily="2" charset="2"/>
              <a:buChar char="v"/>
              <a:defRPr/>
            </a:pPr>
            <a:r>
              <a:rPr lang="ru-RU" sz="2600" b="1" dirty="0">
                <a:solidFill>
                  <a:srgbClr val="171600"/>
                </a:solidFill>
                <a:latin typeface="Times New Roman" pitchFamily="18" charset="0"/>
                <a:cs typeface="Times New Roman" pitchFamily="18" charset="0"/>
              </a:rPr>
              <a:t>востребованность изделия потребителем;</a:t>
            </a:r>
          </a:p>
          <a:p>
            <a:pPr indent="82550" algn="just" eaLnBrk="0" hangingPunct="0">
              <a:lnSpc>
                <a:spcPct val="200000"/>
              </a:lnSpc>
              <a:buFont typeface="Wingdings" pitchFamily="2" charset="2"/>
              <a:buChar char="v"/>
              <a:defRPr/>
            </a:pPr>
            <a:r>
              <a:rPr lang="ru-RU" sz="2600" b="1" dirty="0">
                <a:solidFill>
                  <a:srgbClr val="171600"/>
                </a:solidFill>
                <a:latin typeface="Times New Roman" pitchFamily="18" charset="0"/>
                <a:cs typeface="Times New Roman" pitchFamily="18" charset="0"/>
              </a:rPr>
              <a:t>сложность и трудоемкость изделия;</a:t>
            </a:r>
          </a:p>
          <a:p>
            <a:pPr indent="82550" algn="just" eaLnBrk="0" hangingPunct="0">
              <a:lnSpc>
                <a:spcPct val="200000"/>
              </a:lnSpc>
              <a:buFont typeface="Wingdings" pitchFamily="2" charset="2"/>
              <a:buChar char="v"/>
              <a:defRPr/>
            </a:pPr>
            <a:r>
              <a:rPr lang="ru-RU" sz="2600" b="1" dirty="0">
                <a:solidFill>
                  <a:srgbClr val="171600"/>
                </a:solidFill>
                <a:latin typeface="Times New Roman" pitchFamily="18" charset="0"/>
                <a:cs typeface="Times New Roman" pitchFamily="18" charset="0"/>
              </a:rPr>
              <a:t>личные интересы и возможности учащегося;</a:t>
            </a:r>
          </a:p>
          <a:p>
            <a:pPr indent="82550" algn="just" eaLnBrk="0" hangingPunct="0">
              <a:lnSpc>
                <a:spcPct val="200000"/>
              </a:lnSpc>
              <a:buFont typeface="Wingdings" pitchFamily="2" charset="2"/>
              <a:buChar char="v"/>
              <a:defRPr/>
            </a:pPr>
            <a:r>
              <a:rPr lang="ru-RU" sz="2600" b="1" dirty="0">
                <a:solidFill>
                  <a:srgbClr val="171600"/>
                </a:solidFill>
                <a:latin typeface="Times New Roman" pitchFamily="18" charset="0"/>
                <a:cs typeface="Times New Roman" pitchFamily="18" charset="0"/>
              </a:rPr>
              <a:t>возможности материальной базы.</a:t>
            </a:r>
          </a:p>
        </p:txBody>
      </p:sp>
    </p:spTree>
  </p:cSld>
  <p:clrMapOvr>
    <a:masterClrMapping/>
  </p:clrMapOvr>
  <p:transition>
    <p:checker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ChangeArrowheads="1"/>
          </p:cNvSpPr>
          <p:nvPr/>
        </p:nvSpPr>
        <p:spPr bwMode="auto">
          <a:xfrm>
            <a:off x="0" y="0"/>
            <a:ext cx="7858125" cy="655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sz="2400" b="1">
                <a:solidFill>
                  <a:srgbClr val="512373"/>
                </a:solidFill>
                <a:latin typeface="Times New Roman" pitchFamily="18" charset="0"/>
                <a:cs typeface="Times New Roman" pitchFamily="18" charset="0"/>
              </a:rPr>
              <a:t>П А М Я Т К А     У Ч А Щ Е Г О С Я</a:t>
            </a:r>
          </a:p>
          <a:p>
            <a:pPr algn="just"/>
            <a:r>
              <a:rPr lang="ru-RU" altLang="ru-RU" b="1" i="1" u="sng">
                <a:latin typeface="Times New Roman" pitchFamily="18" charset="0"/>
                <a:cs typeface="Times New Roman" pitchFamily="18" charset="0"/>
              </a:rPr>
              <a:t>I. Осознание нужд или проблемы. </a:t>
            </a:r>
            <a:endParaRPr lang="ru-RU" altLang="ru-RU" b="1" i="1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ru-RU">
                <a:latin typeface="Times New Roman" pitchFamily="18" charset="0"/>
                <a:cs typeface="Times New Roman" pitchFamily="18" charset="0"/>
              </a:rPr>
              <a:t>Нужды начинаются там, где ты стоишь. Где бы ни появились люди, появляются проблемы, требующие решения. Твоя проблема должна быть оформлена в виде краткого описания. Оно должно четко формулировать то, что ты собираешься делать.</a:t>
            </a:r>
          </a:p>
          <a:p>
            <a:pPr algn="just"/>
            <a:r>
              <a:rPr lang="en-US" altLang="ru-RU" b="1" i="1" u="sng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altLang="ru-RU" b="1" i="1" u="sng">
                <a:latin typeface="Times New Roman" pitchFamily="18" charset="0"/>
                <a:cs typeface="Times New Roman" pitchFamily="18" charset="0"/>
              </a:rPr>
              <a:t>. Исследование и развитие идей.</a:t>
            </a:r>
            <a:endParaRPr lang="ru-RU" altLang="ru-RU" b="1" i="1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ru-RU">
                <a:latin typeface="Times New Roman" pitchFamily="18" charset="0"/>
                <a:cs typeface="Times New Roman" pitchFamily="18" charset="0"/>
              </a:rPr>
              <a:t>Следующий шаг – найти как можно больше информации по твоей проблеме. Необходимо записывать все, что, на твой взгляд, может помочь тебе. Включай эскизы, диаграммы, пометки.</a:t>
            </a:r>
          </a:p>
          <a:p>
            <a:pPr algn="just"/>
            <a:r>
              <a:rPr lang="ru-RU" altLang="ru-RU">
                <a:latin typeface="Times New Roman" pitchFamily="18" charset="0"/>
                <a:cs typeface="Times New Roman" pitchFamily="18" charset="0"/>
              </a:rPr>
              <a:t>Подумай о:</a:t>
            </a:r>
          </a:p>
          <a:p>
            <a:pPr algn="just"/>
            <a:r>
              <a:rPr lang="ru-RU" altLang="ru-RU">
                <a:latin typeface="Times New Roman" pitchFamily="18" charset="0"/>
                <a:cs typeface="Times New Roman" pitchFamily="18" charset="0"/>
              </a:rPr>
              <a:t>- времени – как долго ты будешь решать эту проблему?</a:t>
            </a:r>
          </a:p>
          <a:p>
            <a:pPr algn="just"/>
            <a:r>
              <a:rPr lang="ru-RU" altLang="ru-RU">
                <a:latin typeface="Times New Roman" pitchFamily="18" charset="0"/>
                <a:cs typeface="Times New Roman" pitchFamily="18" charset="0"/>
              </a:rPr>
              <a:t>- материалах – какие материалы имеются в твоем распоряжении? </a:t>
            </a:r>
          </a:p>
          <a:p>
            <a:pPr algn="just"/>
            <a:r>
              <a:rPr lang="ru-RU" altLang="ru-RU">
                <a:latin typeface="Times New Roman" pitchFamily="18" charset="0"/>
                <a:cs typeface="Times New Roman" pitchFamily="18" charset="0"/>
              </a:rPr>
              <a:t>- стоимости – сколько это будет стоить?</a:t>
            </a:r>
          </a:p>
          <a:p>
            <a:pPr algn="just"/>
            <a:r>
              <a:rPr lang="ru-RU" altLang="ru-RU">
                <a:latin typeface="Times New Roman" pitchFamily="18" charset="0"/>
                <a:cs typeface="Times New Roman" pitchFamily="18" charset="0"/>
              </a:rPr>
              <a:t>- функциях – для выполнения каких функций нужен данный объект?</a:t>
            </a:r>
          </a:p>
          <a:p>
            <a:pPr algn="just"/>
            <a:r>
              <a:rPr lang="ru-RU" altLang="ru-RU">
                <a:latin typeface="Times New Roman" pitchFamily="18" charset="0"/>
                <a:cs typeface="Times New Roman" pitchFamily="18" charset="0"/>
              </a:rPr>
              <a:t>- внешнем виде – как он будет выглядеть?</a:t>
            </a:r>
          </a:p>
          <a:p>
            <a:pPr algn="just"/>
            <a:r>
              <a:rPr lang="ru-RU" altLang="ru-RU">
                <a:latin typeface="Times New Roman" pitchFamily="18" charset="0"/>
                <a:cs typeface="Times New Roman" pitchFamily="18" charset="0"/>
              </a:rPr>
              <a:t>Развивая свои идеи – помни, что простые идеи – часто лучшие идеи.</a:t>
            </a:r>
          </a:p>
          <a:p>
            <a:pPr algn="just"/>
            <a:r>
              <a:rPr lang="ru-RU" altLang="ru-RU" b="1" i="1" u="sng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III. Планирование и изготовление.</a:t>
            </a:r>
            <a:endParaRPr lang="ru-RU" altLang="ru-RU" b="1" i="1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ru-RU">
                <a:latin typeface="Times New Roman" pitchFamily="18" charset="0"/>
                <a:cs typeface="Times New Roman" pitchFamily="18" charset="0"/>
              </a:rPr>
              <a:t>Сейчас ты должен составить план, как ты собираешься решить данную проблему. Запиши порядок своей работы. Тщательно продумай, сколько времени необходимо тебе, какое оборудование понадобится.</a:t>
            </a:r>
          </a:p>
          <a:p>
            <a:pPr algn="just"/>
            <a:r>
              <a:rPr lang="ru-RU" altLang="ru-RU" b="1" i="1" u="sng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IV. Испытание и оценка.</a:t>
            </a:r>
            <a:endParaRPr lang="ru-RU" altLang="ru-RU" b="1" i="1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ru-RU">
                <a:latin typeface="Times New Roman" pitchFamily="18" charset="0"/>
                <a:cs typeface="Times New Roman" pitchFamily="18" charset="0"/>
              </a:rPr>
              <a:t>Решил ли ты проблему? Подумай об этом и спроси других людей. </a:t>
            </a:r>
          </a:p>
        </p:txBody>
      </p:sp>
    </p:spTree>
  </p:cSld>
  <p:clrMapOvr>
    <a:masterClrMapping/>
  </p:clrMapOvr>
  <p:transition>
    <p:checker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1438" y="1214438"/>
          <a:ext cx="7643812" cy="5135562"/>
        </p:xfrm>
        <a:graphic>
          <a:graphicData uri="http://schemas.openxmlformats.org/drawingml/2006/table">
            <a:tbl>
              <a:tblPr/>
              <a:tblGrid>
                <a:gridCol w="1571624"/>
                <a:gridCol w="6072188"/>
              </a:tblGrid>
              <a:tr h="6337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Сфера деятельности</a:t>
                      </a:r>
                    </a:p>
                  </a:txBody>
                  <a:tcPr marL="63518" marR="635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Примерное направление  творческих проектов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518" marR="635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73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Школа </a:t>
                      </a:r>
                    </a:p>
                  </a:txBody>
                  <a:tcPr marL="63518" marR="635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Оформление учебных кабинетов; изготовление изделий для школьной мастерской, раздаточного, демонстрационного материала, действующих моделей и макетов. Оформление помещения школы: изготовление картин, панно, оформление уголков отдыха.</a:t>
                      </a: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518" marR="635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1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Досуг </a:t>
                      </a:r>
                    </a:p>
                  </a:txBody>
                  <a:tcPr marL="63518" marR="635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Изготовление игрушек, сувениров, подарочных наборов, действующих моделей, атрибутов и пособий для подвижных и логических игр.</a:t>
                      </a: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518" marR="635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39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Быт </a:t>
                      </a:r>
                    </a:p>
                  </a:txBody>
                  <a:tcPr marL="63518" marR="635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Изготовление кухонных изделий, дизайн кухни, прихожих, учебных уголков, детских комнат. Изготовление инвентаря для садово-огородных работ и изделий для дачных домиков.</a:t>
                      </a: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518" marR="635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02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Одежда </a:t>
                      </a:r>
                    </a:p>
                  </a:txBody>
                  <a:tcPr marL="63518" marR="635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Дизайн одежды: изготовление ассортимента одежды, разработка конструкторской документации, дизайн обуви, изготовление аксессуаров, комплектов.</a:t>
                      </a: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518" marR="635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1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Индустрия </a:t>
                      </a:r>
                    </a:p>
                  </a:txBody>
                  <a:tcPr marL="63518" marR="635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Заказы предприятий, организаций, фирм, дошкольных учреждений, организаций дополнительного цикла.</a:t>
                      </a: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518" marR="635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65" name="Rectangle 1"/>
          <p:cNvSpPr>
            <a:spLocks noChangeArrowheads="1"/>
          </p:cNvSpPr>
          <p:nvPr/>
        </p:nvSpPr>
        <p:spPr bwMode="auto">
          <a:xfrm>
            <a:off x="0" y="0"/>
            <a:ext cx="7858125" cy="117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26960" bIns="0" anchor="ctr">
            <a:spAutoFit/>
          </a:bodyPr>
          <a:lstStyle/>
          <a:p>
            <a:pPr algn="ctr">
              <a:defRPr/>
            </a:pPr>
            <a:r>
              <a:rPr lang="ru-RU" sz="2400" b="1" cap="all" dirty="0">
                <a:solidFill>
                  <a:srgbClr val="512373"/>
                </a:solidFill>
                <a:latin typeface="Times New Roman" pitchFamily="18" charset="0"/>
                <a:cs typeface="Times New Roman" pitchFamily="18" charset="0"/>
              </a:rPr>
              <a:t>Примерные направления творческих проектов </a:t>
            </a:r>
            <a:r>
              <a:rPr lang="ru-RU" sz="2400" b="1" cap="all" dirty="0">
                <a:solidFill>
                  <a:srgbClr val="512373"/>
                </a:solidFill>
                <a:latin typeface="Times New Roman" pitchFamily="18" charset="0"/>
                <a:cs typeface="Times New Roman" pitchFamily="18" charset="0"/>
              </a:rPr>
              <a:t>учащихся</a:t>
            </a:r>
            <a:r>
              <a:rPr lang="ru-RU" sz="2400" b="1" cap="all" dirty="0">
                <a:solidFill>
                  <a:srgbClr val="51237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cap="all" dirty="0">
                <a:solidFill>
                  <a:srgbClr val="512373"/>
                </a:solidFill>
                <a:latin typeface="Times New Roman" pitchFamily="18" charset="0"/>
                <a:cs typeface="Times New Roman" pitchFamily="18" charset="0"/>
              </a:rPr>
              <a:t>  в </a:t>
            </a:r>
            <a:r>
              <a:rPr lang="ru-RU" sz="2400" b="1" cap="all" dirty="0">
                <a:solidFill>
                  <a:srgbClr val="512373"/>
                </a:solidFill>
                <a:latin typeface="Times New Roman" pitchFamily="18" charset="0"/>
                <a:cs typeface="Times New Roman" pitchFamily="18" charset="0"/>
              </a:rPr>
              <a:t>5 – 8 классов</a:t>
            </a:r>
            <a:endParaRPr lang="ru-RU" sz="2400" cap="all" dirty="0">
              <a:solidFill>
                <a:srgbClr val="51237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endParaRPr lang="ru-RU" sz="2000" dirty="0">
              <a:solidFill>
                <a:schemeClr val="accent4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>
    <p:checker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41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rgbClr val="B686DA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142845" y="285728"/>
            <a:ext cx="7715304" cy="621510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checker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7"/>
          <p:cNvSpPr>
            <a:spLocks noChangeArrowheads="1"/>
          </p:cNvSpPr>
          <p:nvPr/>
        </p:nvSpPr>
        <p:spPr bwMode="auto">
          <a:xfrm>
            <a:off x="1214438" y="0"/>
            <a:ext cx="6334125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defRPr/>
            </a:pPr>
            <a:endParaRPr lang="ru-RU" sz="2000" b="1" dirty="0">
              <a:solidFill>
                <a:srgbClr val="51237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000" b="1" cap="all" dirty="0">
                <a:solidFill>
                  <a:srgbClr val="512373"/>
                </a:solidFill>
                <a:latin typeface="Times New Roman" pitchFamily="18" charset="0"/>
                <a:cs typeface="Times New Roman" pitchFamily="18" charset="0"/>
              </a:rPr>
              <a:t>Схема </a:t>
            </a:r>
            <a:r>
              <a:rPr lang="ru-RU" sz="2000" b="1" cap="all" dirty="0">
                <a:solidFill>
                  <a:srgbClr val="512373"/>
                </a:solidFill>
                <a:latin typeface="Times New Roman" pitchFamily="18" charset="0"/>
                <a:cs typeface="Times New Roman" pitchFamily="18" charset="0"/>
              </a:rPr>
              <a:t>выполнения проектов учащихся</a:t>
            </a:r>
          </a:p>
          <a:p>
            <a:pPr eaLnBrk="0" hangingPunct="0">
              <a:defRPr/>
            </a:pPr>
            <a:endParaRPr lang="ru-RU" b="1" cap="all" dirty="0">
              <a:solidFill>
                <a:srgbClr val="51237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214313" y="1071546"/>
            <a:ext cx="7715273" cy="5392139"/>
            <a:chOff x="576" y="3456"/>
            <a:chExt cx="10800" cy="9725"/>
          </a:xfrm>
          <a:solidFill>
            <a:srgbClr val="B686DA"/>
          </a:solidFill>
        </p:grpSpPr>
        <p:sp>
          <p:nvSpPr>
            <p:cNvPr id="12293" name="Text Box 16"/>
            <p:cNvSpPr txBox="1">
              <a:spLocks noChangeArrowheads="1"/>
            </p:cNvSpPr>
            <p:nvPr/>
          </p:nvSpPr>
          <p:spPr bwMode="auto">
            <a:xfrm>
              <a:off x="4465" y="3456"/>
              <a:ext cx="3011" cy="1804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r>
                <a:rPr lang="ru-RU" sz="1600" b="1" dirty="0">
                  <a:solidFill>
                    <a:schemeClr val="accent4">
                      <a:lumMod val="10000"/>
                    </a:schemeClr>
                  </a:solidFill>
                  <a:cs typeface="Times New Roman" pitchFamily="18" charset="0"/>
                </a:rPr>
                <a:t>Деятельность учащихся при выполнении проектов</a:t>
              </a:r>
              <a:endParaRPr lang="ru-RU" sz="1600" dirty="0">
                <a:solidFill>
                  <a:schemeClr val="accent4">
                    <a:lumMod val="10000"/>
                  </a:schemeClr>
                </a:solidFill>
                <a:cs typeface="Times New Roman" pitchFamily="18" charset="0"/>
              </a:endParaRPr>
            </a:p>
          </p:txBody>
        </p:sp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776" y="5775"/>
              <a:ext cx="10424" cy="6400"/>
              <a:chOff x="776" y="5344"/>
              <a:chExt cx="10424" cy="7467"/>
            </a:xfrm>
            <a:grpFill/>
          </p:grpSpPr>
          <p:sp>
            <p:nvSpPr>
              <p:cNvPr id="12305" name="Text Box 15"/>
              <p:cNvSpPr txBox="1">
                <a:spLocks noChangeArrowheads="1"/>
              </p:cNvSpPr>
              <p:nvPr/>
            </p:nvSpPr>
            <p:spPr bwMode="auto">
              <a:xfrm>
                <a:off x="776" y="5344"/>
                <a:ext cx="3000" cy="7365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r>
                  <a:rPr lang="ru-RU" sz="1600" b="1" dirty="0">
                    <a:solidFill>
                      <a:schemeClr val="accent4">
                        <a:lumMod val="10000"/>
                      </a:schemeClr>
                    </a:solidFill>
                    <a:cs typeface="Times New Roman" pitchFamily="18" charset="0"/>
                  </a:rPr>
                  <a:t>Организационно-подготовительный этап</a:t>
                </a:r>
              </a:p>
              <a:p>
                <a:pPr algn="ctr">
                  <a:defRPr/>
                </a:pPr>
                <a:endParaRPr lang="ru-RU" sz="1600" dirty="0">
                  <a:solidFill>
                    <a:schemeClr val="accent4">
                      <a:lumMod val="10000"/>
                    </a:schemeClr>
                  </a:solidFill>
                  <a:cs typeface="Times New Roman" pitchFamily="18" charset="0"/>
                </a:endParaRPr>
              </a:p>
              <a:p>
                <a:pPr algn="just" eaLnBrk="0" hangingPunct="0">
                  <a:defRPr/>
                </a:pPr>
                <a:r>
                  <a:rPr lang="ru-RU" sz="1200" b="1" dirty="0">
                    <a:solidFill>
                      <a:schemeClr val="accent4">
                        <a:lumMod val="10000"/>
                      </a:schemeClr>
                    </a:solidFill>
                    <a:cs typeface="Times New Roman" pitchFamily="18" charset="0"/>
                  </a:rPr>
                  <a:t>Поиск проблемы. Выбор и обоснование проекта.</a:t>
                </a:r>
                <a:endParaRPr lang="ru-RU" sz="1200" b="1" dirty="0">
                  <a:solidFill>
                    <a:schemeClr val="accent4">
                      <a:lumMod val="10000"/>
                    </a:schemeClr>
                  </a:solidFill>
                </a:endParaRPr>
              </a:p>
              <a:p>
                <a:pPr algn="just" eaLnBrk="0" hangingPunct="0">
                  <a:defRPr/>
                </a:pPr>
                <a:r>
                  <a:rPr lang="ru-RU" sz="1200" b="1" dirty="0">
                    <a:solidFill>
                      <a:schemeClr val="accent4">
                        <a:lumMod val="10000"/>
                      </a:schemeClr>
                    </a:solidFill>
                    <a:cs typeface="Times New Roman" pitchFamily="18" charset="0"/>
                  </a:rPr>
                  <a:t>Анализ предстоящей </a:t>
                </a:r>
                <a:r>
                  <a:rPr lang="ru-RU" sz="1200" b="1" dirty="0">
                    <a:solidFill>
                      <a:schemeClr val="accent4">
                        <a:lumMod val="10000"/>
                      </a:schemeClr>
                    </a:solidFill>
                    <a:cs typeface="Times New Roman" pitchFamily="18" charset="0"/>
                  </a:rPr>
                  <a:t>деятельности</a:t>
                </a:r>
                <a:r>
                  <a:rPr lang="ru-RU" sz="1200" b="1" dirty="0">
                    <a:solidFill>
                      <a:schemeClr val="accent4">
                        <a:lumMod val="10000"/>
                      </a:schemeClr>
                    </a:solidFill>
                    <a:cs typeface="Times New Roman" pitchFamily="18" charset="0"/>
                  </a:rPr>
                  <a:t>. Выбор </a:t>
                </a:r>
                <a:r>
                  <a:rPr lang="ru-RU" sz="1200" b="1" dirty="0">
                    <a:solidFill>
                      <a:schemeClr val="accent4">
                        <a:lumMod val="10000"/>
                      </a:schemeClr>
                    </a:solidFill>
                    <a:cs typeface="Times New Roman" pitchFamily="18" charset="0"/>
                  </a:rPr>
                  <a:t>материалов</a:t>
                </a:r>
                <a:r>
                  <a:rPr lang="ru-RU" sz="1200" b="1" dirty="0">
                    <a:solidFill>
                      <a:schemeClr val="accent4">
                        <a:lumMod val="10000"/>
                      </a:schemeClr>
                    </a:solidFill>
                    <a:cs typeface="Times New Roman" pitchFamily="18" charset="0"/>
                  </a:rPr>
                  <a:t>. Планирование </a:t>
                </a:r>
                <a:r>
                  <a:rPr lang="ru-RU" sz="1200" b="1" dirty="0" err="1">
                    <a:solidFill>
                      <a:schemeClr val="accent4">
                        <a:lumMod val="10000"/>
                      </a:schemeClr>
                    </a:solidFill>
                    <a:cs typeface="Times New Roman" pitchFamily="18" charset="0"/>
                  </a:rPr>
                  <a:t>тех-нологического</a:t>
                </a:r>
                <a:r>
                  <a:rPr lang="ru-RU" sz="1200" b="1" dirty="0">
                    <a:solidFill>
                      <a:schemeClr val="accent4">
                        <a:lumMod val="10000"/>
                      </a:schemeClr>
                    </a:solidFill>
                    <a:cs typeface="Times New Roman" pitchFamily="18" charset="0"/>
                  </a:rPr>
                  <a:t> процесса. Разработка </a:t>
                </a:r>
                <a:r>
                  <a:rPr lang="ru-RU" sz="1200" b="1" dirty="0" err="1">
                    <a:solidFill>
                      <a:schemeClr val="accent4">
                        <a:lumMod val="10000"/>
                      </a:schemeClr>
                    </a:solidFill>
                    <a:cs typeface="Times New Roman" pitchFamily="18" charset="0"/>
                  </a:rPr>
                  <a:t>конструк-торско-технологической</a:t>
                </a:r>
                <a:r>
                  <a:rPr lang="ru-RU" sz="1200" b="1" dirty="0">
                    <a:solidFill>
                      <a:schemeClr val="accent4">
                        <a:lumMod val="10000"/>
                      </a:schemeClr>
                    </a:solidFill>
                    <a:cs typeface="Times New Roman" pitchFamily="18" charset="0"/>
                  </a:rPr>
                  <a:t> документации. Организация рабочего места.</a:t>
                </a:r>
                <a:endParaRPr lang="ru-RU" sz="1200" b="1" dirty="0">
                  <a:solidFill>
                    <a:schemeClr val="accent4">
                      <a:lumMod val="10000"/>
                    </a:schemeClr>
                  </a:solidFill>
                </a:endParaRPr>
              </a:p>
            </p:txBody>
          </p:sp>
          <p:sp>
            <p:nvSpPr>
              <p:cNvPr id="12306" name="Text Box 14"/>
              <p:cNvSpPr txBox="1">
                <a:spLocks noChangeArrowheads="1"/>
              </p:cNvSpPr>
              <p:nvPr/>
            </p:nvSpPr>
            <p:spPr bwMode="auto">
              <a:xfrm>
                <a:off x="4264" y="5391"/>
                <a:ext cx="3340" cy="7386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r>
                  <a:rPr lang="ru-RU" sz="1600" b="1" dirty="0">
                    <a:solidFill>
                      <a:schemeClr val="accent4">
                        <a:lumMod val="10000"/>
                      </a:schemeClr>
                    </a:solidFill>
                    <a:cs typeface="Times New Roman" pitchFamily="18" charset="0"/>
                  </a:rPr>
                  <a:t>Технологический этап</a:t>
                </a:r>
              </a:p>
              <a:p>
                <a:pPr algn="ctr">
                  <a:defRPr/>
                </a:pPr>
                <a:endParaRPr lang="ru-RU" sz="1600" dirty="0">
                  <a:solidFill>
                    <a:schemeClr val="accent4">
                      <a:lumMod val="10000"/>
                    </a:schemeClr>
                  </a:solidFill>
                  <a:cs typeface="Times New Roman" pitchFamily="18" charset="0"/>
                </a:endParaRPr>
              </a:p>
              <a:p>
                <a:pPr algn="ctr">
                  <a:defRPr/>
                </a:pPr>
                <a:endParaRPr lang="ru-RU" sz="1600" dirty="0">
                  <a:solidFill>
                    <a:schemeClr val="accent4">
                      <a:lumMod val="10000"/>
                    </a:schemeClr>
                  </a:solidFill>
                  <a:cs typeface="Times New Roman" pitchFamily="18" charset="0"/>
                </a:endParaRPr>
              </a:p>
              <a:p>
                <a:pPr algn="just" eaLnBrk="0" hangingPunct="0">
                  <a:defRPr/>
                </a:pPr>
                <a:r>
                  <a:rPr lang="ru-RU" sz="1200" b="1" dirty="0">
                    <a:solidFill>
                      <a:schemeClr val="accent4">
                        <a:lumMod val="10000"/>
                      </a:schemeClr>
                    </a:solidFill>
                    <a:cs typeface="Times New Roman" pitchFamily="18" charset="0"/>
                  </a:rPr>
                  <a:t>Выполнение технологических операций. Самоконтроль деятельности. Соблюдение технологической трудовой дисциплины, культуры труда</a:t>
                </a:r>
                <a:r>
                  <a:rPr lang="ru-RU" sz="1200" dirty="0">
                    <a:solidFill>
                      <a:schemeClr val="accent4">
                        <a:lumMod val="10000"/>
                      </a:schemeClr>
                    </a:solidFill>
                    <a:cs typeface="Times New Roman" pitchFamily="18" charset="0"/>
                  </a:rPr>
                  <a:t>.</a:t>
                </a:r>
                <a:endParaRPr lang="ru-RU" sz="1200" dirty="0">
                  <a:solidFill>
                    <a:schemeClr val="accent4">
                      <a:lumMod val="10000"/>
                    </a:schemeClr>
                  </a:solidFill>
                </a:endParaRPr>
              </a:p>
            </p:txBody>
          </p:sp>
          <p:sp>
            <p:nvSpPr>
              <p:cNvPr id="12307" name="Text Box 13"/>
              <p:cNvSpPr txBox="1">
                <a:spLocks noChangeArrowheads="1"/>
              </p:cNvSpPr>
              <p:nvPr/>
            </p:nvSpPr>
            <p:spPr bwMode="auto">
              <a:xfrm>
                <a:off x="7844" y="5425"/>
                <a:ext cx="3356" cy="7386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r>
                  <a:rPr lang="ru-RU" sz="1600" b="1" dirty="0">
                    <a:solidFill>
                      <a:schemeClr val="accent4">
                        <a:lumMod val="10000"/>
                      </a:schemeClr>
                    </a:solidFill>
                    <a:cs typeface="Times New Roman" pitchFamily="18" charset="0"/>
                  </a:rPr>
                  <a:t>Заключительный этап</a:t>
                </a:r>
              </a:p>
              <a:p>
                <a:pPr algn="ctr">
                  <a:defRPr/>
                </a:pPr>
                <a:endParaRPr lang="ru-RU" sz="1600" i="1" dirty="0">
                  <a:solidFill>
                    <a:schemeClr val="accent4">
                      <a:lumMod val="10000"/>
                    </a:schemeClr>
                  </a:solidFill>
                  <a:cs typeface="Times New Roman" pitchFamily="18" charset="0"/>
                </a:endParaRPr>
              </a:p>
              <a:p>
                <a:pPr algn="ctr">
                  <a:defRPr/>
                </a:pPr>
                <a:endParaRPr lang="ru-RU" sz="1600" i="1" dirty="0">
                  <a:solidFill>
                    <a:schemeClr val="accent4">
                      <a:lumMod val="10000"/>
                    </a:schemeClr>
                  </a:solidFill>
                  <a:cs typeface="Times New Roman" pitchFamily="18" charset="0"/>
                </a:endParaRPr>
              </a:p>
              <a:p>
                <a:pPr algn="just" eaLnBrk="0" hangingPunct="0">
                  <a:defRPr/>
                </a:pPr>
                <a:r>
                  <a:rPr lang="ru-RU" sz="1200" b="1" dirty="0">
                    <a:solidFill>
                      <a:schemeClr val="accent4">
                        <a:lumMod val="10000"/>
                      </a:schemeClr>
                    </a:solidFill>
                    <a:cs typeface="Times New Roman" pitchFamily="18" charset="0"/>
                  </a:rPr>
                  <a:t>Корректирование </a:t>
                </a:r>
                <a:r>
                  <a:rPr lang="ru-RU" sz="1200" b="1" dirty="0" err="1">
                    <a:solidFill>
                      <a:schemeClr val="accent4">
                        <a:lumMod val="10000"/>
                      </a:schemeClr>
                    </a:solidFill>
                    <a:cs typeface="Times New Roman" pitchFamily="18" charset="0"/>
                  </a:rPr>
                  <a:t>конструк-торско-технологической</a:t>
                </a:r>
                <a:r>
                  <a:rPr lang="ru-RU" sz="1200" b="1" dirty="0">
                    <a:solidFill>
                      <a:schemeClr val="accent4">
                        <a:lumMod val="10000"/>
                      </a:schemeClr>
                    </a:solidFill>
                    <a:cs typeface="Times New Roman" pitchFamily="18" charset="0"/>
                  </a:rPr>
                  <a:t> документации. </a:t>
                </a:r>
                <a:r>
                  <a:rPr lang="ru-RU" sz="1200" b="1" dirty="0" err="1">
                    <a:solidFill>
                      <a:schemeClr val="accent4">
                        <a:lumMod val="10000"/>
                      </a:schemeClr>
                    </a:solidFill>
                    <a:cs typeface="Times New Roman" pitchFamily="18" charset="0"/>
                  </a:rPr>
                  <a:t>Эко-номическое</a:t>
                </a:r>
                <a:r>
                  <a:rPr lang="ru-RU" sz="1200" b="1" dirty="0">
                    <a:solidFill>
                      <a:schemeClr val="accent4">
                        <a:lumMod val="10000"/>
                      </a:schemeClr>
                    </a:solidFill>
                    <a:cs typeface="Times New Roman" pitchFamily="18" charset="0"/>
                  </a:rPr>
                  <a:t> обоснование. Мини маркетинговые исследования. Контроль и испытание изделия. </a:t>
                </a:r>
                <a:r>
                  <a:rPr lang="ru-RU" sz="1200" b="1" dirty="0" err="1">
                    <a:solidFill>
                      <a:schemeClr val="accent4">
                        <a:lumMod val="10000"/>
                      </a:schemeClr>
                    </a:solidFill>
                    <a:cs typeface="Times New Roman" pitchFamily="18" charset="0"/>
                  </a:rPr>
                  <a:t>Под-ведение</a:t>
                </a:r>
                <a:r>
                  <a:rPr lang="ru-RU" sz="1200" b="1" dirty="0">
                    <a:solidFill>
                      <a:schemeClr val="accent4">
                        <a:lumMod val="10000"/>
                      </a:schemeClr>
                    </a:solidFill>
                    <a:cs typeface="Times New Roman" pitchFamily="18" charset="0"/>
                  </a:rPr>
                  <a:t> итогов. Защита проектов.</a:t>
                </a:r>
                <a:endParaRPr lang="ru-RU" sz="1200" b="1" dirty="0">
                  <a:solidFill>
                    <a:schemeClr val="accent4">
                      <a:lumMod val="10000"/>
                    </a:schemeClr>
                  </a:solidFill>
                </a:endParaRPr>
              </a:p>
              <a:p>
                <a:pPr algn="just" eaLnBrk="0" hangingPunct="0">
                  <a:defRPr/>
                </a:pPr>
                <a:endParaRPr lang="ru-RU" sz="1400" b="1" dirty="0">
                  <a:solidFill>
                    <a:schemeClr val="accent4">
                      <a:lumMod val="10000"/>
                    </a:schemeClr>
                  </a:solidFill>
                </a:endParaRPr>
              </a:p>
            </p:txBody>
          </p:sp>
        </p:grpSp>
        <p:sp>
          <p:nvSpPr>
            <p:cNvPr id="12295" name="Text Box 11"/>
            <p:cNvSpPr txBox="1">
              <a:spLocks noChangeArrowheads="1"/>
            </p:cNvSpPr>
            <p:nvPr/>
          </p:nvSpPr>
          <p:spPr bwMode="auto">
            <a:xfrm>
              <a:off x="2776" y="12604"/>
              <a:ext cx="6336" cy="577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r>
                <a:rPr lang="ru-RU" sz="1400" b="1" dirty="0">
                  <a:solidFill>
                    <a:schemeClr val="accent4">
                      <a:lumMod val="10000"/>
                    </a:schemeClr>
                  </a:solidFill>
                  <a:cs typeface="Times New Roman" pitchFamily="18" charset="0"/>
                </a:rPr>
                <a:t>Т в о </a:t>
              </a:r>
              <a:r>
                <a:rPr lang="ru-RU" sz="1400" b="1" dirty="0" err="1">
                  <a:solidFill>
                    <a:schemeClr val="accent4">
                      <a:lumMod val="10000"/>
                    </a:schemeClr>
                  </a:solidFill>
                  <a:cs typeface="Times New Roman" pitchFamily="18" charset="0"/>
                </a:rPr>
                <a:t>р</a:t>
              </a:r>
              <a:r>
                <a:rPr lang="ru-RU" sz="1400" b="1" dirty="0">
                  <a:solidFill>
                    <a:schemeClr val="accent4">
                      <a:lumMod val="10000"/>
                    </a:schemeClr>
                  </a:solidFill>
                  <a:cs typeface="Times New Roman" pitchFamily="18" charset="0"/>
                </a:rPr>
                <a:t> ч е с т в о</a:t>
              </a:r>
              <a:endParaRPr lang="ru-RU" dirty="0">
                <a:solidFill>
                  <a:schemeClr val="accent4">
                    <a:lumMod val="10000"/>
                  </a:schemeClr>
                </a:solidFill>
                <a:cs typeface="Times New Roman" pitchFamily="18" charset="0"/>
              </a:endParaRPr>
            </a:p>
          </p:txBody>
        </p:sp>
        <p:sp>
          <p:nvSpPr>
            <p:cNvPr id="16392" name="Line 10"/>
            <p:cNvSpPr>
              <a:spLocks noChangeShapeType="1"/>
            </p:cNvSpPr>
            <p:nvPr/>
          </p:nvSpPr>
          <p:spPr bwMode="auto">
            <a:xfrm flipH="1">
              <a:off x="3168" y="4896"/>
              <a:ext cx="1728" cy="864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393" name="Line 9"/>
            <p:cNvSpPr>
              <a:spLocks noChangeShapeType="1"/>
            </p:cNvSpPr>
            <p:nvPr/>
          </p:nvSpPr>
          <p:spPr bwMode="auto">
            <a:xfrm>
              <a:off x="5904" y="4896"/>
              <a:ext cx="0" cy="864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394" name="Line 8"/>
            <p:cNvSpPr>
              <a:spLocks noChangeShapeType="1"/>
            </p:cNvSpPr>
            <p:nvPr/>
          </p:nvSpPr>
          <p:spPr bwMode="auto">
            <a:xfrm>
              <a:off x="7056" y="4896"/>
              <a:ext cx="1872" cy="864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395" name="Line 7"/>
            <p:cNvSpPr>
              <a:spLocks noChangeShapeType="1"/>
            </p:cNvSpPr>
            <p:nvPr/>
          </p:nvSpPr>
          <p:spPr bwMode="auto">
            <a:xfrm flipH="1">
              <a:off x="576" y="4032"/>
              <a:ext cx="3888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396" name="Line 6"/>
            <p:cNvSpPr>
              <a:spLocks noChangeShapeType="1"/>
            </p:cNvSpPr>
            <p:nvPr/>
          </p:nvSpPr>
          <p:spPr bwMode="auto">
            <a:xfrm>
              <a:off x="7488" y="4032"/>
              <a:ext cx="3888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397" name="Line 5"/>
            <p:cNvSpPr>
              <a:spLocks noChangeShapeType="1"/>
            </p:cNvSpPr>
            <p:nvPr/>
          </p:nvSpPr>
          <p:spPr bwMode="auto">
            <a:xfrm>
              <a:off x="576" y="4032"/>
              <a:ext cx="0" cy="8928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398" name="Line 4"/>
            <p:cNvSpPr>
              <a:spLocks noChangeShapeType="1"/>
            </p:cNvSpPr>
            <p:nvPr/>
          </p:nvSpPr>
          <p:spPr bwMode="auto">
            <a:xfrm>
              <a:off x="576" y="12960"/>
              <a:ext cx="2160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399" name="Line 3"/>
            <p:cNvSpPr>
              <a:spLocks noChangeShapeType="1"/>
            </p:cNvSpPr>
            <p:nvPr/>
          </p:nvSpPr>
          <p:spPr bwMode="auto">
            <a:xfrm>
              <a:off x="11376" y="4032"/>
              <a:ext cx="0" cy="8928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00" name="Line 2"/>
            <p:cNvSpPr>
              <a:spLocks noChangeShapeType="1"/>
            </p:cNvSpPr>
            <p:nvPr/>
          </p:nvSpPr>
          <p:spPr bwMode="auto">
            <a:xfrm flipH="1">
              <a:off x="9072" y="12960"/>
              <a:ext cx="2304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9460" name="Rectangle 23"/>
          <p:cNvSpPr>
            <a:spLocks noChangeArrowheads="1"/>
          </p:cNvSpPr>
          <p:nvPr/>
        </p:nvSpPr>
        <p:spPr bwMode="auto">
          <a:xfrm>
            <a:off x="-900113" y="457200"/>
            <a:ext cx="9144001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-899829" tIns="12696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ransition>
    <p:checker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714375"/>
          <a:ext cx="7786688" cy="5999163"/>
        </p:xfrm>
        <a:graphic>
          <a:graphicData uri="http://schemas.openxmlformats.org/drawingml/2006/table">
            <a:tbl>
              <a:tblPr/>
              <a:tblGrid>
                <a:gridCol w="2000225"/>
                <a:gridCol w="5786463"/>
              </a:tblGrid>
              <a:tr h="498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 проекта</a:t>
                      </a:r>
                    </a:p>
                  </a:txBody>
                  <a:tcPr marL="63518" marR="635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Содержательные признаки проекта</a:t>
                      </a:r>
                    </a:p>
                  </a:txBody>
                  <a:tcPr marL="63518" marR="635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3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Исследовательский </a:t>
                      </a:r>
                    </a:p>
                  </a:txBody>
                  <a:tcPr marL="63518" marR="635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требует хорошо продуманной структуры проекта, обозначенных целей, актуальности, социальной значимости, продуманных методов, экспериментальных и опытных работ.</a:t>
                      </a: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3518" marR="635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9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Информационный </a:t>
                      </a:r>
                    </a:p>
                  </a:txBody>
                  <a:tcPr marL="63518" marR="635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направлен на сбор информации о каком-то объекте, ее анализ и обобщение фактов; требует хорошо продуманной структуры</a:t>
                      </a: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3518" marR="635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9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Практико – ориентированный</a:t>
                      </a:r>
                    </a:p>
                  </a:txBody>
                  <a:tcPr marL="63518" marR="635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требует четко обозначенного с самого начала результата деятельности участников проекта, ориентированный на социальные интересы</a:t>
                      </a: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3518" marR="635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5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Экологический </a:t>
                      </a:r>
                    </a:p>
                  </a:txBody>
                  <a:tcPr marL="63518" marR="635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требует привлечения исследовательских, научных методов, интегрированного знания из разных областей</a:t>
                      </a: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3518" marR="635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Географический </a:t>
                      </a:r>
                    </a:p>
                  </a:txBody>
                  <a:tcPr marL="63518" marR="635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могут быть исследовательскими, приключенческими и т.д.</a:t>
                      </a: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3518" marR="635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3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Исторический </a:t>
                      </a:r>
                    </a:p>
                  </a:txBody>
                  <a:tcPr marL="63518" marR="635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позволяет исследовать самые разнообразные исторические проблемы; прогнозировать развитие событий, анализировать исторические события, факты</a:t>
                      </a: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3518" marR="635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40" name="Rectangle 1"/>
          <p:cNvSpPr>
            <a:spLocks noChangeArrowheads="1"/>
          </p:cNvSpPr>
          <p:nvPr/>
        </p:nvSpPr>
        <p:spPr bwMode="auto">
          <a:xfrm>
            <a:off x="2071688" y="142875"/>
            <a:ext cx="4379912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126960" bIns="0" anchor="ctr">
            <a:spAutoFit/>
          </a:bodyPr>
          <a:lstStyle/>
          <a:p>
            <a:pPr algn="ctr">
              <a:defRPr/>
            </a:pPr>
            <a:r>
              <a:rPr lang="ru-RU" sz="2000" b="1" cap="all" dirty="0">
                <a:solidFill>
                  <a:srgbClr val="512373"/>
                </a:solidFill>
                <a:cs typeface="Times New Roman" pitchFamily="18" charset="0"/>
              </a:rPr>
              <a:t>Виды творческих проектов </a:t>
            </a:r>
            <a:endParaRPr lang="ru-RU" sz="2000" cap="all" dirty="0">
              <a:solidFill>
                <a:srgbClr val="512373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>
    <p:checker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2844" y="1214422"/>
          <a:ext cx="8786873" cy="5129688"/>
        </p:xfrm>
        <a:graphic>
          <a:graphicData uri="http://schemas.openxmlformats.org/drawingml/2006/table">
            <a:tbl>
              <a:tblPr/>
              <a:tblGrid>
                <a:gridCol w="500066"/>
                <a:gridCol w="2762269"/>
                <a:gridCol w="2762269"/>
                <a:gridCol w="2762269"/>
              </a:tblGrid>
              <a:tr h="353459"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Класс</a:t>
                      </a:r>
                    </a:p>
                  </a:txBody>
                  <a:tcPr marL="47819" marR="4781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Р А З Д Е Л</a:t>
                      </a:r>
                    </a:p>
                  </a:txBody>
                  <a:tcPr marL="47819" marR="47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81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Кулинария </a:t>
                      </a:r>
                    </a:p>
                  </a:txBody>
                  <a:tcPr marL="47819" marR="47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Изготовление изделий</a:t>
                      </a:r>
                    </a:p>
                  </a:txBody>
                  <a:tcPr marL="47819" marR="47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Гигиена, косметика</a:t>
                      </a:r>
                    </a:p>
                  </a:txBody>
                  <a:tcPr marL="47819" marR="47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681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47819" marR="47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Приготовление и </a:t>
                      </a:r>
                      <a:r>
                        <a:rPr lang="ru-RU" sz="1400" b="1" i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оформление </a:t>
                      </a:r>
                      <a:r>
                        <a:rPr lang="ru-RU" sz="1400" b="1" i="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бутербродов, блюд из овощей, яиц; сервировка стола к завтраку</a:t>
                      </a:r>
                      <a:endParaRPr lang="ru-RU" sz="1400" b="1" i="1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819" marR="47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Пошив швейного изделия</a:t>
                      </a:r>
                      <a:endParaRPr lang="ru-RU" sz="1400" b="1" i="1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819" marR="47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Исследовательские </a:t>
                      </a:r>
                      <a:r>
                        <a:rPr lang="ru-RU" sz="1400" b="1" i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работы </a:t>
                      </a:r>
                      <a:r>
                        <a:rPr lang="ru-RU" sz="1400" b="1" i="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 типам кожи, уходу за ней. Разработка </a:t>
                      </a:r>
                      <a:r>
                        <a:rPr lang="ru-RU" sz="1400" b="1" i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технологических </a:t>
                      </a:r>
                      <a:r>
                        <a:rPr lang="ru-RU" sz="1400" b="1" i="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карт по </a:t>
                      </a:r>
                      <a:r>
                        <a:rPr lang="ru-RU" sz="1400" b="1" i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выполнению </a:t>
                      </a:r>
                      <a:r>
                        <a:rPr lang="ru-RU" sz="1400" b="1" i="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маникюра.</a:t>
                      </a:r>
                      <a:endParaRPr lang="ru-RU" sz="1400" b="1" i="1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819" marR="47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681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47819" marR="47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Приготовление блюд из круп, макаронных изделий; организация классного </a:t>
                      </a:r>
                      <a:r>
                        <a:rPr lang="ru-RU" sz="1400" b="1" i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мероприятия </a:t>
                      </a:r>
                      <a:r>
                        <a:rPr lang="ru-RU" sz="1400" b="1" i="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«День </a:t>
                      </a:r>
                      <a:r>
                        <a:rPr lang="ru-RU" sz="1400" b="1" i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рождения</a:t>
                      </a:r>
                      <a:r>
                        <a:rPr lang="ru-RU" sz="1400" b="1" i="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»</a:t>
                      </a:r>
                      <a:endParaRPr lang="ru-RU" sz="1400" b="1" i="1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819" marR="47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Пошив швейного </a:t>
                      </a:r>
                      <a:r>
                        <a:rPr lang="ru-RU" sz="1400" b="1" i="0" dirty="0" err="1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из-делия</a:t>
                      </a:r>
                      <a:r>
                        <a:rPr lang="ru-RU" sz="1400" b="1" i="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 </a:t>
                      </a:r>
                      <a:r>
                        <a:rPr lang="ru-RU" sz="1400" b="1" i="0" dirty="0" err="1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исследова-тельская</a:t>
                      </a:r>
                      <a:r>
                        <a:rPr lang="ru-RU" sz="1400" b="1" i="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работа по истории одежды</a:t>
                      </a:r>
                      <a:endParaRPr lang="ru-RU" sz="1400" b="1" i="1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819" marR="47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Исследовательские </a:t>
                      </a:r>
                      <a:r>
                        <a:rPr lang="ru-RU" sz="1400" b="1" i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работы </a:t>
                      </a:r>
                      <a:r>
                        <a:rPr lang="ru-RU" sz="1400" b="1" i="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 уходу за волосами; технология выполнения причесок из длинных </a:t>
                      </a:r>
                      <a:r>
                        <a:rPr lang="ru-RU" sz="1400" b="1" i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волос</a:t>
                      </a:r>
                      <a:r>
                        <a:rPr lang="ru-RU" sz="1400" b="1" i="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  <a:endParaRPr lang="ru-RU" sz="1400" b="1" i="1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819" marR="47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681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47819" marR="47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Приготовление обеда; при-готовление национального блюда; проведение детско-го праздника «Масленица»</a:t>
                      </a:r>
                      <a:endParaRPr lang="ru-RU" sz="1400" b="1" i="1">
                        <a:solidFill>
                          <a:schemeClr val="accent4">
                            <a:lumMod val="1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819" marR="47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Пошив швейного </a:t>
                      </a:r>
                      <a:r>
                        <a:rPr lang="ru-RU" sz="1400" b="1" i="0" dirty="0" err="1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из-делия</a:t>
                      </a:r>
                      <a:r>
                        <a:rPr lang="ru-RU" sz="1400" b="1" i="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 </a:t>
                      </a:r>
                      <a:r>
                        <a:rPr lang="ru-RU" sz="1400" b="1" i="0" dirty="0" err="1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исследова-тельская</a:t>
                      </a:r>
                      <a:r>
                        <a:rPr lang="ru-RU" sz="1400" b="1" i="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работа по народному костюму, истории моды; </a:t>
                      </a:r>
                      <a:r>
                        <a:rPr lang="ru-RU" sz="1400" b="1" i="0" dirty="0" err="1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раз-работка</a:t>
                      </a:r>
                      <a:r>
                        <a:rPr lang="ru-RU" sz="1400" b="1" i="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бизнес-плана организации </a:t>
                      </a:r>
                      <a:r>
                        <a:rPr lang="ru-RU" sz="1400" b="1" i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школьного </a:t>
                      </a:r>
                      <a:r>
                        <a:rPr lang="ru-RU" sz="1400" b="1" i="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ателье</a:t>
                      </a:r>
                      <a:endParaRPr lang="ru-RU" sz="1400" b="1" i="1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819" marR="47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Технологические карты по подбору и </a:t>
                      </a:r>
                      <a:r>
                        <a:rPr lang="ru-RU" sz="1400" b="1" i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выполнению </a:t>
                      </a:r>
                      <a:r>
                        <a:rPr lang="ru-RU" sz="1400" b="1" i="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различных видов макияжа; разработка </a:t>
                      </a:r>
                      <a:r>
                        <a:rPr lang="ru-RU" sz="1400" b="1" i="0" dirty="0" err="1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биз-нес-плана</a:t>
                      </a:r>
                      <a:r>
                        <a:rPr lang="ru-RU" sz="1400" b="1" i="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по организации косметического салона.</a:t>
                      </a:r>
                      <a:endParaRPr lang="ru-RU" sz="1400" b="1" i="1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819" marR="47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339" name="Rectangle 1"/>
          <p:cNvSpPr>
            <a:spLocks noChangeArrowheads="1"/>
          </p:cNvSpPr>
          <p:nvPr/>
        </p:nvSpPr>
        <p:spPr bwMode="auto">
          <a:xfrm>
            <a:off x="214313" y="0"/>
            <a:ext cx="8786812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26960" bIns="0" anchor="ctr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ru-RU" sz="2000" b="1" cap="all" dirty="0">
                <a:solidFill>
                  <a:srgbClr val="512373"/>
                </a:solidFill>
                <a:latin typeface="Times New Roman" pitchFamily="18" charset="0"/>
                <a:cs typeface="Times New Roman" pitchFamily="18" charset="0"/>
              </a:rPr>
              <a:t>Примерные темы для выполнения учебного </a:t>
            </a:r>
            <a:endParaRPr lang="ru-RU" sz="2000" b="1" cap="all" dirty="0">
              <a:solidFill>
                <a:srgbClr val="51237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ru-RU" sz="2000" b="1" cap="all" dirty="0">
                <a:solidFill>
                  <a:srgbClr val="512373"/>
                </a:solidFill>
                <a:latin typeface="Times New Roman" pitchFamily="18" charset="0"/>
                <a:cs typeface="Times New Roman" pitchFamily="18" charset="0"/>
              </a:rPr>
              <a:t>проекта </a:t>
            </a:r>
            <a:endParaRPr lang="ru-RU" sz="2000" cap="all" dirty="0">
              <a:solidFill>
                <a:srgbClr val="51237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endParaRPr lang="ru-RU" dirty="0">
              <a:solidFill>
                <a:schemeClr val="accent4">
                  <a:lumMod val="10000"/>
                </a:schemeClr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>
    <p:checker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88" y="214313"/>
            <a:ext cx="7500937" cy="81867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defRPr/>
            </a:pPr>
            <a:endParaRPr lang="ru-RU" sz="2400" i="1" u="sng" dirty="0"/>
          </a:p>
          <a:p>
            <a:pPr algn="just">
              <a:lnSpc>
                <a:spcPct val="150000"/>
              </a:lnSpc>
              <a:defRPr/>
            </a:pPr>
            <a:r>
              <a:rPr lang="ru-RU" sz="2400" i="1" u="sng" dirty="0">
                <a:solidFill>
                  <a:schemeClr val="accent4">
                    <a:lumMod val="10000"/>
                  </a:schemeClr>
                </a:solidFill>
              </a:rPr>
              <a:t>Тема доклада:</a:t>
            </a:r>
            <a:r>
              <a:rPr lang="ru-RU" sz="2400" i="1" dirty="0">
                <a:solidFill>
                  <a:schemeClr val="accent4">
                    <a:lumMod val="10000"/>
                  </a:schemeClr>
                </a:solidFill>
              </a:rPr>
              <a:t> </a:t>
            </a:r>
          </a:p>
          <a:p>
            <a:pPr algn="just">
              <a:lnSpc>
                <a:spcPct val="150000"/>
              </a:lnSpc>
              <a:defRPr/>
            </a:pPr>
            <a:endParaRPr lang="ru-RU" sz="2400" i="1" dirty="0">
              <a:solidFill>
                <a:schemeClr val="accent4">
                  <a:lumMod val="10000"/>
                </a:schemeClr>
              </a:solidFill>
            </a:endParaRPr>
          </a:p>
          <a:p>
            <a:pPr algn="ctr">
              <a:defRPr/>
            </a:pPr>
            <a:r>
              <a:rPr lang="ru-RU" sz="36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4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Учет возрастных  и индивидуальных особенностей учащихся при выполнении проектных заданий по технологии» </a:t>
            </a:r>
          </a:p>
          <a:p>
            <a:pPr algn="ctr">
              <a:defRPr/>
            </a:pPr>
            <a:endParaRPr lang="ru-RU" sz="28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4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(на примере изучения раздела </a:t>
            </a:r>
            <a:r>
              <a:rPr lang="ru-RU" sz="24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Проектирование и изготовление одежды» в 5-8 классах</a:t>
            </a:r>
            <a:r>
              <a:rPr lang="ru-RU" sz="24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>
              <a:defRPr/>
            </a:pPr>
            <a:endParaRPr lang="ru-RU" sz="24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defRPr/>
            </a:pPr>
            <a:endParaRPr lang="ru-RU" sz="2000" b="1" dirty="0"/>
          </a:p>
          <a:p>
            <a:pPr algn="just">
              <a:lnSpc>
                <a:spcPct val="150000"/>
              </a:lnSpc>
              <a:defRPr/>
            </a:pPr>
            <a:endParaRPr lang="ru-RU" sz="2000" b="1" dirty="0"/>
          </a:p>
        </p:txBody>
      </p:sp>
    </p:spTree>
  </p:cSld>
  <p:clrMapOvr>
    <a:masterClrMapping/>
  </p:clrMapOvr>
  <p:transition>
    <p:checker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142875" y="428625"/>
            <a:ext cx="7786688" cy="621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7200" algn="ctr">
              <a:lnSpc>
                <a:spcPct val="150000"/>
              </a:lnSpc>
              <a:defRPr/>
            </a:pPr>
            <a:r>
              <a:rPr lang="ru-RU" sz="2000" b="1" cap="all" dirty="0">
                <a:solidFill>
                  <a:srgbClr val="512373"/>
                </a:solidFill>
                <a:latin typeface="Times New Roman" pitchFamily="18" charset="0"/>
                <a:cs typeface="Times New Roman" pitchFamily="18" charset="0"/>
              </a:rPr>
              <a:t>Особенности проектирования в 5-х – 8-х </a:t>
            </a:r>
            <a:r>
              <a:rPr lang="ru-RU" sz="2000" b="1" cap="all" dirty="0">
                <a:solidFill>
                  <a:srgbClr val="512373"/>
                </a:solidFill>
                <a:latin typeface="Times New Roman" pitchFamily="18" charset="0"/>
                <a:cs typeface="Times New Roman" pitchFamily="18" charset="0"/>
              </a:rPr>
              <a:t>классах  </a:t>
            </a:r>
            <a:r>
              <a:rPr lang="ru-RU" sz="2000" b="1" cap="all" dirty="0">
                <a:solidFill>
                  <a:srgbClr val="512373"/>
                </a:solidFill>
                <a:latin typeface="Times New Roman" pitchFamily="18" charset="0"/>
                <a:cs typeface="Times New Roman" pitchFamily="18" charset="0"/>
              </a:rPr>
              <a:t>с учетом возрастных особенностей учащихся</a:t>
            </a:r>
          </a:p>
          <a:p>
            <a:pPr indent="457200" algn="ctr">
              <a:defRPr/>
            </a:pPr>
            <a:endParaRPr lang="ru-RU" sz="2000" b="1" dirty="0">
              <a:solidFill>
                <a:schemeClr val="accent4">
                  <a:lumMod val="10000"/>
                </a:schemeClr>
              </a:solidFill>
              <a:cs typeface="Times New Roman" pitchFamily="18" charset="0"/>
            </a:endParaRPr>
          </a:p>
          <a:p>
            <a:pPr indent="457200" algn="just">
              <a:lnSpc>
                <a:spcPct val="150000"/>
              </a:lnSpc>
              <a:defRPr/>
            </a:pPr>
            <a:r>
              <a:rPr lang="ru-RU" sz="24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Эффективность усвоения трудовых действий во многом зависит от возрастных особенностей учащихся. В связи с этим возникает проблема учета возрастных особенностей учащихся при выполнении проектных заданий на уроках технологии, т.е. учитель при обучении трудовым действиям должен обязательно учитывать все возрастные особенности школьников. </a:t>
            </a:r>
          </a:p>
        </p:txBody>
      </p:sp>
    </p:spTree>
  </p:cSld>
  <p:clrMapOvr>
    <a:masterClrMapping/>
  </p:clrMapOvr>
  <p:transition>
    <p:checker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50" y="428625"/>
          <a:ext cx="8607425" cy="6197600"/>
        </p:xfrm>
        <a:graphic>
          <a:graphicData uri="http://schemas.openxmlformats.org/drawingml/2006/table">
            <a:tbl>
              <a:tblPr/>
              <a:tblGrid>
                <a:gridCol w="714350"/>
                <a:gridCol w="2214578"/>
                <a:gridCol w="1643074"/>
                <a:gridCol w="1428760"/>
                <a:gridCol w="1428760"/>
                <a:gridCol w="1177902"/>
              </a:tblGrid>
              <a:tr h="22340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5-6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044" marR="38044" marT="0" marB="0" horzOverflow="overflow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Возрастные особенности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Учащимся характерен малый объем знаний, не умение оценивать свои возможности, не умение находить нужную информацию, низкая способность к доработке, относительная легкость в выборе объектов труда, ограниченность функциональной грамотности, выполнение работы руками.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044" marR="38044" marT="0" marB="0" horzOverflow="overflow"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Особенности проектной деятельности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8044" marR="38044" marT="0" marB="0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741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Цель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Овладение учащимися новыми знаниями, умениями и навыками; формирование основ технологической, графической, экономической и экологической грамотности учащихся;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044" marR="38044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 проекта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Выполнение простейших  проектов, связанных с основными процессами материального производства – изготовление изделий.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044" marR="38044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Этапы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Анализ задания;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установление технических требований;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оценка материальных и </a:t>
                      </a:r>
                      <a:r>
                        <a:rPr kumimoji="0" lang="ru-RU" sz="14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профессио-нальных</a:t>
                      </a: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возможностей для разработки и реализации проекта;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4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эскизирова-ние</a:t>
                      </a:r>
                      <a:endParaRPr kumimoji="0" lang="ru-RU" sz="1400" b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деталировка,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044" marR="38044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Оценка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результатов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 оценке учитывается уровень подготовленности учащихся их малый объем знаний, умений и навыков.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044" marR="38044" marT="0" marB="0" horzOverflow="overflow"/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285750" y="1357313"/>
            <a:ext cx="8572500" cy="1587"/>
          </a:xfrm>
          <a:prstGeom prst="line">
            <a:avLst/>
          </a:prstGeom>
          <a:ln>
            <a:solidFill>
              <a:schemeClr val="accent4">
                <a:lumMod val="1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285750" y="428625"/>
            <a:ext cx="8643938" cy="1588"/>
          </a:xfrm>
          <a:prstGeom prst="line">
            <a:avLst/>
          </a:prstGeom>
          <a:ln>
            <a:solidFill>
              <a:schemeClr val="accent4">
                <a:lumMod val="1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-2930525" y="3643313"/>
            <a:ext cx="6430963" cy="1587"/>
          </a:xfrm>
          <a:prstGeom prst="line">
            <a:avLst/>
          </a:prstGeom>
          <a:ln>
            <a:solidFill>
              <a:schemeClr val="accent4">
                <a:lumMod val="1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5750719" y="3679032"/>
            <a:ext cx="6357937" cy="0"/>
          </a:xfrm>
          <a:prstGeom prst="line">
            <a:avLst/>
          </a:prstGeom>
          <a:ln>
            <a:solidFill>
              <a:schemeClr val="accent4">
                <a:lumMod val="1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checker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50" y="357188"/>
          <a:ext cx="8715375" cy="6502400"/>
        </p:xfrm>
        <a:graphic>
          <a:graphicData uri="http://schemas.openxmlformats.org/drawingml/2006/table">
            <a:tbl>
              <a:tblPr firstRow="1" bandRow="1"/>
              <a:tblGrid>
                <a:gridCol w="785812"/>
                <a:gridCol w="2285998"/>
                <a:gridCol w="1518047"/>
                <a:gridCol w="1410888"/>
                <a:gridCol w="1428749"/>
                <a:gridCol w="1285880"/>
              </a:tblGrid>
              <a:tr h="3210565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kumimoji="0" lang="ru-RU" sz="1400" b="1" kern="12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Спектр интересов – репродукция и смелость выбора интересующего объекта труда, пробы и ошибки, подмена видов деятельности, овладение новыми умениями, ожидание личного успеха. </a:t>
                      </a:r>
                      <a:endParaRPr lang="ru-RU" sz="1400" b="1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kumimoji="0" lang="ru-RU" sz="1400" b="1" kern="12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изготовление  швейных изделий простых конструкций (фартук, косынка, юбка, шорты)</a:t>
                      </a:r>
                      <a:endParaRPr lang="ru-RU" sz="1400" b="1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ru-RU" sz="1400" b="1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50000"/>
                        </a:lnSpc>
                        <a:buFont typeface="Wingdings" pitchFamily="2" charset="2"/>
                        <a:buChar char="v"/>
                      </a:pPr>
                      <a:r>
                        <a:rPr kumimoji="0" lang="ru-RU" sz="1400" b="1" kern="12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изготовление образца;</a:t>
                      </a:r>
                    </a:p>
                    <a:p>
                      <a:pPr lvl="0" algn="just">
                        <a:lnSpc>
                          <a:spcPct val="150000"/>
                        </a:lnSpc>
                        <a:buFont typeface="Wingdings" pitchFamily="2" charset="2"/>
                        <a:buChar char="v"/>
                      </a:pPr>
                      <a:r>
                        <a:rPr kumimoji="0" lang="ru-RU" sz="1400" b="1" kern="12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определение его примерной «цены»;</a:t>
                      </a:r>
                    </a:p>
                    <a:p>
                      <a:pPr algn="just">
                        <a:lnSpc>
                          <a:spcPct val="150000"/>
                        </a:lnSpc>
                        <a:buFont typeface="Wingdings" pitchFamily="2" charset="2"/>
                        <a:buChar char="v"/>
                      </a:pPr>
                      <a:r>
                        <a:rPr kumimoji="0" lang="ru-RU" sz="1400" b="1" kern="12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защита проекта</a:t>
                      </a:r>
                      <a:endParaRPr lang="ru-RU" sz="1400" b="1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/>
                </a:tc>
              </a:tr>
              <a:tr h="3291835"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solidFill>
                          <a:schemeClr val="accent4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7-8</a:t>
                      </a:r>
                      <a:endParaRPr lang="ru-RU" sz="1400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kumimoji="0" lang="ru-RU" sz="1400" b="1" kern="12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r>
                        <a:rPr kumimoji="0" lang="ru-RU" sz="1400" b="1" kern="1200" baseline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kern="12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учащихся наблюдается, пусть заниженная, но уже оценка своих возможностей, наличие критики постановки задач, отказ от помощи, работа в одиночестве. </a:t>
                      </a:r>
                      <a:endParaRPr lang="ru-RU" sz="1400" b="1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kumimoji="0" lang="ru-RU" sz="1400" b="1" kern="12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Совершенствование полученных ранее знаний, умений и навыков; изготовлению плечевых изделий, сложных </a:t>
                      </a:r>
                      <a:endParaRPr lang="ru-RU" sz="1400" b="1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kern="12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Выполнение материальных </a:t>
                      </a:r>
                      <a:r>
                        <a:rPr kumimoji="0" lang="ru-RU" sz="1400" b="1" kern="1200" dirty="0" err="1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исследова-тельских</a:t>
                      </a:r>
                      <a:r>
                        <a:rPr kumimoji="0" lang="ru-RU" sz="1400" b="1" kern="12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проектов.</a:t>
                      </a:r>
                    </a:p>
                    <a:p>
                      <a:endParaRPr lang="ru-RU" sz="1400" b="1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50000"/>
                        </a:lnSpc>
                      </a:pPr>
                      <a:r>
                        <a:rPr kumimoji="0" lang="ru-RU" sz="1400" b="1" kern="12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Анализ задания;</a:t>
                      </a:r>
                    </a:p>
                    <a:p>
                      <a:pPr lvl="0" algn="just">
                        <a:lnSpc>
                          <a:spcPct val="150000"/>
                        </a:lnSpc>
                      </a:pPr>
                      <a:r>
                        <a:rPr kumimoji="0" lang="ru-RU" sz="1400" b="1" kern="12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установление технических требований;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kumimoji="0" lang="ru-RU" sz="1400" b="1" kern="12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оценка материальных и </a:t>
                      </a:r>
                      <a:endParaRPr lang="ru-RU" sz="1400" b="1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0" lang="ru-RU" sz="1400" b="1" kern="12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Учитывается сложность задания, совершенствование трудовых умений, точность в выполнении операций. </a:t>
                      </a:r>
                      <a:endParaRPr lang="ru-RU" sz="1400" b="1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</a:tr>
            </a:tbl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285750" y="3571875"/>
            <a:ext cx="8715375" cy="1588"/>
          </a:xfrm>
          <a:prstGeom prst="line">
            <a:avLst/>
          </a:prstGeom>
          <a:ln>
            <a:solidFill>
              <a:schemeClr val="accent4">
                <a:lumMod val="1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-1644649" y="2286000"/>
            <a:ext cx="3859212" cy="1587"/>
          </a:xfrm>
          <a:prstGeom prst="line">
            <a:avLst/>
          </a:prstGeom>
          <a:ln>
            <a:solidFill>
              <a:schemeClr val="accent4">
                <a:lumMod val="1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7072313" y="2286000"/>
            <a:ext cx="3859212" cy="1588"/>
          </a:xfrm>
          <a:prstGeom prst="line">
            <a:avLst/>
          </a:prstGeom>
          <a:ln>
            <a:solidFill>
              <a:schemeClr val="accent4">
                <a:lumMod val="1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-1036637" y="5537200"/>
            <a:ext cx="2643188" cy="1587"/>
          </a:xfrm>
          <a:prstGeom prst="line">
            <a:avLst/>
          </a:prstGeom>
          <a:ln>
            <a:solidFill>
              <a:schemeClr val="accent4">
                <a:lumMod val="1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8823325" y="4394200"/>
            <a:ext cx="3571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7680325" y="5537200"/>
            <a:ext cx="2643188" cy="1588"/>
          </a:xfrm>
          <a:prstGeom prst="line">
            <a:avLst/>
          </a:prstGeom>
          <a:ln>
            <a:solidFill>
              <a:schemeClr val="accent4">
                <a:lumMod val="1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checker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313" y="214313"/>
          <a:ext cx="8715375" cy="6492875"/>
        </p:xfrm>
        <a:graphic>
          <a:graphicData uri="http://schemas.openxmlformats.org/drawingml/2006/table">
            <a:tbl>
              <a:tblPr firstRow="1" bandRow="1"/>
              <a:tblGrid>
                <a:gridCol w="785818"/>
                <a:gridCol w="2214561"/>
                <a:gridCol w="1643061"/>
                <a:gridCol w="1214437"/>
                <a:gridCol w="1928811"/>
                <a:gridCol w="928687"/>
              </a:tblGrid>
              <a:tr h="6492875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24" marB="45724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kumimoji="0" lang="ru-RU" sz="1400" b="1" kern="12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Осторожность в выборе объекта труда и боязнь неуспеха, выполнение работы руками, но уже под контролем головы. 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kumimoji="0" lang="ru-RU" sz="1400" b="1" kern="12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Спектр интересов – выбор знакомого или нужного объекта, попытки оригинальности решения, желание достигнуть успеха, любопытство, нацеливание на результат. </a:t>
                      </a:r>
                      <a:endParaRPr lang="ru-RU" sz="1400" b="1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4" marB="45724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kumimoji="0" lang="ru-RU" sz="1400" b="1" kern="12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конструкций с цельнокроеным и втачным,  рубашечным рукавом (халаты, блузы, блузоны, куртки-ветровки, рубашки, ночные рубашки и т.д.), </a:t>
                      </a:r>
                      <a:r>
                        <a:rPr kumimoji="0" lang="ru-RU" sz="1400" b="1" kern="1200" dirty="0" err="1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исследователь-ская</a:t>
                      </a:r>
                      <a:r>
                        <a:rPr kumimoji="0" lang="ru-RU" sz="1400" b="1" kern="12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работа по народному костюму, истории моды; разработка бизнес-плана организации школьного ателье.</a:t>
                      </a:r>
                      <a:endParaRPr lang="ru-RU" sz="1400" b="1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4" marB="45724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kumimoji="0" lang="ru-RU" sz="1400" b="1" kern="12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Возможно выполнение парных и групповых проектов.</a:t>
                      </a:r>
                      <a:endParaRPr lang="ru-RU" sz="1400" b="1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4" marB="45724"/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50000"/>
                        </a:lnSpc>
                      </a:pPr>
                      <a:r>
                        <a:rPr kumimoji="0" lang="ru-RU" sz="1400" b="1" kern="12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профессиональных возможностей для разработки и реализации проекта;</a:t>
                      </a:r>
                    </a:p>
                    <a:p>
                      <a:pPr lvl="0" algn="just">
                        <a:lnSpc>
                          <a:spcPct val="150000"/>
                        </a:lnSpc>
                      </a:pPr>
                      <a:r>
                        <a:rPr kumimoji="0" lang="ru-RU" sz="1400" b="1" kern="12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эскизирование</a:t>
                      </a:r>
                    </a:p>
                    <a:p>
                      <a:pPr lvl="0" algn="just">
                        <a:lnSpc>
                          <a:spcPct val="150000"/>
                        </a:lnSpc>
                      </a:pPr>
                      <a:r>
                        <a:rPr kumimoji="0" lang="ru-RU" sz="1400" b="1" kern="12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деталировка,</a:t>
                      </a:r>
                    </a:p>
                    <a:p>
                      <a:pPr lvl="0" algn="just">
                        <a:lnSpc>
                          <a:spcPct val="150000"/>
                        </a:lnSpc>
                      </a:pPr>
                      <a:r>
                        <a:rPr kumimoji="0" lang="ru-RU" sz="1400" b="1" kern="12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изготовление чертежей;</a:t>
                      </a:r>
                    </a:p>
                    <a:p>
                      <a:pPr lvl="0" algn="just">
                        <a:lnSpc>
                          <a:spcPct val="150000"/>
                        </a:lnSpc>
                      </a:pPr>
                      <a:r>
                        <a:rPr kumimoji="0" lang="ru-RU" sz="1400" b="1" kern="12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макетирование</a:t>
                      </a:r>
                    </a:p>
                    <a:p>
                      <a:pPr lvl="0" algn="just">
                        <a:lnSpc>
                          <a:spcPct val="150000"/>
                        </a:lnSpc>
                      </a:pPr>
                      <a:r>
                        <a:rPr kumimoji="0" lang="ru-RU" sz="1400" b="1" kern="12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выявление противоречий,</a:t>
                      </a:r>
                    </a:p>
                    <a:p>
                      <a:pPr lvl="0" algn="just">
                        <a:lnSpc>
                          <a:spcPct val="150000"/>
                        </a:lnSpc>
                      </a:pPr>
                      <a:r>
                        <a:rPr kumimoji="0" lang="ru-RU" sz="1400" b="1" kern="12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составление технологической карты;</a:t>
                      </a:r>
                    </a:p>
                    <a:p>
                      <a:pPr lvl="0" algn="just">
                        <a:lnSpc>
                          <a:spcPct val="150000"/>
                        </a:lnSpc>
                      </a:pPr>
                      <a:r>
                        <a:rPr kumimoji="0" lang="ru-RU" sz="1400" b="1" kern="12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изготовление изделия, образца;</a:t>
                      </a:r>
                    </a:p>
                    <a:p>
                      <a:pPr lvl="0" algn="just">
                        <a:lnSpc>
                          <a:spcPct val="150000"/>
                        </a:lnSpc>
                      </a:pPr>
                      <a:r>
                        <a:rPr kumimoji="0" lang="ru-RU" sz="1400" b="1" kern="12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экономическое обоснование;</a:t>
                      </a:r>
                    </a:p>
                    <a:p>
                      <a:pPr lvl="0" algn="just">
                        <a:lnSpc>
                          <a:spcPct val="150000"/>
                        </a:lnSpc>
                      </a:pPr>
                      <a:r>
                        <a:rPr kumimoji="0" lang="ru-RU" sz="1400" b="1" kern="12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реклама проекта;</a:t>
                      </a:r>
                    </a:p>
                    <a:p>
                      <a:pPr lvl="0" algn="just">
                        <a:lnSpc>
                          <a:spcPct val="150000"/>
                        </a:lnSpc>
                      </a:pPr>
                      <a:r>
                        <a:rPr kumimoji="0" lang="ru-RU" sz="1400" b="1" kern="12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защита проекта.</a:t>
                      </a:r>
                    </a:p>
                  </a:txBody>
                  <a:tcPr marL="91439" marR="91439" marT="45724" marB="45724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24" marB="45724"/>
                </a:tc>
              </a:tr>
            </a:tbl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 rot="5400000">
            <a:off x="-3144838" y="3500438"/>
            <a:ext cx="6716713" cy="1588"/>
          </a:xfrm>
          <a:prstGeom prst="line">
            <a:avLst/>
          </a:prstGeom>
          <a:ln>
            <a:solidFill>
              <a:schemeClr val="accent4">
                <a:lumMod val="1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5400000">
            <a:off x="5607844" y="3536157"/>
            <a:ext cx="6645275" cy="1587"/>
          </a:xfrm>
          <a:prstGeom prst="line">
            <a:avLst/>
          </a:prstGeom>
          <a:ln>
            <a:solidFill>
              <a:schemeClr val="accent4">
                <a:lumMod val="1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14313" y="6643688"/>
            <a:ext cx="8715375" cy="1587"/>
          </a:xfrm>
          <a:prstGeom prst="line">
            <a:avLst/>
          </a:prstGeom>
          <a:ln>
            <a:solidFill>
              <a:schemeClr val="accent4">
                <a:lumMod val="1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checker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ChangeArrowheads="1"/>
          </p:cNvSpPr>
          <p:nvPr/>
        </p:nvSpPr>
        <p:spPr bwMode="auto">
          <a:xfrm>
            <a:off x="214313" y="285750"/>
            <a:ext cx="8715375" cy="637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ru-RU" altLang="ru-RU" sz="2400" b="1">
                <a:solidFill>
                  <a:srgbClr val="171600"/>
                </a:solidFill>
                <a:latin typeface="Times New Roman" pitchFamily="18" charset="0"/>
                <a:cs typeface="Times New Roman" pitchFamily="18" charset="0"/>
              </a:rPr>
              <a:t>Важно помнить, что для плодотворной и творческой работы в области проектов, при предъявлении учащимся заданий в форме конструкторско-технологических задач следует учитывать: </a:t>
            </a:r>
          </a:p>
          <a:p>
            <a:pPr algn="just">
              <a:buFont typeface="Wingdings" pitchFamily="2" charset="2"/>
              <a:buChar char="v"/>
            </a:pPr>
            <a:r>
              <a:rPr lang="ru-RU" altLang="ru-RU" sz="2400" b="1">
                <a:solidFill>
                  <a:srgbClr val="171600"/>
                </a:solidFill>
                <a:latin typeface="Times New Roman" pitchFamily="18" charset="0"/>
                <a:cs typeface="Times New Roman" pitchFamily="18" charset="0"/>
              </a:rPr>
              <a:t> индивидуальные особенности учащихся, </a:t>
            </a:r>
          </a:p>
          <a:p>
            <a:pPr algn="just">
              <a:buFont typeface="Wingdings" pitchFamily="2" charset="2"/>
              <a:buChar char="v"/>
            </a:pPr>
            <a:r>
              <a:rPr lang="ru-RU" altLang="ru-RU" sz="2400" b="1">
                <a:solidFill>
                  <a:srgbClr val="171600"/>
                </a:solidFill>
                <a:latin typeface="Times New Roman" pitchFamily="18" charset="0"/>
                <a:cs typeface="Times New Roman" pitchFamily="18" charset="0"/>
              </a:rPr>
              <a:t> степень подготовки, </a:t>
            </a:r>
          </a:p>
          <a:p>
            <a:pPr algn="just">
              <a:buFont typeface="Wingdings" pitchFamily="2" charset="2"/>
              <a:buChar char="v"/>
            </a:pPr>
            <a:r>
              <a:rPr lang="ru-RU" altLang="ru-RU" sz="2400" b="1">
                <a:solidFill>
                  <a:srgbClr val="171600"/>
                </a:solidFill>
                <a:latin typeface="Times New Roman" pitchFamily="18" charset="0"/>
                <a:cs typeface="Times New Roman" pitchFamily="18" charset="0"/>
              </a:rPr>
              <a:t> возрастные и физиологические особенности.</a:t>
            </a:r>
          </a:p>
          <a:p>
            <a:pPr algn="just"/>
            <a:r>
              <a:rPr lang="ru-RU" altLang="ru-RU" sz="2400" b="1">
                <a:solidFill>
                  <a:srgbClr val="171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altLang="ru-RU" sz="2400" b="1">
                <a:solidFill>
                  <a:srgbClr val="171600"/>
                </a:solidFill>
                <a:latin typeface="Times New Roman" pitchFamily="18" charset="0"/>
                <a:cs typeface="Times New Roman" pitchFamily="18" charset="0"/>
              </a:rPr>
              <a:t>Определять тематику творческих проектов нужно исходя из реальных условий: </a:t>
            </a:r>
          </a:p>
          <a:p>
            <a:pPr algn="just">
              <a:buFont typeface="Wingdings" pitchFamily="2" charset="2"/>
              <a:buChar char="v"/>
            </a:pPr>
            <a:r>
              <a:rPr lang="ru-RU" altLang="ru-RU" sz="2400" b="1">
                <a:solidFill>
                  <a:srgbClr val="171600"/>
                </a:solidFill>
                <a:latin typeface="Times New Roman" pitchFamily="18" charset="0"/>
                <a:cs typeface="Times New Roman" pitchFamily="18" charset="0"/>
              </a:rPr>
              <a:t> материальной базы, </a:t>
            </a:r>
          </a:p>
          <a:p>
            <a:pPr algn="just">
              <a:buFont typeface="Wingdings" pitchFamily="2" charset="2"/>
              <a:buChar char="v"/>
            </a:pPr>
            <a:r>
              <a:rPr lang="ru-RU" altLang="ru-RU" sz="2400" b="1">
                <a:solidFill>
                  <a:srgbClr val="171600"/>
                </a:solidFill>
                <a:latin typeface="Times New Roman" pitchFamily="18" charset="0"/>
                <a:cs typeface="Times New Roman" pitchFamily="18" charset="0"/>
              </a:rPr>
              <a:t> количества учебных часов, </a:t>
            </a:r>
          </a:p>
          <a:p>
            <a:pPr algn="just">
              <a:buFont typeface="Wingdings" pitchFamily="2" charset="2"/>
              <a:buChar char="v"/>
            </a:pPr>
            <a:r>
              <a:rPr lang="ru-RU" altLang="ru-RU" sz="2400" b="1">
                <a:solidFill>
                  <a:srgbClr val="171600"/>
                </a:solidFill>
                <a:latin typeface="Times New Roman" pitchFamily="18" charset="0"/>
                <a:cs typeface="Times New Roman" pitchFamily="18" charset="0"/>
              </a:rPr>
              <a:t> возраста учащихся.</a:t>
            </a:r>
          </a:p>
          <a:p>
            <a:pPr algn="just"/>
            <a:r>
              <a:rPr lang="ru-RU" altLang="ru-RU" sz="2400" b="1">
                <a:solidFill>
                  <a:srgbClr val="171600"/>
                </a:solidFill>
                <a:latin typeface="Times New Roman" pitchFamily="18" charset="0"/>
                <a:cs typeface="Times New Roman" pitchFamily="18" charset="0"/>
              </a:rPr>
              <a:t>Учащимся необходимо  давать, тот необходимый объем содержательной части, который создает мотивацию к творческой работе, позволяет выполнять качественные проекты на высоком эстетическом уровне. </a:t>
            </a:r>
          </a:p>
        </p:txBody>
      </p:sp>
    </p:spTree>
  </p:cSld>
  <p:clrMapOvr>
    <a:masterClrMapping/>
  </p:clrMapOvr>
  <p:transition>
    <p:checker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2"/>
          <p:cNvSpPr>
            <a:spLocks noGrp="1"/>
          </p:cNvSpPr>
          <p:nvPr>
            <p:ph type="title"/>
          </p:nvPr>
        </p:nvSpPr>
        <p:spPr>
          <a:xfrm rot="10800000" flipV="1">
            <a:off x="219075" y="1500188"/>
            <a:ext cx="7477125" cy="2000250"/>
          </a:xfrm>
        </p:spPr>
        <p:txBody>
          <a:bodyPr/>
          <a:lstStyle/>
          <a:p>
            <a:pPr algn="ctr"/>
            <a:r>
              <a:rPr lang="ru-RU" altLang="ru-RU" b="1" smtClean="0">
                <a:solidFill>
                  <a:srgbClr val="512373"/>
                </a:solidFill>
              </a:rPr>
              <a:t>СПАСИБО ЗА ВНИМАНИЕ!</a:t>
            </a:r>
          </a:p>
        </p:txBody>
      </p:sp>
    </p:spTree>
  </p:cSld>
  <p:clrMapOvr>
    <a:masterClrMapping/>
  </p:clrMapOvr>
  <p:transition>
    <p:checker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ctrTitle" sz="quarter"/>
          </p:nvPr>
        </p:nvSpPr>
        <p:spPr>
          <a:xfrm>
            <a:off x="685800" y="1370013"/>
            <a:ext cx="6965950" cy="1344612"/>
          </a:xfrm>
        </p:spPr>
        <p:txBody>
          <a:bodyPr/>
          <a:lstStyle/>
          <a:p>
            <a:r>
              <a:rPr lang="ru-RU" altLang="ru-RU" b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</a:p>
        </p:txBody>
      </p:sp>
      <p:sp>
        <p:nvSpPr>
          <p:cNvPr id="512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1714500" y="2428875"/>
            <a:ext cx="6143625" cy="2143125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ru-RU" altLang="ru-RU" sz="2800" b="1" smtClean="0">
                <a:latin typeface="Times New Roman" pitchFamily="18" charset="0"/>
                <a:cs typeface="Times New Roman" pitchFamily="18" charset="0"/>
              </a:rPr>
              <a:t>поделиться опытом организации проектной деятельности на уроках технологии. </a:t>
            </a:r>
          </a:p>
        </p:txBody>
      </p:sp>
    </p:spTree>
  </p:cSld>
  <p:clrMapOvr>
    <a:masterClrMapping/>
  </p:clrMapOvr>
  <p:transition>
    <p:checker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рямоугольник 1"/>
          <p:cNvSpPr>
            <a:spLocks noChangeArrowheads="1"/>
          </p:cNvSpPr>
          <p:nvPr/>
        </p:nvSpPr>
        <p:spPr bwMode="auto">
          <a:xfrm>
            <a:off x="142875" y="357188"/>
            <a:ext cx="7715250" cy="609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219075" eaLnBrk="0" hangingPunct="0">
              <a:tabLst>
                <a:tab pos="5429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219075" eaLnBrk="0" hangingPunct="0">
              <a:tabLst>
                <a:tab pos="5429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219075" eaLnBrk="0" hangingPunct="0">
              <a:tabLst>
                <a:tab pos="5429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219075" eaLnBrk="0" hangingPunct="0">
              <a:tabLst>
                <a:tab pos="5429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219075" eaLnBrk="0" hangingPunct="0">
              <a:tabLst>
                <a:tab pos="5429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219075" eaLnBrk="0" fontAlgn="base" hangingPunct="0">
              <a:spcBef>
                <a:spcPct val="0"/>
              </a:spcBef>
              <a:spcAft>
                <a:spcPct val="0"/>
              </a:spcAft>
              <a:tabLst>
                <a:tab pos="5429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219075" eaLnBrk="0" fontAlgn="base" hangingPunct="0">
              <a:spcBef>
                <a:spcPct val="0"/>
              </a:spcBef>
              <a:spcAft>
                <a:spcPct val="0"/>
              </a:spcAft>
              <a:tabLst>
                <a:tab pos="5429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219075" eaLnBrk="0" fontAlgn="base" hangingPunct="0">
              <a:spcBef>
                <a:spcPct val="0"/>
              </a:spcBef>
              <a:spcAft>
                <a:spcPct val="0"/>
              </a:spcAft>
              <a:tabLst>
                <a:tab pos="5429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219075" eaLnBrk="0" fontAlgn="base" hangingPunct="0">
              <a:spcBef>
                <a:spcPct val="0"/>
              </a:spcBef>
              <a:spcAft>
                <a:spcPct val="0"/>
              </a:spcAft>
              <a:tabLst>
                <a:tab pos="5429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ru-RU" altLang="ru-RU" sz="2000" b="1">
                <a:latin typeface="Times New Roman" pitchFamily="18" charset="0"/>
                <a:cs typeface="Times New Roman" pitchFamily="18" charset="0"/>
              </a:rPr>
              <a:t>  	Для развития творческих способностей рекомендуется использовать метод проектов.</a:t>
            </a:r>
          </a:p>
          <a:p>
            <a:pPr algn="just" eaLnBrk="1" hangingPunct="1">
              <a:lnSpc>
                <a:spcPct val="150000"/>
              </a:lnSpc>
            </a:pPr>
            <a:r>
              <a:rPr lang="ru-RU" altLang="ru-RU" sz="2000" b="1">
                <a:latin typeface="Times New Roman" pitchFamily="18" charset="0"/>
                <a:cs typeface="Times New Roman" pitchFamily="18" charset="0"/>
              </a:rPr>
              <a:t>	Суть его состоит в выборе и выполнении какого-либо объекта труда  и разработке необходимой для этого документации.</a:t>
            </a:r>
          </a:p>
          <a:p>
            <a:pPr algn="just" eaLnBrk="1" hangingPunct="1">
              <a:lnSpc>
                <a:spcPct val="150000"/>
              </a:lnSpc>
            </a:pPr>
            <a:r>
              <a:rPr lang="ru-RU" altLang="ru-RU" sz="2000" b="1">
                <a:latin typeface="Times New Roman" pitchFamily="18" charset="0"/>
                <a:cs typeface="Times New Roman" pitchFamily="18" charset="0"/>
              </a:rPr>
              <a:t>		Учащийся должен знать, что его учебный проект отражает проектную деятельность в условиях производства.</a:t>
            </a:r>
            <a:br>
              <a:rPr lang="ru-RU" altLang="ru-RU" sz="2000" b="1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>
                <a:latin typeface="Times New Roman" pitchFamily="18" charset="0"/>
                <a:cs typeface="Times New Roman" pitchFamily="18" charset="0"/>
              </a:rPr>
              <a:t>		При выборе проектного задания необходимо учитывать его проектную  ценность.</a:t>
            </a:r>
          </a:p>
          <a:p>
            <a:pPr algn="just" eaLnBrk="1" hangingPunct="1">
              <a:lnSpc>
                <a:spcPct val="150000"/>
              </a:lnSpc>
            </a:pPr>
            <a:r>
              <a:rPr lang="ru-RU" altLang="ru-RU" sz="2000" b="1">
                <a:latin typeface="Times New Roman" pitchFamily="18" charset="0"/>
                <a:cs typeface="Times New Roman" pitchFamily="18" charset="0"/>
              </a:rPr>
              <a:t>	Уровень проектных заданий соответствует учебной программе. Завершенный проект сопровождается пояснительной запиской. Каждый проект оценивается по определенным критериям и защищается.</a:t>
            </a:r>
          </a:p>
        </p:txBody>
      </p:sp>
    </p:spTree>
  </p:cSld>
  <p:clrMapOvr>
    <a:masterClrMapping/>
  </p:clrMapOvr>
  <p:transition>
    <p:checker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5" y="285750"/>
            <a:ext cx="7715250" cy="71088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400" b="1" u="sng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 проектов</a:t>
            </a:r>
            <a:r>
              <a:rPr lang="ru-RU" sz="24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это такой способ организации обучения, при котором реализуются интеллектуальные и физические возможности школьников по созданию новых товаров и услуг, имеющих субъективную новизну и практическую значимость</a:t>
            </a:r>
            <a:r>
              <a:rPr lang="ru-RU" sz="24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defRPr/>
            </a:pPr>
            <a:endParaRPr lang="ru-RU" sz="24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2400" b="1" u="sng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 проектов </a:t>
            </a:r>
            <a:r>
              <a:rPr lang="ru-RU" sz="24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(от латинского </a:t>
            </a:r>
            <a:r>
              <a:rPr lang="en-US" sz="2400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progectus</a:t>
            </a:r>
            <a:r>
              <a:rPr lang="ru-RU" sz="24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брошенный, выдвинутый вперед) называют реалистическим замыслом о желаемом будущем</a:t>
            </a:r>
            <a:r>
              <a:rPr lang="ru-RU" sz="24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/>
              <a:t> </a:t>
            </a:r>
            <a:endParaRPr lang="ru-RU" sz="2400" dirty="0"/>
          </a:p>
          <a:p>
            <a:pPr algn="just">
              <a:defRPr/>
            </a:pPr>
            <a:endParaRPr lang="ru-RU" sz="24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2400" b="1" u="sng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</a:t>
            </a:r>
            <a:r>
              <a:rPr lang="ru-RU" sz="24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творческая завершенная работа учащихся, соответствующая его возрастным возможностям</a:t>
            </a:r>
            <a:r>
              <a:rPr lang="ru-RU" sz="24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defRPr/>
            </a:pPr>
            <a:endParaRPr lang="ru-RU" sz="24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2400" b="1" u="sng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Проектирование</a:t>
            </a:r>
            <a:r>
              <a:rPr lang="ru-RU" sz="24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есть процесс разработки такого рода замысла и его фиксации в какой-либо внешне выраженной знаковой форме – буквенно-цифровом тексте, графическом изображении, объемном макете, изделии и т.д. </a:t>
            </a:r>
          </a:p>
          <a:p>
            <a:pPr algn="just">
              <a:defRPr/>
            </a:pPr>
            <a:endParaRPr lang="ru-RU" sz="24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hecker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/>
        </p:nvSpPr>
        <p:spPr bwMode="auto">
          <a:xfrm>
            <a:off x="142875" y="0"/>
            <a:ext cx="7715250" cy="660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0" anchor="ctr">
            <a:spAutoFit/>
          </a:bodyPr>
          <a:lstStyle/>
          <a:p>
            <a:pPr algn="ctr" eaLnBrk="0" hangingPunct="0">
              <a:defRPr/>
            </a:pPr>
            <a:r>
              <a:rPr lang="ru-RU" sz="2400" b="1" dirty="0">
                <a:solidFill>
                  <a:srgbClr val="17160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ctr" eaLnBrk="0" hangingPunct="0">
              <a:defRPr/>
            </a:pPr>
            <a:r>
              <a:rPr lang="ru-RU" sz="2400" b="1" cap="all" dirty="0">
                <a:solidFill>
                  <a:srgbClr val="512373"/>
                </a:solidFill>
                <a:latin typeface="Times New Roman" pitchFamily="18" charset="0"/>
                <a:cs typeface="Times New Roman" pitchFamily="18" charset="0"/>
              </a:rPr>
              <a:t>Метод   проектов  способствует:</a:t>
            </a:r>
          </a:p>
          <a:p>
            <a:pPr algn="ctr" eaLnBrk="0" hangingPunct="0">
              <a:defRPr/>
            </a:pPr>
            <a:endParaRPr lang="ru-RU" sz="2400" b="1" dirty="0">
              <a:solidFill>
                <a:srgbClr val="1716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80975" algn="just" eaLnBrk="0" hangingPunct="0">
              <a:buFont typeface="Wingdings" pitchFamily="2" charset="2"/>
              <a:buChar char="v"/>
              <a:tabLst>
                <a:tab pos="361950" algn="l"/>
                <a:tab pos="895350" algn="l"/>
              </a:tabLst>
              <a:defRPr/>
            </a:pPr>
            <a:r>
              <a:rPr lang="ru-RU" sz="2400" b="1" dirty="0">
                <a:solidFill>
                  <a:srgbClr val="171600"/>
                </a:solidFill>
                <a:latin typeface="Times New Roman" pitchFamily="18" charset="0"/>
                <a:cs typeface="Times New Roman" pitchFamily="18" charset="0"/>
              </a:rPr>
              <a:t> активному развитию у учащихся логического и 	ассоциативного мышления;</a:t>
            </a:r>
          </a:p>
          <a:p>
            <a:pPr algn="just" eaLnBrk="0" hangingPunct="0">
              <a:buFont typeface="Wingdings" pitchFamily="2" charset="2"/>
              <a:buChar char="v"/>
              <a:defRPr/>
            </a:pPr>
            <a:r>
              <a:rPr lang="ru-RU" sz="2400" b="1" dirty="0">
                <a:solidFill>
                  <a:srgbClr val="171600"/>
                </a:solidFill>
                <a:latin typeface="Times New Roman" pitchFamily="18" charset="0"/>
                <a:cs typeface="Times New Roman" pitchFamily="18" charset="0"/>
              </a:rPr>
              <a:t> развитию творческих способностей; </a:t>
            </a:r>
          </a:p>
          <a:p>
            <a:pPr algn="just" eaLnBrk="0" hangingPunct="0">
              <a:buFont typeface="Wingdings" pitchFamily="2" charset="2"/>
              <a:buChar char="v"/>
              <a:defRPr/>
            </a:pPr>
            <a:r>
              <a:rPr lang="ru-RU" sz="2400" b="1" dirty="0">
                <a:solidFill>
                  <a:srgbClr val="171600"/>
                </a:solidFill>
                <a:latin typeface="Times New Roman" pitchFamily="18" charset="0"/>
                <a:cs typeface="Times New Roman" pitchFamily="18" charset="0"/>
              </a:rPr>
              <a:t> стремлению самому созидать;</a:t>
            </a:r>
          </a:p>
          <a:p>
            <a:pPr marL="361950" indent="-361950" algn="just" eaLnBrk="0" hangingPunct="0">
              <a:buFont typeface="Wingdings" pitchFamily="2" charset="2"/>
              <a:buChar char="v"/>
              <a:defRPr/>
            </a:pPr>
            <a:r>
              <a:rPr lang="ru-RU" sz="2400" b="1" dirty="0">
                <a:solidFill>
                  <a:srgbClr val="171600"/>
                </a:solidFill>
                <a:latin typeface="Times New Roman" pitchFamily="18" charset="0"/>
                <a:cs typeface="Times New Roman" pitchFamily="18" charset="0"/>
              </a:rPr>
              <a:t>осознанию себя творцом при работе с «непослушными инструментами» и «неподатливыми материалами», «умными конструкциями», «технологическими системами»;</a:t>
            </a:r>
          </a:p>
          <a:p>
            <a:pPr marL="361950" indent="-361950" algn="just" eaLnBrk="0" hangingPunct="0">
              <a:buFont typeface="Wingdings" pitchFamily="2" charset="2"/>
              <a:buChar char="v"/>
              <a:defRPr/>
            </a:pPr>
            <a:r>
              <a:rPr lang="ru-RU" sz="2400" b="1" dirty="0">
                <a:solidFill>
                  <a:srgbClr val="171600"/>
                </a:solidFill>
                <a:latin typeface="Times New Roman" pitchFamily="18" charset="0"/>
                <a:cs typeface="Times New Roman" pitchFamily="18" charset="0"/>
              </a:rPr>
              <a:t>возможности проявления инициативы, воображения, фантазии; </a:t>
            </a:r>
          </a:p>
          <a:p>
            <a:pPr marL="361950" indent="-361950" algn="just" eaLnBrk="0" hangingPunct="0">
              <a:buFont typeface="Wingdings" pitchFamily="2" charset="2"/>
              <a:buChar char="v"/>
              <a:defRPr/>
            </a:pPr>
            <a:r>
              <a:rPr lang="ru-RU" sz="2400" b="1" dirty="0">
                <a:solidFill>
                  <a:srgbClr val="171600"/>
                </a:solidFill>
                <a:latin typeface="Times New Roman" pitchFamily="18" charset="0"/>
                <a:cs typeface="Times New Roman" pitchFamily="18" charset="0"/>
              </a:rPr>
              <a:t>воспитанию подлинных  эстетических качеств личности: вкуса, способности оценивать,  понимать  и  творить  прекрасное.</a:t>
            </a:r>
          </a:p>
          <a:p>
            <a:pPr marL="361950" indent="-361950" algn="just" eaLnBrk="0" hangingPunct="0">
              <a:buFont typeface="Wingdings" pitchFamily="2" charset="2"/>
              <a:buChar char="v"/>
              <a:defRPr/>
            </a:pPr>
            <a:endParaRPr lang="ru-RU" sz="2400" b="1" dirty="0">
              <a:solidFill>
                <a:srgbClr val="171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1950" indent="-361950" algn="just" eaLnBrk="0" hangingPunct="0">
              <a:defRPr/>
            </a:pPr>
            <a:endParaRPr lang="ru-RU" dirty="0"/>
          </a:p>
        </p:txBody>
      </p:sp>
    </p:spTree>
  </p:cSld>
  <p:clrMapOvr>
    <a:masterClrMapping/>
  </p:clrMapOvr>
  <p:transition>
    <p:checker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357188" y="214313"/>
            <a:ext cx="7429500" cy="1130300"/>
          </a:xfrm>
        </p:spPr>
        <p:txBody>
          <a:bodyPr/>
          <a:lstStyle/>
          <a:p>
            <a:pPr algn="ctr">
              <a:lnSpc>
                <a:spcPct val="150000"/>
              </a:lnSpc>
              <a:defRPr/>
            </a:pPr>
            <a:r>
              <a:rPr lang="en-GB" sz="2800" b="1" cap="all" dirty="0" smtClean="0">
                <a:solidFill>
                  <a:srgbClr val="512373"/>
                </a:solidFill>
                <a:latin typeface="Times New Roman" pitchFamily="18" charset="0"/>
                <a:cs typeface="Times New Roman" pitchFamily="18" charset="0"/>
              </a:rPr>
              <a:t>Основные принципы учебного проектирования</a:t>
            </a:r>
            <a:endParaRPr lang="ru-RU" sz="2800" b="1" cap="all" dirty="0">
              <a:solidFill>
                <a:srgbClr val="51237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sz="quarter" idx="1"/>
          </p:nvPr>
        </p:nvSpPr>
        <p:spPr>
          <a:xfrm>
            <a:off x="214313" y="1714500"/>
            <a:ext cx="7572375" cy="4429125"/>
          </a:xfrm>
        </p:spPr>
        <p:txBody>
          <a:bodyPr/>
          <a:lstStyle/>
          <a:p>
            <a:pPr marL="266700" indent="-266700" algn="just">
              <a:lnSpc>
                <a:spcPct val="150000"/>
              </a:lnSpc>
              <a:spcBef>
                <a:spcPts val="600"/>
              </a:spcBef>
              <a:buClr>
                <a:srgbClr val="000000"/>
              </a:buClr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Опора на интерес детей, а также ранее усвоенный материал;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Clr>
                <a:srgbClr val="000000"/>
              </a:buClr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Возможно большая самостоятельность учащихся;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Clr>
                <a:srgbClr val="000000"/>
              </a:buClr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Творческая направленность;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Clr>
                <a:srgbClr val="000000"/>
              </a:buClr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Практическая осуществимость проекта;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Clr>
                <a:srgbClr val="000000"/>
              </a:buClr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Связь с потребностями общества.</a:t>
            </a:r>
          </a:p>
          <a:p>
            <a:pPr algn="just">
              <a:defRPr/>
            </a:pPr>
            <a:endParaRPr lang="ru-RU" dirty="0"/>
          </a:p>
        </p:txBody>
      </p:sp>
    </p:spTree>
  </p:cSld>
  <p:clrMapOvr>
    <a:masterClrMapping/>
  </p:clrMapOvr>
  <p:transition>
    <p:checker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5" y="857250"/>
            <a:ext cx="7643813" cy="45243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buClr>
                <a:srgbClr val="000000"/>
              </a:buClr>
              <a:buFont typeface="Verdana" pitchFamily="32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400" b="1" cap="all" dirty="0">
                <a:solidFill>
                  <a:srgbClr val="512373"/>
                </a:solidFill>
                <a:latin typeface="Times New Roman" pitchFamily="18" charset="0"/>
                <a:cs typeface="Times New Roman" pitchFamily="18" charset="0"/>
              </a:rPr>
              <a:t>Главнейший </a:t>
            </a:r>
            <a:r>
              <a:rPr lang="ru-RU" sz="2400" b="1" cap="all" dirty="0">
                <a:solidFill>
                  <a:srgbClr val="512373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400" b="1" cap="all" dirty="0">
                <a:solidFill>
                  <a:srgbClr val="512373"/>
                </a:solidFill>
                <a:latin typeface="Times New Roman" pitchFamily="18" charset="0"/>
                <a:cs typeface="Times New Roman" pitchFamily="18" charset="0"/>
              </a:rPr>
              <a:t>основополагающий принцип </a:t>
            </a:r>
            <a:r>
              <a:rPr lang="ru-RU" sz="2400" b="1" cap="all" dirty="0">
                <a:solidFill>
                  <a:srgbClr val="512373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400" b="1" cap="all" dirty="0">
                <a:solidFill>
                  <a:srgbClr val="512373"/>
                </a:solidFill>
                <a:latin typeface="Times New Roman" pitchFamily="18" charset="0"/>
                <a:cs typeface="Times New Roman" pitchFamily="18" charset="0"/>
              </a:rPr>
              <a:t>метода </a:t>
            </a:r>
            <a:r>
              <a:rPr lang="ru-RU" sz="2400" b="1" cap="all" dirty="0">
                <a:solidFill>
                  <a:srgbClr val="512373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400" b="1" cap="all" dirty="0">
                <a:solidFill>
                  <a:srgbClr val="512373"/>
                </a:solidFill>
                <a:latin typeface="Times New Roman" pitchFamily="18" charset="0"/>
                <a:cs typeface="Times New Roman" pitchFamily="18" charset="0"/>
              </a:rPr>
              <a:t>проектов</a:t>
            </a:r>
            <a:r>
              <a:rPr lang="ru-RU" sz="2400" b="1" cap="all" dirty="0">
                <a:solidFill>
                  <a:srgbClr val="512373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GB" sz="2400" cap="all" dirty="0">
                <a:solidFill>
                  <a:srgbClr val="51237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cap="all" dirty="0">
              <a:solidFill>
                <a:srgbClr val="51237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rgbClr val="000000"/>
              </a:buClr>
              <a:buFont typeface="Verdana" pitchFamily="32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ru-RU" sz="2400" cap="all" dirty="0">
              <a:solidFill>
                <a:srgbClr val="512373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200000"/>
              </a:lnSpc>
              <a:buClr>
                <a:srgbClr val="000000"/>
              </a:buClr>
              <a:buFont typeface="Verdana" pitchFamily="32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исходить из интересов самого ребенка, детских интересов сегодняшнего дня, непосредственно связанных с текущими практическими и духовными нуждами самих детей, их близких, общества.</a:t>
            </a:r>
            <a:endParaRPr lang="en-GB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hecker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5" y="500063"/>
            <a:ext cx="7786688" cy="37861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ru-RU" sz="2400" b="1" cap="all" dirty="0">
                <a:solidFill>
                  <a:srgbClr val="512373"/>
                </a:solidFill>
                <a:latin typeface="Times New Roman" pitchFamily="18" charset="0"/>
                <a:cs typeface="Times New Roman" pitchFamily="18" charset="0"/>
              </a:rPr>
              <a:t>Свою деятельность при проектном обучении я направляю по трем основным направлениям:</a:t>
            </a:r>
          </a:p>
          <a:p>
            <a:pPr algn="ctr">
              <a:defRPr/>
            </a:pPr>
            <a:endParaRPr lang="ru-RU" sz="24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4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endParaRPr lang="ru-RU" dirty="0">
              <a:solidFill>
                <a:schemeClr val="accent4">
                  <a:lumMod val="10000"/>
                </a:schemeClr>
              </a:solidFill>
            </a:endParaRPr>
          </a:p>
          <a:p>
            <a:pPr>
              <a:defRPr/>
            </a:pPr>
            <a:r>
              <a:rPr lang="ru-RU" dirty="0">
                <a:solidFill>
                  <a:schemeClr val="accent4">
                    <a:lumMod val="10000"/>
                  </a:schemeClr>
                </a:solidFill>
              </a:rPr>
              <a:t> 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 rot="10800000" flipV="1">
            <a:off x="1000125" y="2357438"/>
            <a:ext cx="1357313" cy="1285875"/>
          </a:xfrm>
          <a:prstGeom prst="straightConnector1">
            <a:avLst/>
          </a:prstGeom>
          <a:ln>
            <a:solidFill>
              <a:schemeClr val="accent4">
                <a:lumMod val="10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6200000" flipH="1">
            <a:off x="3536157" y="3036094"/>
            <a:ext cx="1071562" cy="0"/>
          </a:xfrm>
          <a:prstGeom prst="straightConnector1">
            <a:avLst/>
          </a:prstGeom>
          <a:ln>
            <a:solidFill>
              <a:schemeClr val="accent4">
                <a:lumMod val="10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6200000" flipH="1">
            <a:off x="5929313" y="2357438"/>
            <a:ext cx="1214437" cy="1214437"/>
          </a:xfrm>
          <a:prstGeom prst="straightConnector1">
            <a:avLst/>
          </a:prstGeom>
          <a:ln>
            <a:solidFill>
              <a:schemeClr val="accent4">
                <a:lumMod val="10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214313" y="3857625"/>
            <a:ext cx="2286000" cy="13239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банка учебно-познавательных задач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786063" y="3643313"/>
            <a:ext cx="2714625" cy="16430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 условий для разработки и осуществления учащимися творческих проектов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715000" y="3714750"/>
            <a:ext cx="2143125" cy="16319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Вооружение учащихся необходимыми знаниями и умениями</a:t>
            </a:r>
          </a:p>
        </p:txBody>
      </p:sp>
    </p:spTree>
  </p:cSld>
  <p:clrMapOvr>
    <a:masterClrMapping/>
  </p:clrMapOvr>
  <p:transition>
    <p:checker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2">
  <a:themeElements>
    <a:clrScheme name="Кимоно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Кимоно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имоно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486</TotalTime>
  <Words>1627</Words>
  <Application>Microsoft Office PowerPoint</Application>
  <PresentationFormat>Экран (4:3)</PresentationFormat>
  <Paragraphs>265</Paragraphs>
  <Slides>25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1" baseType="lpstr">
      <vt:lpstr>Arial</vt:lpstr>
      <vt:lpstr>Calibri</vt:lpstr>
      <vt:lpstr>Times New Roman</vt:lpstr>
      <vt:lpstr>Wingdings</vt:lpstr>
      <vt:lpstr>Verdana</vt:lpstr>
      <vt:lpstr>Тема2</vt:lpstr>
      <vt:lpstr>Презентация PowerPoint</vt:lpstr>
      <vt:lpstr>Презентация PowerPoint</vt:lpstr>
      <vt:lpstr>Цель:</vt:lpstr>
      <vt:lpstr>Презентация PowerPoint</vt:lpstr>
      <vt:lpstr>Презентация PowerPoint</vt:lpstr>
      <vt:lpstr>Презентация PowerPoint</vt:lpstr>
      <vt:lpstr>Основные принципы учебного проектирования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Алина</dc:creator>
  <cp:lastModifiedBy>Админ</cp:lastModifiedBy>
  <cp:revision>53</cp:revision>
  <dcterms:created xsi:type="dcterms:W3CDTF">2008-03-09T10:42:56Z</dcterms:created>
  <dcterms:modified xsi:type="dcterms:W3CDTF">2013-12-17T04:03:40Z</dcterms:modified>
</cp:coreProperties>
</file>