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0" r:id="rId1"/>
  </p:sldMasterIdLst>
  <p:notesMasterIdLst>
    <p:notesMasterId r:id="rId27"/>
  </p:notesMasterIdLst>
  <p:sldIdLst>
    <p:sldId id="279" r:id="rId2"/>
    <p:sldId id="266" r:id="rId3"/>
    <p:sldId id="287" r:id="rId4"/>
    <p:sldId id="280" r:id="rId5"/>
    <p:sldId id="275" r:id="rId6"/>
    <p:sldId id="278" r:id="rId7"/>
    <p:sldId id="281" r:id="rId8"/>
    <p:sldId id="282" r:id="rId9"/>
    <p:sldId id="271" r:id="rId10"/>
    <p:sldId id="272" r:id="rId11"/>
    <p:sldId id="286" r:id="rId12"/>
    <p:sldId id="273" r:id="rId13"/>
    <p:sldId id="274" r:id="rId14"/>
    <p:sldId id="283" r:id="rId15"/>
    <p:sldId id="257" r:id="rId16"/>
    <p:sldId id="261" r:id="rId17"/>
    <p:sldId id="258" r:id="rId18"/>
    <p:sldId id="259" r:id="rId19"/>
    <p:sldId id="260" r:id="rId20"/>
    <p:sldId id="262" r:id="rId21"/>
    <p:sldId id="264" r:id="rId22"/>
    <p:sldId id="263" r:id="rId23"/>
    <p:sldId id="265" r:id="rId24"/>
    <p:sldId id="276" r:id="rId25"/>
    <p:sldId id="28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2373"/>
    <a:srgbClr val="CC65FF"/>
    <a:srgbClr val="B686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3" autoAdjust="0"/>
    <p:restoredTop sz="94667" autoAdjust="0"/>
  </p:normalViewPr>
  <p:slideViewPr>
    <p:cSldViewPr>
      <p:cViewPr>
        <p:scale>
          <a:sx n="66" d="100"/>
          <a:sy n="66" d="100"/>
        </p:scale>
        <p:origin x="-13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A06C-9477-4F28-999A-3A79EA65A1C5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848F49-EE8C-4DFB-9DE6-61AF007D1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420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EEC7663-ECE6-4A63-B793-C455A8B64796}" type="slidenum">
              <a:rPr lang="ru-RU" altLang="ru-RU" smtClean="0"/>
              <a:pPr eaLnBrk="1" hangingPunct="1"/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769CA8-DEA5-4F7A-855A-166FC24CC1E9}" type="slidenum">
              <a:rPr lang="ru-RU" altLang="ru-RU" smtClean="0"/>
              <a:pPr eaLnBrk="1" hangingPunct="1"/>
              <a:t>15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2E102-1954-4F49-8E43-1A25E523DE30}" type="slidenum">
              <a:rPr lang="ru-RU" altLang="ru-RU" smtClean="0"/>
              <a:pPr eaLnBrk="1" hangingPunct="1"/>
              <a:t>16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378B588-082E-49F5-A4F8-0B3339BE5A68}" type="slidenum">
              <a:rPr lang="ru-RU" altLang="ru-RU" smtClean="0"/>
              <a:pPr eaLnBrk="1" hangingPunct="1"/>
              <a:t>17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A6B3718-007F-486B-8D15-E25066A3ABD2}" type="slidenum">
              <a:rPr lang="ru-RU" altLang="ru-RU" smtClean="0"/>
              <a:pPr eaLnBrk="1" hangingPunct="1"/>
              <a:t>18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454EC1F-99C1-4056-BB65-506BD0B1DCE7}" type="slidenum">
              <a:rPr lang="ru-RU" altLang="ru-RU" smtClean="0"/>
              <a:pPr eaLnBrk="1" hangingPunct="1"/>
              <a:t>19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AB5F480-E9EB-4C97-9CA9-D03E25616E9B}" type="slidenum">
              <a:rPr lang="ru-RU" altLang="ru-RU" smtClean="0"/>
              <a:pPr eaLnBrk="1" hangingPunct="1"/>
              <a:t>20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01CF8D3-C2BE-44E5-B10D-D529A9E63363}" type="slidenum">
              <a:rPr lang="ru-RU" altLang="ru-RU" smtClean="0"/>
              <a:pPr eaLnBrk="1" hangingPunct="1"/>
              <a:t>21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984801-568B-47C1-979B-A19472CFF955}" type="slidenum">
              <a:rPr lang="ru-RU" altLang="ru-RU" smtClean="0"/>
              <a:pPr eaLnBrk="1" hangingPunct="1"/>
              <a:t>22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5842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842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434093-3E66-45F8-9B65-9CB958EB37A7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381478-3675-4214-B1D1-6DD45A2420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392481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24493-8F8D-4C5B-8EAD-81DE681E3E7F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CF01F-F416-4CF5-82CB-EB9FCA5F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358667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B7DD7-AB07-42DD-BE67-47A8C6E3E067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6B302-146A-4F1A-AA2C-8B3030A186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366929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7386638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3525" y="3922713"/>
            <a:ext cx="7386638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E4B1E-AD86-4A11-9C00-41F35D8C30B1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0B341-CC1A-47A0-9B3A-116DA322A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283516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E6162-4394-4F52-87BA-96ECC6C1D6D1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6EF52-9F5F-4C50-AE75-C2FCC0468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596021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032250" y="1598613"/>
            <a:ext cx="3617913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032250" y="3922713"/>
            <a:ext cx="3617913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E2B07-4C4D-4AF5-926C-A4FD1499A5EB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7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1F568-3015-43DC-B563-EF1FEB09FA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62070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63525" y="1598613"/>
            <a:ext cx="7386638" cy="4497387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  <a:endParaRPr lang="ru-RU" noProof="0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2849C-05AD-48FD-B9C6-629409F318A5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9850E-F297-4319-966F-5A56BECDB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304331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E19D0-9B89-4DD0-831D-FB67AB66EF5F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CF2B3-285B-46C8-8CB9-49795EF89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69925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59A9E-2E87-4C4C-9685-87911E135DBB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59532-D6F8-45F1-90A2-DD676ED65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915084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CB5BF-E49E-4285-8C91-1E94AFF22EFF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9D06E-22B1-40FE-9C60-F167C65C4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202905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79013-EBFF-4300-9225-A2DEDB9102CE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6BE4B-CD96-475B-88CC-40521D64F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169566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82B40-8211-4367-90E1-36A008B0FBA3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8538C-8C39-4A2D-B5D3-721F837D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661186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5EA-A275-478E-8B1D-7465F3E9BC8C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279CA-44F4-407C-8255-DAB114D9F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003263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D8FC7-C44D-49B0-9070-C75ADC3DBEF7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4D5B5-87A9-4C18-9597-DBAC44AE6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245875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5029E-966C-457F-A800-44FADC1CD29F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7694C-7348-4EB6-9FEA-36C4EAFE5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79843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4B08C-8125-4B0E-8799-98B1C1BB6ED2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0B168-CA30-476E-ABBE-D3DBA5717A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74944"/>
      </p:ext>
    </p:extLst>
  </p:cSld>
  <p:clrMapOvr>
    <a:masterClrMapping/>
  </p:clrMapOvr>
  <p:transition>
    <p:checker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57348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57349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35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23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735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67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7356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357" name="Freeform 13"/>
                  <p:cNvSpPr>
                    <a:spLocks/>
                  </p:cNvSpPr>
                  <p:nvPr/>
                </p:nvSpPr>
                <p:spPr bwMode="auto">
                  <a:xfrm>
                    <a:off x="2609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358" name="Freeform 14"/>
                  <p:cNvSpPr>
                    <a:spLocks/>
                  </p:cNvSpPr>
                  <p:nvPr/>
                </p:nvSpPr>
                <p:spPr bwMode="auto">
                  <a:xfrm>
                    <a:off x="2677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359" name="Freeform 15"/>
                  <p:cNvSpPr>
                    <a:spLocks/>
                  </p:cNvSpPr>
                  <p:nvPr/>
                </p:nvSpPr>
                <p:spPr bwMode="auto">
                  <a:xfrm>
                    <a:off x="2425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360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7361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  <p:sp>
          <p:nvSpPr>
            <p:cNvPr id="57390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1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2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3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20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4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20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5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6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7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398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57399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7400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7403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fld id="{CD948348-6E6B-45F7-9155-C78C88623F9E}" type="datetimeFigureOut">
              <a:rPr lang="ru-RU"/>
              <a:pPr>
                <a:defRPr/>
              </a:pPr>
              <a:t>17.12.2013</a:t>
            </a:fld>
            <a:endParaRPr lang="ru-RU"/>
          </a:p>
        </p:txBody>
      </p:sp>
      <p:sp>
        <p:nvSpPr>
          <p:cNvPr id="57404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7405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5AF704DE-5504-4537-B20B-003DAF8E63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3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  <p:sldLayoutId id="2147484498" r:id="rId12"/>
    <p:sldLayoutId id="2147484499" r:id="rId13"/>
    <p:sldLayoutId id="2147484500" r:id="rId14"/>
    <p:sldLayoutId id="2147484501" r:id="rId15"/>
    <p:sldLayoutId id="2147484502" r:id="rId16"/>
  </p:sldLayoutIdLst>
  <p:transition>
    <p:checker/>
    <p:sndAc>
      <p:stSnd>
        <p:snd r:embed="rId18" name="chimes.wav"/>
      </p:stSnd>
    </p:sndAc>
  </p:transition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21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80000"/>
        <a:buBlip>
          <a:blip r:embed="rId22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23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рямоугольник 1"/>
          <p:cNvSpPr>
            <a:spLocks noChangeArrowheads="1"/>
          </p:cNvSpPr>
          <p:nvPr/>
        </p:nvSpPr>
        <p:spPr bwMode="auto">
          <a:xfrm>
            <a:off x="357188" y="1428750"/>
            <a:ext cx="7358062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endParaRPr lang="ru-RU" altLang="ru-RU" sz="3200" b="1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«Скажи мне – и я забуду,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      Покажи мне -  и я запомню, </a:t>
            </a:r>
          </a:p>
          <a:p>
            <a:pPr eaLnBrk="1" hangingPunct="1">
              <a:lnSpc>
                <a:spcPct val="150000"/>
              </a:lnSpc>
            </a:pPr>
            <a:r>
              <a:rPr lang="ru-RU" altLang="ru-RU" sz="3200" b="1">
                <a:latin typeface="Times New Roman" pitchFamily="18" charset="0"/>
                <a:cs typeface="Times New Roman" pitchFamily="18" charset="0"/>
              </a:rPr>
              <a:t>              Вовлеки меня – и я научусь» </a:t>
            </a:r>
          </a:p>
        </p:txBody>
      </p:sp>
      <p:sp>
        <p:nvSpPr>
          <p:cNvPr id="3075" name="Прямоугольник 2"/>
          <p:cNvSpPr>
            <a:spLocks noChangeArrowheads="1"/>
          </p:cNvSpPr>
          <p:nvPr/>
        </p:nvSpPr>
        <p:spPr bwMode="auto">
          <a:xfrm rot="10800000" flipV="1">
            <a:off x="4714875" y="4572000"/>
            <a:ext cx="2865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b="1"/>
              <a:t>(китайская  пословица)</a:t>
            </a:r>
            <a:endParaRPr lang="ru-RU" altLang="ru-RU" sz="2800" b="1"/>
          </a:p>
        </p:txBody>
      </p: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571500" y="214313"/>
            <a:ext cx="69183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endParaRPr lang="ru-RU" sz="2400" b="1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sz="2400" b="1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Процедуры формирования интереса </a:t>
            </a:r>
          </a:p>
          <a:p>
            <a:pPr algn="ctr" eaLnBrk="0" hangingPunct="0">
              <a:lnSpc>
                <a:spcPct val="200000"/>
              </a:lnSpc>
              <a:defRPr/>
            </a:pP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к процессу проектирования: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642938" y="2500313"/>
            <a:ext cx="1000125" cy="714375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>
            <a:off x="2374900" y="3125788"/>
            <a:ext cx="1108075" cy="571500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4250532" y="3178969"/>
            <a:ext cx="1143000" cy="357187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14313" y="3643313"/>
            <a:ext cx="1643062" cy="1784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Объяснение по сути проектного метода обучения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643063" y="4714875"/>
            <a:ext cx="2286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Представление вариантов выполняемых </a:t>
            </a:r>
          </a:p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714750" y="4714875"/>
            <a:ext cx="2357438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Аннотирование </a:t>
            </a:r>
          </a:p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перечня возможных </a:t>
            </a:r>
          </a:p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000750" y="4000500"/>
            <a:ext cx="178593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Ознакомление с процедурой выполнения </a:t>
            </a:r>
          </a:p>
          <a:p>
            <a:pPr algn="ctr">
              <a:defRPr/>
            </a:pPr>
            <a:r>
              <a:rPr lang="ru-RU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 rot="16200000" flipH="1">
            <a:off x="6179344" y="2607469"/>
            <a:ext cx="1000125" cy="642937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285750"/>
            <a:ext cx="7643813" cy="6062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Последовательность выполнения проекта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Выдвижение проблемы (выбор темы проекта), обоснование возникшей идеи и потребностей (обсуждение и анализ).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Рассмотрение требований, ограничений условий необходимых для выполнения проекта. Конкретизация  задачи.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Исследование, выявление традиций, истории тенденций.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Сбор информации по теме проекта.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Анализ идей и выбор оптимального варианта (банк идей).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Дизайн –спецификация.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Последовательность изготовления изделия.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Экономическое обоснование.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Контроль качества.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Коррекция.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Контроль испытания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Разработка рекламного проекта изделия.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Самооценка.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v"/>
              <a:defRPr/>
            </a:pP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Защита проекта.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42875" y="142875"/>
            <a:ext cx="771525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В основу методики закладываю следующие принципы: </a:t>
            </a:r>
            <a:endParaRPr lang="ru-RU" sz="2000" b="1" dirty="0">
              <a:solidFill>
                <a:srgbClr val="1716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подбор тем творческих проектов, адаптированных для возрастных групп 5—8 классов, анализ моделей одежды, декоративно-прикладных работ в соответствии с направлением современной моды, умение работать с журналами мод и другой необходимой и нужной информацией;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введение в курс обучения единой базовой цельнокроеной конструкции для плечевых изделий (с 5 по 8 класс), </a:t>
            </a:r>
            <a:r>
              <a:rPr lang="ru-RU" sz="2000" dirty="0" err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экспресс-построения</a:t>
            </a:r>
            <a:r>
              <a:rPr lang="ru-RU" sz="2000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поясных изделий, которые позволяют быстро и точно выполнять современные чертежи, изготавливать выкройки, наглядно применять приемы художественного конструирования; 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применение современной технологии обработки швейных изделий, которая обеспечивает выполнение творческих проектов, предварительная проработка на образцах из ткани ручных, машинных швов, унифицированных деталей и узлов, использование техники быстрого шитья;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ru-RU" sz="2000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усвоение кратких сведений о тканях, овладение приемами работы на швейной машине с электрическим приводом и техникой быстрого шитья, что необходимо для качественного выполнения творческой работы.</a:t>
            </a:r>
          </a:p>
          <a:p>
            <a:pPr algn="just" eaLnBrk="0" hangingPunct="0">
              <a:buFont typeface="Wingdings" pitchFamily="2" charset="2"/>
              <a:buChar char="v"/>
              <a:defRPr/>
            </a:pPr>
            <a:endParaRPr lang="ru-RU" sz="2000" b="1" dirty="0">
              <a:solidFill>
                <a:srgbClr val="171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42875" y="142875"/>
            <a:ext cx="771525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82550" algn="ctr" eaLnBrk="0" hangingPunct="0"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indent="82550" algn="ctr" eaLnBrk="0" hangingPunct="0">
              <a:lnSpc>
                <a:spcPct val="150000"/>
              </a:lnSpc>
              <a:defRPr/>
            </a:pPr>
            <a:r>
              <a:rPr lang="ru-RU" sz="28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При выборе тем творческих проектов учитываю следующие факторы:</a:t>
            </a:r>
            <a:endParaRPr lang="ru-RU" sz="2400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82550" algn="ctr" eaLnBrk="0" hangingPunct="0">
              <a:defRPr/>
            </a:pPr>
            <a:endParaRPr lang="ru-RU" sz="900" dirty="0">
              <a:solidFill>
                <a:srgbClr val="171600"/>
              </a:solidFill>
            </a:endParaRPr>
          </a:p>
          <a:p>
            <a:pPr indent="82550" algn="ctr" eaLnBrk="0" hangingPunct="0">
              <a:defRPr/>
            </a:pPr>
            <a:endParaRPr lang="ru-RU" sz="900" dirty="0">
              <a:solidFill>
                <a:srgbClr val="171600"/>
              </a:solidFill>
            </a:endParaRPr>
          </a:p>
          <a:p>
            <a:pPr indent="82550" algn="just" eaLnBrk="0" hangingPunct="0">
              <a:lnSpc>
                <a:spcPct val="200000"/>
              </a:lnSpc>
              <a:buFont typeface="Wingdings" pitchFamily="2" charset="2"/>
              <a:buChar char="v"/>
              <a:defRPr/>
            </a:pPr>
            <a:r>
              <a:rPr lang="ru-RU" sz="26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востребованность изделия потребителем;</a:t>
            </a:r>
          </a:p>
          <a:p>
            <a:pPr indent="82550" algn="just" eaLnBrk="0" hangingPunct="0">
              <a:lnSpc>
                <a:spcPct val="200000"/>
              </a:lnSpc>
              <a:buFont typeface="Wingdings" pitchFamily="2" charset="2"/>
              <a:buChar char="v"/>
              <a:defRPr/>
            </a:pPr>
            <a:r>
              <a:rPr lang="ru-RU" sz="26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сложность и трудоемкость изделия;</a:t>
            </a:r>
          </a:p>
          <a:p>
            <a:pPr indent="82550" algn="just" eaLnBrk="0" hangingPunct="0">
              <a:lnSpc>
                <a:spcPct val="200000"/>
              </a:lnSpc>
              <a:buFont typeface="Wingdings" pitchFamily="2" charset="2"/>
              <a:buChar char="v"/>
              <a:defRPr/>
            </a:pPr>
            <a:r>
              <a:rPr lang="ru-RU" sz="26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личные интересы и возможности учащегося;</a:t>
            </a:r>
          </a:p>
          <a:p>
            <a:pPr indent="82550" algn="just" eaLnBrk="0" hangingPunct="0">
              <a:lnSpc>
                <a:spcPct val="200000"/>
              </a:lnSpc>
              <a:buFont typeface="Wingdings" pitchFamily="2" charset="2"/>
              <a:buChar char="v"/>
              <a:defRPr/>
            </a:pPr>
            <a:r>
              <a:rPr lang="ru-RU" sz="26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возможности материальной базы.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0" y="0"/>
            <a:ext cx="7858125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2400" b="1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 А М Я Т К А     У Ч А Щ Е Г О С Я</a:t>
            </a:r>
          </a:p>
          <a:p>
            <a:pPr algn="just"/>
            <a:r>
              <a:rPr lang="ru-RU" altLang="ru-RU" b="1" i="1" u="sng">
                <a:latin typeface="Times New Roman" pitchFamily="18" charset="0"/>
                <a:cs typeface="Times New Roman" pitchFamily="18" charset="0"/>
              </a:rPr>
              <a:t>I. Осознание нужд или проблемы. 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Нужды начинаются там, где ты стоишь. Где бы ни появились люди, появляются проблемы, требующие решения. Твоя проблема должна быть оформлена в виде краткого описания. Оно должно четко формулировать то, что ты собираешься делать.</a:t>
            </a:r>
          </a:p>
          <a:p>
            <a:pPr algn="just"/>
            <a:r>
              <a:rPr lang="en-US" altLang="ru-RU" b="1" i="1" u="sng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altLang="ru-RU" b="1" i="1" u="sng">
                <a:latin typeface="Times New Roman" pitchFamily="18" charset="0"/>
                <a:cs typeface="Times New Roman" pitchFamily="18" charset="0"/>
              </a:rPr>
              <a:t>. Исследование и развитие идей.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Следующий шаг – найти как можно больше информации по твоей проблеме. Необходимо записывать все, что, на твой взгляд, может помочь тебе. Включай эскизы, диаграммы, пометки.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Подумай о: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- времени – как долго ты будешь решать эту проблему?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- материалах – какие материалы имеются в твоем распоряжении? 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- стоимости – сколько это будет стоить?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- функциях – для выполнения каких функций нужен данный объект?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- внешнем виде – как он будет выглядеть?</a:t>
            </a: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Развивая свои идеи – помни, что простые идеи – часто лучшие идеи.</a:t>
            </a:r>
          </a:p>
          <a:p>
            <a:pPr algn="just"/>
            <a:r>
              <a:rPr lang="ru-RU" altLang="ru-RU" b="1" i="1" u="sng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III. Планирование и изготовление.</a:t>
            </a:r>
            <a:endParaRPr lang="ru-RU" altLang="ru-RU" b="1" i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Сейчас ты должен составить план, как ты собираешься решить данную проблему. Запиши порядок своей работы. Тщательно продумай, сколько времени необходимо тебе, какое оборудование понадобится.</a:t>
            </a:r>
          </a:p>
          <a:p>
            <a:pPr algn="just"/>
            <a:r>
              <a:rPr lang="ru-RU" altLang="ru-RU" b="1" i="1" u="sng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IV. Испытание и оценка.</a:t>
            </a:r>
            <a:endParaRPr lang="ru-RU" altLang="ru-RU" b="1" i="1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>
                <a:latin typeface="Times New Roman" pitchFamily="18" charset="0"/>
                <a:cs typeface="Times New Roman" pitchFamily="18" charset="0"/>
              </a:rPr>
              <a:t>Решил ли ты проблему? Подумай об этом и спроси других людей. 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8" y="1214438"/>
          <a:ext cx="7643812" cy="5135562"/>
        </p:xfrm>
        <a:graphic>
          <a:graphicData uri="http://schemas.openxmlformats.org/drawingml/2006/table">
            <a:tbl>
              <a:tblPr/>
              <a:tblGrid>
                <a:gridCol w="1571624"/>
                <a:gridCol w="6072188"/>
              </a:tblGrid>
              <a:tr h="6337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Сфера деятельности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Примерное направление  творческих проектов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7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Оформление учебных кабинетов; изготовление изделий для школьной мастерской, раздаточного, демонстрационного материала, действующих моделей и макетов. Оформление помещения школы: изготовление картин, панно, оформление уголков отдыха.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Досуг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Изготовление игрушек, сувениров, подарочных наборов, действующих моделей, атрибутов и пособий для подвижных и логических игр.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Быт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Изготовление кухонных изделий, дизайн кухни, прихожих, учебных уголков, детских комнат. Изготовление инвентаря для садово-огородных работ и изделий для дачных домиков.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02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Одежда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Дизайн одежды: изготовление ассортимента одежды, разработка конструкторской документации, дизайн обуви, изготовление аксессуаров, комплектов.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Индустрия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Заказы предприятий, организаций, фирм, дошкольных учреждений, организаций дополнительного цикла.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Rectangle 1"/>
          <p:cNvSpPr>
            <a:spLocks noChangeArrowheads="1"/>
          </p:cNvSpPr>
          <p:nvPr/>
        </p:nvSpPr>
        <p:spPr bwMode="auto">
          <a:xfrm>
            <a:off x="0" y="0"/>
            <a:ext cx="7858125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26960" bIns="0" anchor="ctr">
            <a:spAutoFit/>
          </a:bodyPr>
          <a:lstStyle/>
          <a:p>
            <a:pPr algn="ctr">
              <a:defRPr/>
            </a:pP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Примерные направления творческих проектов 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5 – 8 классов</a:t>
            </a:r>
            <a:endParaRPr lang="ru-RU" sz="2400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sz="20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41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B686DA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142845" y="285728"/>
            <a:ext cx="7715304" cy="62151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7"/>
          <p:cNvSpPr>
            <a:spLocks noChangeArrowheads="1"/>
          </p:cNvSpPr>
          <p:nvPr/>
        </p:nvSpPr>
        <p:spPr bwMode="auto">
          <a:xfrm>
            <a:off x="1214438" y="0"/>
            <a:ext cx="633412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endParaRPr lang="ru-RU" sz="2000" b="1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выполнения проектов учащихся</a:t>
            </a:r>
          </a:p>
          <a:p>
            <a:pPr eaLnBrk="0" hangingPunct="0">
              <a:defRPr/>
            </a:pPr>
            <a:endParaRPr lang="ru-RU" b="1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4313" y="1071546"/>
            <a:ext cx="7715273" cy="5392139"/>
            <a:chOff x="576" y="3456"/>
            <a:chExt cx="10800" cy="9725"/>
          </a:xfrm>
          <a:solidFill>
            <a:srgbClr val="B686DA"/>
          </a:solidFill>
        </p:grpSpPr>
        <p:sp>
          <p:nvSpPr>
            <p:cNvPr id="12293" name="Text Box 16"/>
            <p:cNvSpPr txBox="1">
              <a:spLocks noChangeArrowheads="1"/>
            </p:cNvSpPr>
            <p:nvPr/>
          </p:nvSpPr>
          <p:spPr bwMode="auto">
            <a:xfrm>
              <a:off x="4465" y="3456"/>
              <a:ext cx="3011" cy="1804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600" b="1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rPr>
                <a:t>Деятельность учащихся при выполнении проектов</a:t>
              </a:r>
              <a:endParaRPr lang="ru-RU" sz="1600" dirty="0">
                <a:solidFill>
                  <a:schemeClr val="accent4">
                    <a:lumMod val="10000"/>
                  </a:schemeClr>
                </a:solidFill>
                <a:cs typeface="Times New Roman" pitchFamily="18" charset="0"/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776" y="5775"/>
              <a:ext cx="10424" cy="6400"/>
              <a:chOff x="776" y="5344"/>
              <a:chExt cx="10424" cy="7467"/>
            </a:xfrm>
            <a:grpFill/>
          </p:grpSpPr>
          <p:sp>
            <p:nvSpPr>
              <p:cNvPr id="12305" name="Text Box 15"/>
              <p:cNvSpPr txBox="1">
                <a:spLocks noChangeArrowheads="1"/>
              </p:cNvSpPr>
              <p:nvPr/>
            </p:nvSpPr>
            <p:spPr bwMode="auto">
              <a:xfrm>
                <a:off x="776" y="5344"/>
                <a:ext cx="3000" cy="7365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ru-RU" sz="16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Организационно-подготовительный этап</a:t>
                </a:r>
              </a:p>
              <a:p>
                <a:pPr algn="ctr">
                  <a:defRPr/>
                </a:pPr>
                <a:endParaRPr lang="ru-RU" sz="1600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endParaRPr>
              </a:p>
              <a:p>
                <a:pPr algn="just" eaLnBrk="0" hangingPunct="0">
                  <a:defRPr/>
                </a:pP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Поиск проблемы. Выбор и обоснование проекта.</a:t>
                </a:r>
                <a:endParaRPr lang="ru-RU" sz="1200" b="1" dirty="0">
                  <a:solidFill>
                    <a:schemeClr val="accent4">
                      <a:lumMod val="10000"/>
                    </a:schemeClr>
                  </a:solidFill>
                </a:endParaRPr>
              </a:p>
              <a:p>
                <a:pPr algn="just" eaLnBrk="0" hangingPunct="0">
                  <a:defRPr/>
                </a:pP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Анализ предстоящей 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деятельности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. Выбор 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материалов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. Планирование </a:t>
                </a:r>
                <a:r>
                  <a:rPr lang="ru-RU" sz="1200" b="1" dirty="0" err="1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тех-нологического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 процесса. Разработка </a:t>
                </a:r>
                <a:r>
                  <a:rPr lang="ru-RU" sz="1200" b="1" dirty="0" err="1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конструк-торско-технологической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 документации. Организация рабочего места.</a:t>
                </a:r>
                <a:endParaRPr lang="ru-RU" sz="1200" b="1" dirty="0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12306" name="Text Box 14"/>
              <p:cNvSpPr txBox="1">
                <a:spLocks noChangeArrowheads="1"/>
              </p:cNvSpPr>
              <p:nvPr/>
            </p:nvSpPr>
            <p:spPr bwMode="auto">
              <a:xfrm>
                <a:off x="4264" y="5391"/>
                <a:ext cx="3340" cy="738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ru-RU" sz="16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Технологический этап</a:t>
                </a:r>
              </a:p>
              <a:p>
                <a:pPr algn="ctr">
                  <a:defRPr/>
                </a:pPr>
                <a:endParaRPr lang="ru-RU" sz="1600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endParaRPr>
              </a:p>
              <a:p>
                <a:pPr algn="ctr">
                  <a:defRPr/>
                </a:pPr>
                <a:endParaRPr lang="ru-RU" sz="1600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endParaRPr>
              </a:p>
              <a:p>
                <a:pPr algn="just" eaLnBrk="0" hangingPunct="0">
                  <a:defRPr/>
                </a:pP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Выполнение технологических операций. Самоконтроль деятельности. Соблюдение технологической трудовой дисциплины, культуры труда</a:t>
                </a:r>
                <a:r>
                  <a:rPr lang="ru-RU" sz="1200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.</a:t>
                </a:r>
                <a:endParaRPr lang="ru-RU" sz="1200" dirty="0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  <p:sp>
            <p:nvSpPr>
              <p:cNvPr id="12307" name="Text Box 13"/>
              <p:cNvSpPr txBox="1">
                <a:spLocks noChangeArrowheads="1"/>
              </p:cNvSpPr>
              <p:nvPr/>
            </p:nvSpPr>
            <p:spPr bwMode="auto">
              <a:xfrm>
                <a:off x="7844" y="5425"/>
                <a:ext cx="3356" cy="7386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>
                  <a:defRPr/>
                </a:pPr>
                <a:r>
                  <a:rPr lang="ru-RU" sz="16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Заключительный этап</a:t>
                </a:r>
              </a:p>
              <a:p>
                <a:pPr algn="ctr">
                  <a:defRPr/>
                </a:pPr>
                <a:endParaRPr lang="ru-RU" sz="1600" i="1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endParaRPr>
              </a:p>
              <a:p>
                <a:pPr algn="ctr">
                  <a:defRPr/>
                </a:pPr>
                <a:endParaRPr lang="ru-RU" sz="1600" i="1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endParaRPr>
              </a:p>
              <a:p>
                <a:pPr algn="just" eaLnBrk="0" hangingPunct="0">
                  <a:defRPr/>
                </a:pP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Корректирование </a:t>
                </a:r>
                <a:r>
                  <a:rPr lang="ru-RU" sz="1200" b="1" dirty="0" err="1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конструк-торско-технологической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 документации. </a:t>
                </a:r>
                <a:r>
                  <a:rPr lang="ru-RU" sz="1200" b="1" dirty="0" err="1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Эко-номическое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 обоснование. Мини маркетинговые исследования. Контроль и испытание изделия. </a:t>
                </a:r>
                <a:r>
                  <a:rPr lang="ru-RU" sz="1200" b="1" dirty="0" err="1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Под-ведение</a:t>
                </a:r>
                <a:r>
                  <a:rPr lang="ru-RU" sz="1200" b="1" dirty="0">
                    <a:solidFill>
                      <a:schemeClr val="accent4">
                        <a:lumMod val="10000"/>
                      </a:schemeClr>
                    </a:solidFill>
                    <a:cs typeface="Times New Roman" pitchFamily="18" charset="0"/>
                  </a:rPr>
                  <a:t> итогов. Защита проектов.</a:t>
                </a:r>
                <a:endParaRPr lang="ru-RU" sz="1200" b="1" dirty="0">
                  <a:solidFill>
                    <a:schemeClr val="accent4">
                      <a:lumMod val="10000"/>
                    </a:schemeClr>
                  </a:solidFill>
                </a:endParaRPr>
              </a:p>
              <a:p>
                <a:pPr algn="just" eaLnBrk="0" hangingPunct="0">
                  <a:defRPr/>
                </a:pPr>
                <a:endParaRPr lang="ru-RU" sz="1400" b="1" dirty="0">
                  <a:solidFill>
                    <a:schemeClr val="accent4">
                      <a:lumMod val="10000"/>
                    </a:schemeClr>
                  </a:solidFill>
                </a:endParaRPr>
              </a:p>
            </p:txBody>
          </p:sp>
        </p:grpSp>
        <p:sp>
          <p:nvSpPr>
            <p:cNvPr id="12295" name="Text Box 11"/>
            <p:cNvSpPr txBox="1">
              <a:spLocks noChangeArrowheads="1"/>
            </p:cNvSpPr>
            <p:nvPr/>
          </p:nvSpPr>
          <p:spPr bwMode="auto">
            <a:xfrm>
              <a:off x="2776" y="12604"/>
              <a:ext cx="6336" cy="577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rPr>
                <a:t>Т в о </a:t>
              </a:r>
              <a:r>
                <a:rPr lang="ru-RU" sz="1400" b="1" dirty="0" err="1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rPr>
                <a:t>р</a:t>
              </a:r>
              <a:r>
                <a:rPr lang="ru-RU" sz="1400" b="1" dirty="0">
                  <a:solidFill>
                    <a:schemeClr val="accent4">
                      <a:lumMod val="10000"/>
                    </a:schemeClr>
                  </a:solidFill>
                  <a:cs typeface="Times New Roman" pitchFamily="18" charset="0"/>
                </a:rPr>
                <a:t> ч е с т в о</a:t>
              </a:r>
              <a:endParaRPr lang="ru-RU" dirty="0">
                <a:solidFill>
                  <a:schemeClr val="accent4">
                    <a:lumMod val="10000"/>
                  </a:schemeClr>
                </a:solidFill>
                <a:cs typeface="Times New Roman" pitchFamily="18" charset="0"/>
              </a:endParaRPr>
            </a:p>
          </p:txBody>
        </p:sp>
        <p:sp>
          <p:nvSpPr>
            <p:cNvPr id="16392" name="Line 10"/>
            <p:cNvSpPr>
              <a:spLocks noChangeShapeType="1"/>
            </p:cNvSpPr>
            <p:nvPr/>
          </p:nvSpPr>
          <p:spPr bwMode="auto">
            <a:xfrm flipH="1">
              <a:off x="3168" y="4896"/>
              <a:ext cx="1728" cy="86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>
              <a:off x="5904" y="4896"/>
              <a:ext cx="0" cy="86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4" name="Line 8"/>
            <p:cNvSpPr>
              <a:spLocks noChangeShapeType="1"/>
            </p:cNvSpPr>
            <p:nvPr/>
          </p:nvSpPr>
          <p:spPr bwMode="auto">
            <a:xfrm>
              <a:off x="7056" y="4896"/>
              <a:ext cx="1872" cy="86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5" name="Line 7"/>
            <p:cNvSpPr>
              <a:spLocks noChangeShapeType="1"/>
            </p:cNvSpPr>
            <p:nvPr/>
          </p:nvSpPr>
          <p:spPr bwMode="auto">
            <a:xfrm flipH="1">
              <a:off x="576" y="4032"/>
              <a:ext cx="3888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6" name="Line 6"/>
            <p:cNvSpPr>
              <a:spLocks noChangeShapeType="1"/>
            </p:cNvSpPr>
            <p:nvPr/>
          </p:nvSpPr>
          <p:spPr bwMode="auto">
            <a:xfrm>
              <a:off x="7488" y="4032"/>
              <a:ext cx="3888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7" name="Line 5"/>
            <p:cNvSpPr>
              <a:spLocks noChangeShapeType="1"/>
            </p:cNvSpPr>
            <p:nvPr/>
          </p:nvSpPr>
          <p:spPr bwMode="auto">
            <a:xfrm>
              <a:off x="576" y="4032"/>
              <a:ext cx="0" cy="892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8" name="Line 4"/>
            <p:cNvSpPr>
              <a:spLocks noChangeShapeType="1"/>
            </p:cNvSpPr>
            <p:nvPr/>
          </p:nvSpPr>
          <p:spPr bwMode="auto">
            <a:xfrm>
              <a:off x="576" y="12960"/>
              <a:ext cx="216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399" name="Line 3"/>
            <p:cNvSpPr>
              <a:spLocks noChangeShapeType="1"/>
            </p:cNvSpPr>
            <p:nvPr/>
          </p:nvSpPr>
          <p:spPr bwMode="auto">
            <a:xfrm>
              <a:off x="11376" y="4032"/>
              <a:ext cx="0" cy="892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400" name="Line 2"/>
            <p:cNvSpPr>
              <a:spLocks noChangeShapeType="1"/>
            </p:cNvSpPr>
            <p:nvPr/>
          </p:nvSpPr>
          <p:spPr bwMode="auto">
            <a:xfrm flipH="1">
              <a:off x="9072" y="12960"/>
              <a:ext cx="230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0" name="Rectangle 23"/>
          <p:cNvSpPr>
            <a:spLocks noChangeArrowheads="1"/>
          </p:cNvSpPr>
          <p:nvPr/>
        </p:nvSpPr>
        <p:spPr bwMode="auto">
          <a:xfrm>
            <a:off x="-900113" y="457200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-899829" tIns="12696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714375"/>
          <a:ext cx="7786688" cy="5999163"/>
        </p:xfrm>
        <a:graphic>
          <a:graphicData uri="http://schemas.openxmlformats.org/drawingml/2006/table">
            <a:tbl>
              <a:tblPr/>
              <a:tblGrid>
                <a:gridCol w="2000225"/>
                <a:gridCol w="5786463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проекта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Содержательные признаки проекта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Исследовательский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требует хорошо продуманной структуры проекта, обозначенных целей, актуальности, социальной значимости, продуманных методов, экспериментальных и опытных работ.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Информационный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направлен на сбор информации о каком-то объекте, ее анализ и обобщение фактов; требует хорошо продуманной структуры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Практико – ориентированный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требует четко обозначенного с самого начала результата деятельности участников проекта, ориентированный на социальные интересы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Экологический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требует привлечения исследовательских, научных методов, интегрированного знания из разных областей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Географический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могут быть исследовательскими, приключенческими и т.д.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Исторический </a:t>
                      </a: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позволяет исследовать самые разнообразные исторические проблемы; прогнозировать развитие событий, анализировать исторические события, факты</a:t>
                      </a:r>
                      <a:endParaRPr kumimoji="0" lang="ru-RU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3518" marR="63518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0" name="Rectangle 1"/>
          <p:cNvSpPr>
            <a:spLocks noChangeArrowheads="1"/>
          </p:cNvSpPr>
          <p:nvPr/>
        </p:nvSpPr>
        <p:spPr bwMode="auto">
          <a:xfrm>
            <a:off x="2071688" y="142875"/>
            <a:ext cx="4379912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126960" bIns="0" anchor="ctr">
            <a:spAutoFit/>
          </a:bodyPr>
          <a:lstStyle/>
          <a:p>
            <a:pPr algn="ctr">
              <a:defRPr/>
            </a:pPr>
            <a:r>
              <a:rPr lang="ru-RU" sz="2000" b="1" cap="all" dirty="0">
                <a:solidFill>
                  <a:srgbClr val="512373"/>
                </a:solidFill>
                <a:cs typeface="Times New Roman" pitchFamily="18" charset="0"/>
              </a:rPr>
              <a:t>Виды творческих проектов </a:t>
            </a:r>
            <a:endParaRPr lang="ru-RU" sz="2000" cap="all" dirty="0">
              <a:solidFill>
                <a:srgbClr val="512373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1214422"/>
          <a:ext cx="8786873" cy="5129688"/>
        </p:xfrm>
        <a:graphic>
          <a:graphicData uri="http://schemas.openxmlformats.org/drawingml/2006/table">
            <a:tbl>
              <a:tblPr/>
              <a:tblGrid>
                <a:gridCol w="500066"/>
                <a:gridCol w="2762269"/>
                <a:gridCol w="2762269"/>
                <a:gridCol w="2762269"/>
              </a:tblGrid>
              <a:tr h="353459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Класс</a:t>
                      </a:r>
                    </a:p>
                  </a:txBody>
                  <a:tcPr marL="47819" marR="47819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Р А З Д Е Л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81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Кулинария 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Изготовление изделий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Гигиена, косметика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8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Приготовление и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оформление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бутербродов, блюд из овощей, яиц; сервировка стола к завтраку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Пошив швейного изделия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Исследовательские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работы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типам кожи, уходу за ней. Разработка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технологических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карт по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выполнению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маникюра.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8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Приготовление блюд из круп, макаронных изделий; организация классного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мероприятия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«День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рождения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»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Пошив швейного </a:t>
                      </a:r>
                      <a:r>
                        <a:rPr lang="ru-RU" sz="1400" b="1" i="0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из-делия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 </a:t>
                      </a:r>
                      <a:r>
                        <a:rPr lang="ru-RU" sz="1400" b="1" i="0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исследова-тельская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работа по истории одежды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Исследовательские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работы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 уходу за волосами; технология выполнения причесок из длинных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волос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68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Приготовление обеда; при-готовление национального блюда; проведение детско-го праздника «Масленица»</a:t>
                      </a:r>
                      <a:endParaRPr lang="ru-RU" sz="1400" b="1" i="1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Пошив швейного </a:t>
                      </a:r>
                      <a:r>
                        <a:rPr lang="ru-RU" sz="1400" b="1" i="0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из-делия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; </a:t>
                      </a:r>
                      <a:r>
                        <a:rPr lang="ru-RU" sz="1400" b="1" i="0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исследова-тельская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работа по народному костюму, истории моды; </a:t>
                      </a:r>
                      <a:r>
                        <a:rPr lang="ru-RU" sz="1400" b="1" i="0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раз-работка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бизнес-плана организации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школьного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ателье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Технологические карты по подбору и </a:t>
                      </a:r>
                      <a:r>
                        <a:rPr lang="ru-RU" sz="1400" b="1" i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выполнению 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различных видов макияжа; разработка </a:t>
                      </a:r>
                      <a:r>
                        <a:rPr lang="ru-RU" sz="1400" b="1" i="0" dirty="0" err="1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биз-нес-плана</a:t>
                      </a:r>
                      <a:r>
                        <a:rPr lang="ru-RU" sz="1400" b="1" i="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 организации косметического салона.</a:t>
                      </a:r>
                      <a:endParaRPr lang="ru-RU" sz="1400" b="1" i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7819" marR="478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9" name="Rectangle 1"/>
          <p:cNvSpPr>
            <a:spLocks noChangeArrowheads="1"/>
          </p:cNvSpPr>
          <p:nvPr/>
        </p:nvSpPr>
        <p:spPr bwMode="auto">
          <a:xfrm>
            <a:off x="214313" y="0"/>
            <a:ext cx="8786812" cy="132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26960" bIns="0" anchor="ctr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Примерные темы для выполнения учебного </a:t>
            </a:r>
            <a:endParaRPr lang="ru-RU" sz="2000" b="1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проекта </a:t>
            </a:r>
            <a:endParaRPr lang="ru-RU" sz="2000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8" y="214313"/>
            <a:ext cx="7500937" cy="81867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endParaRPr lang="ru-RU" sz="2400" i="1" u="sng" dirty="0"/>
          </a:p>
          <a:p>
            <a:pPr algn="just">
              <a:lnSpc>
                <a:spcPct val="150000"/>
              </a:lnSpc>
              <a:defRPr/>
            </a:pPr>
            <a:r>
              <a:rPr lang="ru-RU" sz="2400" i="1" u="sng" dirty="0">
                <a:solidFill>
                  <a:schemeClr val="accent4">
                    <a:lumMod val="10000"/>
                  </a:schemeClr>
                </a:solidFill>
              </a:rPr>
              <a:t>Тема доклада:</a:t>
            </a:r>
            <a:r>
              <a:rPr lang="ru-RU" sz="2400" i="1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  <a:p>
            <a:pPr algn="just">
              <a:lnSpc>
                <a:spcPct val="150000"/>
              </a:lnSpc>
              <a:defRPr/>
            </a:pPr>
            <a:endParaRPr lang="ru-RU" sz="2400" i="1" dirty="0">
              <a:solidFill>
                <a:schemeClr val="accent4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Учет возрастных  и индивидуальных особенностей учащихся при выполнении проектных заданий по технологии» </a:t>
            </a:r>
          </a:p>
          <a:p>
            <a:pPr algn="ctr">
              <a:defRPr/>
            </a:pPr>
            <a:endParaRPr lang="ru-RU" sz="28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(на примере изучения раздела 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Проектирование и изготовление одежды» в 5-8 классах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defRPr/>
            </a:pPr>
            <a:endParaRPr lang="ru-RU" sz="24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defRPr/>
            </a:pPr>
            <a:endParaRPr lang="ru-RU" sz="2000" b="1" dirty="0"/>
          </a:p>
          <a:p>
            <a:pPr algn="just">
              <a:lnSpc>
                <a:spcPct val="150000"/>
              </a:lnSpc>
              <a:defRPr/>
            </a:pPr>
            <a:endParaRPr lang="ru-RU" sz="2000" b="1" dirty="0"/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42875" y="428625"/>
            <a:ext cx="7786688" cy="621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ctr">
              <a:lnSpc>
                <a:spcPct val="150000"/>
              </a:lnSpc>
              <a:defRPr/>
            </a:pP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Особенности проектирования в 5-х – 8-х </a:t>
            </a: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классах  </a:t>
            </a:r>
            <a:r>
              <a:rPr lang="ru-RU" sz="20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с учетом возрастных особенностей учащихся</a:t>
            </a:r>
          </a:p>
          <a:p>
            <a:pPr indent="457200" algn="ctr">
              <a:defRPr/>
            </a:pPr>
            <a:endParaRPr lang="ru-RU" sz="2000" b="1" dirty="0">
              <a:solidFill>
                <a:schemeClr val="accent4">
                  <a:lumMod val="10000"/>
                </a:schemeClr>
              </a:solidFill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  <a:defRPr/>
            </a:pP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Эффективность усвоения трудовых действий во многом зависит от возрастных особенностей учащихся. В связи с этим возникает проблема учета возрастных особенностей учащихся при выполнении проектных заданий на уроках технологии, т.е. учитель при обучении трудовым действиям должен обязательно учитывать все возрастные особенности школьников. </a:t>
            </a:r>
          </a:p>
        </p:txBody>
      </p: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50" y="428625"/>
          <a:ext cx="8607425" cy="6197600"/>
        </p:xfrm>
        <a:graphic>
          <a:graphicData uri="http://schemas.openxmlformats.org/drawingml/2006/table">
            <a:tbl>
              <a:tblPr/>
              <a:tblGrid>
                <a:gridCol w="714350"/>
                <a:gridCol w="2214578"/>
                <a:gridCol w="1643074"/>
                <a:gridCol w="1428760"/>
                <a:gridCol w="1428760"/>
                <a:gridCol w="1177902"/>
              </a:tblGrid>
              <a:tr h="22340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044" marR="38044" marT="0" marB="0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Возрастные особенности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Учащимся характерен малый объем знаний, не умение оценивать свои возможности, не умение находить нужную информацию, низкая способность к доработке, относительная легкость в выборе объектов труда, ограниченность функциональной грамотности, выполнение работы руками.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044" marR="38044" marT="0" marB="0" horzOverflow="overflow"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Особенности проектной деятельности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044" marR="38044" marT="0" marB="0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741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Овладение учащимися новыми знаниями, умениями и навыками; формирование основ технологической, графической, экономической и экологической грамотности учащихся;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044" marR="3804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проекта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простейших  проектов, связанных с основными процессами материального производства – изготовление изделий.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044" marR="3804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Этапы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задания;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установление технических требований;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материальных и </a:t>
                      </a: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профессио-нальных</a:t>
                      </a: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возможностей для разработки и реализации проекта;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эскизирова-ние</a:t>
                      </a: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v"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деталировка,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044" marR="38044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результатов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оценке учитывается уровень подготовленности учащихся их малый объем знаний, умений и навыков.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8044" marR="38044" marT="0" marB="0" horzOverflow="overflow"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285750" y="1357313"/>
            <a:ext cx="8572500" cy="1587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85750" y="428625"/>
            <a:ext cx="8643938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-2930525" y="3643313"/>
            <a:ext cx="6430963" cy="1587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750719" y="3679032"/>
            <a:ext cx="6357937" cy="0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50" y="357188"/>
          <a:ext cx="8715375" cy="6502400"/>
        </p:xfrm>
        <a:graphic>
          <a:graphicData uri="http://schemas.openxmlformats.org/drawingml/2006/table">
            <a:tbl>
              <a:tblPr firstRow="1" bandRow="1"/>
              <a:tblGrid>
                <a:gridCol w="785812"/>
                <a:gridCol w="2285998"/>
                <a:gridCol w="1518047"/>
                <a:gridCol w="1410888"/>
                <a:gridCol w="1428749"/>
                <a:gridCol w="1285880"/>
              </a:tblGrid>
              <a:tr h="321056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Спектр интересов – репродукция и смелость выбора интересующего объекта труда, пробы и ошибки, подмена видов деятельности, овладение новыми умениями, ожидание личного успеха. 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изготовление  швейных изделий простых конструкций (фартук, косынка, юбка, шорты)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изготовление образца;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определение его примерной «цены»;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 typeface="Wingdings" pitchFamily="2" charset="2"/>
                        <a:buChar char="v"/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защита проекта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/>
                </a:tc>
              </a:tr>
              <a:tr h="3291835"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7-8</a:t>
                      </a:r>
                      <a:endParaRPr lang="ru-RU" sz="14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r>
                        <a:rPr kumimoji="0" lang="ru-RU" sz="1400" b="1" kern="12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учащихся наблюдается, пусть заниженная, но уже оценка своих возможностей, наличие критики постановки задач, отказ от помощи, работа в одиночестве. 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Совершенствование полученных ранее знаний, умений и навыков; изготовлению плечевых изделий, сложных 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Выполнение материальных </a:t>
                      </a:r>
                      <a:r>
                        <a:rPr kumimoji="0" lang="ru-RU" sz="1400" b="1" kern="12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исследова-тельских</a:t>
                      </a: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проектов.</a:t>
                      </a:r>
                    </a:p>
                    <a:p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Анализ задания;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установление технических требований;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оценка материальных и 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Учитывается сложность задания, совершенствование трудовых умений, точность в выполнении операций. 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285750" y="3571875"/>
            <a:ext cx="8715375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-1644649" y="2286000"/>
            <a:ext cx="3859212" cy="1587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7072313" y="2286000"/>
            <a:ext cx="3859212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-1036637" y="5537200"/>
            <a:ext cx="2643188" cy="1587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8823325" y="4394200"/>
            <a:ext cx="3571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7680325" y="5537200"/>
            <a:ext cx="2643188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214313"/>
          <a:ext cx="8715375" cy="6492875"/>
        </p:xfrm>
        <a:graphic>
          <a:graphicData uri="http://schemas.openxmlformats.org/drawingml/2006/table">
            <a:tbl>
              <a:tblPr firstRow="1" bandRow="1"/>
              <a:tblGrid>
                <a:gridCol w="785818"/>
                <a:gridCol w="2214561"/>
                <a:gridCol w="1643061"/>
                <a:gridCol w="1214437"/>
                <a:gridCol w="1928811"/>
                <a:gridCol w="928687"/>
              </a:tblGrid>
              <a:tr h="6492875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Осторожность в выборе объекта труда и боязнь неуспеха, выполнение работы руками, но уже под контролем головы.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Спектр интересов – выбор знакомого или нужного объекта, попытки оригинальности решения, желание достигнуть успеха, любопытство, нацеливание на результат. 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конструкций с цельнокроеным и втачным,  рубашечным рукавом (халаты, блузы, блузоны, куртки-ветровки, рубашки, ночные рубашки и т.д.), </a:t>
                      </a:r>
                      <a:r>
                        <a:rPr kumimoji="0" lang="ru-RU" sz="1400" b="1" kern="120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исследователь-ская</a:t>
                      </a: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работа по народному костюму, истории моды; разработка бизнес-плана организации школьного ателье.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Возможно выполнение парных и групповых проектов.</a:t>
                      </a:r>
                      <a:endParaRPr lang="ru-RU" sz="1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профессиональных возможностей для разработки и реализации проекта;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эскизирование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деталировка,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изготовление чертежей;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макетирование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выявление противоречий,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составление технологической карты;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изготовление изделия, образца;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экономическое обоснование;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реклама проекта;</a:t>
                      </a:r>
                    </a:p>
                    <a:p>
                      <a:pPr lvl="0" algn="just">
                        <a:lnSpc>
                          <a:spcPct val="150000"/>
                        </a:lnSpc>
                      </a:pPr>
                      <a:r>
                        <a:rPr kumimoji="0" lang="ru-RU" sz="1400" b="1" kern="12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защита проекта.</a:t>
                      </a:r>
                    </a:p>
                  </a:txBody>
                  <a:tcPr marL="91439" marR="91439" marT="45724" marB="45724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39" marR="91439" marT="45724" marB="45724"/>
                </a:tc>
              </a:tr>
            </a:tbl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 rot="5400000">
            <a:off x="-3144838" y="3500438"/>
            <a:ext cx="6716713" cy="1588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5607844" y="3536157"/>
            <a:ext cx="6645275" cy="1587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4313" y="6643688"/>
            <a:ext cx="8715375" cy="1587"/>
          </a:xfrm>
          <a:prstGeom prst="line">
            <a:avLst/>
          </a:prstGeom>
          <a:ln>
            <a:solidFill>
              <a:schemeClr val="accent4">
                <a:lumMod val="1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214313" y="285750"/>
            <a:ext cx="8715375" cy="637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Важно помнить, что для плодотворной и творческой работы в области проектов, при предъявлении учащимся заданий в форме конструкторско-технологических задач следует учитывать: </a:t>
            </a:r>
          </a:p>
          <a:p>
            <a:pPr algn="just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индивидуальные особенности учащихся, </a:t>
            </a:r>
          </a:p>
          <a:p>
            <a:pPr algn="just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степень подготовки, </a:t>
            </a:r>
          </a:p>
          <a:p>
            <a:pPr algn="just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возрастные и физиологические особенности.</a:t>
            </a:r>
          </a:p>
          <a:p>
            <a:pPr algn="just"/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Определять тематику творческих проектов нужно исходя из реальных условий: </a:t>
            </a:r>
          </a:p>
          <a:p>
            <a:pPr algn="just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материальной базы, </a:t>
            </a:r>
          </a:p>
          <a:p>
            <a:pPr algn="just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количества учебных часов, </a:t>
            </a:r>
          </a:p>
          <a:p>
            <a:pPr algn="just">
              <a:buFont typeface="Wingdings" pitchFamily="2" charset="2"/>
              <a:buChar char="v"/>
            </a:pPr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возраста учащихся.</a:t>
            </a:r>
          </a:p>
          <a:p>
            <a:pPr algn="just"/>
            <a:r>
              <a:rPr lang="ru-RU" altLang="ru-RU" sz="2400" b="1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Учащимся необходимо  давать, тот необходимый объем содержательной части, который создает мотивацию к творческой работе, позволяет выполнять качественные проекты на высоком эстетическом уровне. 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2"/>
          <p:cNvSpPr>
            <a:spLocks noGrp="1"/>
          </p:cNvSpPr>
          <p:nvPr>
            <p:ph type="title"/>
          </p:nvPr>
        </p:nvSpPr>
        <p:spPr>
          <a:xfrm rot="10800000" flipV="1">
            <a:off x="219075" y="1500188"/>
            <a:ext cx="7477125" cy="2000250"/>
          </a:xfrm>
        </p:spPr>
        <p:txBody>
          <a:bodyPr/>
          <a:lstStyle/>
          <a:p>
            <a:pPr algn="ctr"/>
            <a:r>
              <a:rPr lang="ru-RU" altLang="ru-RU" b="1" smtClean="0">
                <a:solidFill>
                  <a:srgbClr val="512373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1370013"/>
            <a:ext cx="6965950" cy="1344612"/>
          </a:xfrm>
        </p:spPr>
        <p:txBody>
          <a:bodyPr/>
          <a:lstStyle/>
          <a:p>
            <a:r>
              <a:rPr lang="ru-RU" altLang="ru-RU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1714500" y="2428875"/>
            <a:ext cx="6143625" cy="2143125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altLang="ru-RU" sz="2800" b="1" smtClean="0">
                <a:latin typeface="Times New Roman" pitchFamily="18" charset="0"/>
                <a:cs typeface="Times New Roman" pitchFamily="18" charset="0"/>
              </a:rPr>
              <a:t>поделиться опытом организации проектной деятельности на уроках технологии. 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1"/>
          <p:cNvSpPr>
            <a:spLocks noChangeArrowheads="1"/>
          </p:cNvSpPr>
          <p:nvPr/>
        </p:nvSpPr>
        <p:spPr bwMode="auto">
          <a:xfrm>
            <a:off x="142875" y="357188"/>
            <a:ext cx="7715250" cy="609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19075" eaLnBrk="0" hangingPunct="0"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219075" eaLnBrk="0" hangingPunct="0"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219075" eaLnBrk="0" hangingPunct="0"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219075" eaLnBrk="0" hangingPunct="0"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219075" eaLnBrk="0" hangingPunct="0"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219075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219075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219075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219075" eaLnBrk="0" fontAlgn="base" hangingPunct="0">
              <a:spcBef>
                <a:spcPct val="0"/>
              </a:spcBef>
              <a:spcAft>
                <a:spcPct val="0"/>
              </a:spcAft>
              <a:tabLst>
                <a:tab pos="542925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  	Для развития творческих способностей рекомендуется использовать метод проектов.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	Суть его состоит в выборе и выполнении какого-либо объекта труда  и разработке необходимой для этого документации.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		Учащийся должен знать, что его учебный проект отражает проектную деятельность в условиях производства.</a:t>
            </a:r>
            <a:br>
              <a:rPr lang="ru-RU" altLang="ru-RU" sz="2000" b="1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		При выборе проектного задания необходимо учитывать его проектную  ценность.</a:t>
            </a:r>
          </a:p>
          <a:p>
            <a:pPr algn="just" eaLnBrk="1" hangingPunct="1">
              <a:lnSpc>
                <a:spcPct val="150000"/>
              </a:lnSpc>
            </a:pPr>
            <a:r>
              <a:rPr lang="ru-RU" altLang="ru-RU" sz="2000" b="1">
                <a:latin typeface="Times New Roman" pitchFamily="18" charset="0"/>
                <a:cs typeface="Times New Roman" pitchFamily="18" charset="0"/>
              </a:rPr>
              <a:t>	Уровень проектных заданий соответствует учебной программе. Завершенный проект сопровождается пояснительной запиской. Каждый проект оценивается по определенным критериям и защищается.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285750"/>
            <a:ext cx="7715250" cy="71088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проектов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такой способ организации обучения, при котором реализуются интеллектуальные и физические возможности школьников по созданию новых товаров и услуг, имеющих субъективную новизну и практическую значимость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 проектов 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(от латинского </a:t>
            </a:r>
            <a:r>
              <a:rPr lang="en-US" sz="2400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progectus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брошенный, выдвинутый вперед) называют реалистическим замыслом о желаемом будущем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/>
              <a:t> </a:t>
            </a:r>
            <a:endParaRPr lang="ru-RU" sz="2400" dirty="0"/>
          </a:p>
          <a:p>
            <a:pPr algn="just"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творческая завершенная работа учащихся, соответствующая его возрастным возможностям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b="1" u="sng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Проектирование</a:t>
            </a:r>
            <a:r>
              <a:rPr lang="ru-RU" sz="2400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есть процесс разработки такого рода замысла и его фиксации в какой-либо внешне выраженной знаковой форме – буквенно-цифровом тексте, графическом изображении, объемном макете, изделии и т.д. </a:t>
            </a:r>
          </a:p>
          <a:p>
            <a:pPr algn="just"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42875" y="0"/>
            <a:ext cx="7715250" cy="660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bIns="0" anchor="ctr">
            <a:spAutoFit/>
          </a:bodyPr>
          <a:lstStyle/>
          <a:p>
            <a:pPr algn="ctr" eaLnBrk="0" hangingPunct="0"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 eaLnBrk="0" hangingPunct="0">
              <a:defRPr/>
            </a:pP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Метод   проектов  способствует:</a:t>
            </a:r>
          </a:p>
          <a:p>
            <a:pPr algn="ctr" eaLnBrk="0" hangingPunct="0">
              <a:defRPr/>
            </a:pPr>
            <a:endParaRPr lang="ru-RU" sz="2400" b="1" dirty="0">
              <a:solidFill>
                <a:srgbClr val="1716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80975" algn="just" eaLnBrk="0" hangingPunct="0">
              <a:buFont typeface="Wingdings" pitchFamily="2" charset="2"/>
              <a:buChar char="v"/>
              <a:tabLst>
                <a:tab pos="361950" algn="l"/>
                <a:tab pos="895350" algn="l"/>
              </a:tabLst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активному развитию у учащихся логического и 	ассоциативного мышления;</a:t>
            </a:r>
          </a:p>
          <a:p>
            <a:pPr algn="just" eaLnBrk="0" hangingPunct="0"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развитию творческих способностей; </a:t>
            </a:r>
          </a:p>
          <a:p>
            <a:pPr algn="just" eaLnBrk="0" hangingPunct="0"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 стремлению самому созидать;</a:t>
            </a:r>
          </a:p>
          <a:p>
            <a:pPr marL="361950" indent="-361950" algn="just" eaLnBrk="0" hangingPunct="0"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осознанию себя творцом при работе с «непослушными инструментами» и «неподатливыми материалами», «умными конструкциями», «технологическими системами»;</a:t>
            </a:r>
          </a:p>
          <a:p>
            <a:pPr marL="361950" indent="-361950" algn="just" eaLnBrk="0" hangingPunct="0"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возможности проявления инициативы, воображения, фантазии; </a:t>
            </a:r>
          </a:p>
          <a:p>
            <a:pPr marL="361950" indent="-361950" algn="just" eaLnBrk="0" hangingPunct="0">
              <a:buFont typeface="Wingdings" pitchFamily="2" charset="2"/>
              <a:buChar char="v"/>
              <a:defRPr/>
            </a:pPr>
            <a:r>
              <a:rPr lang="ru-RU" sz="2400" b="1" dirty="0">
                <a:solidFill>
                  <a:srgbClr val="171600"/>
                </a:solidFill>
                <a:latin typeface="Times New Roman" pitchFamily="18" charset="0"/>
                <a:cs typeface="Times New Roman" pitchFamily="18" charset="0"/>
              </a:rPr>
              <a:t>воспитанию подлинных  эстетических качеств личности: вкуса, способности оценивать,  понимать  и  творить  прекрасное.</a:t>
            </a:r>
          </a:p>
          <a:p>
            <a:pPr marL="361950" indent="-361950" algn="just" eaLnBrk="0" hangingPunct="0">
              <a:buFont typeface="Wingdings" pitchFamily="2" charset="2"/>
              <a:buChar char="v"/>
              <a:defRPr/>
            </a:pPr>
            <a:endParaRPr lang="ru-RU" sz="2400" b="1" dirty="0">
              <a:solidFill>
                <a:srgbClr val="171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1950" indent="-361950" algn="just" eaLnBrk="0" hangingPunct="0">
              <a:defRPr/>
            </a:pPr>
            <a:endParaRPr lang="ru-RU" dirty="0"/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357188" y="214313"/>
            <a:ext cx="7429500" cy="1130300"/>
          </a:xfrm>
        </p:spPr>
        <p:txBody>
          <a:bodyPr/>
          <a:lstStyle/>
          <a:p>
            <a:pPr algn="ctr">
              <a:lnSpc>
                <a:spcPct val="150000"/>
              </a:lnSpc>
              <a:defRPr/>
            </a:pPr>
            <a:r>
              <a:rPr lang="en-GB" sz="2800" b="1" cap="all" dirty="0" smtClean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Основные принципы учебного проектирования</a:t>
            </a:r>
            <a:endParaRPr lang="ru-RU" sz="2800" b="1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sz="quarter" idx="1"/>
          </p:nvPr>
        </p:nvSpPr>
        <p:spPr>
          <a:xfrm>
            <a:off x="214313" y="1714500"/>
            <a:ext cx="7572375" cy="4429125"/>
          </a:xfrm>
        </p:spPr>
        <p:txBody>
          <a:bodyPr/>
          <a:lstStyle/>
          <a:p>
            <a:pPr marL="266700" indent="-266700" algn="just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Опора на интерес детей, а также ранее усвоенный материал;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Возможно большая самостоятельность учащихся;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Творческая направленность;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Практическая осуществимость проекта;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v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Связь с потребностями общества.</a:t>
            </a:r>
          </a:p>
          <a:p>
            <a:pPr algn="just">
              <a:defRPr/>
            </a:pPr>
            <a:endParaRPr lang="ru-RU" dirty="0"/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857250"/>
            <a:ext cx="7643813" cy="4524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Font typeface="Verdan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Главнейший 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основополагающий принцип 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метода 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проектов</a:t>
            </a: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400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000000"/>
              </a:buClr>
              <a:buFont typeface="Verdan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400" cap="all" dirty="0">
              <a:solidFill>
                <a:srgbClr val="512373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200000"/>
              </a:lnSpc>
              <a:buClr>
                <a:srgbClr val="000000"/>
              </a:buClr>
              <a:buFont typeface="Verdana" pitchFamily="32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исходить из интересов самого ребенка, детских интересов сегодняшнего дня, непосредственно связанных с текущими практическими и духовными нуждами самих детей, их близких, общества.</a:t>
            </a:r>
            <a:endParaRPr lang="en-GB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5" y="500063"/>
            <a:ext cx="7786688" cy="3786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ru-RU" sz="2400" b="1" cap="all" dirty="0">
                <a:solidFill>
                  <a:srgbClr val="512373"/>
                </a:solidFill>
                <a:latin typeface="Times New Roman" pitchFamily="18" charset="0"/>
                <a:cs typeface="Times New Roman" pitchFamily="18" charset="0"/>
              </a:rPr>
              <a:t>Свою деятельность при проектном обучении я направляю по трем основным направлениям:</a:t>
            </a:r>
          </a:p>
          <a:p>
            <a:pPr algn="ctr">
              <a:defRPr/>
            </a:pPr>
            <a:endParaRPr lang="ru-RU" sz="24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000125" y="2357438"/>
            <a:ext cx="1357313" cy="1285875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3536157" y="3036094"/>
            <a:ext cx="1071562" cy="0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6200000" flipH="1">
            <a:off x="5929313" y="2357438"/>
            <a:ext cx="1214437" cy="1214437"/>
          </a:xfrm>
          <a:prstGeom prst="straightConnector1">
            <a:avLst/>
          </a:prstGeom>
          <a:ln>
            <a:solidFill>
              <a:schemeClr val="accent4">
                <a:lumMod val="10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214313" y="3857625"/>
            <a:ext cx="2286000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банка учебно-познавательных задач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786063" y="3643313"/>
            <a:ext cx="2714625" cy="16430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разработки и осуществления учащимися творческих проектов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715000" y="3714750"/>
            <a:ext cx="2143125" cy="1631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Вооружение учащихся необходимыми знаниями и умениями</a:t>
            </a:r>
          </a:p>
        </p:txBody>
      </p:sp>
    </p:spTree>
  </p:cSld>
  <p:clrMapOvr>
    <a:masterClrMapping/>
  </p:clrMapOvr>
  <p:transition>
    <p:checker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486</TotalTime>
  <Words>1627</Words>
  <Application>Microsoft Office PowerPoint</Application>
  <PresentationFormat>Экран (4:3)</PresentationFormat>
  <Paragraphs>265</Paragraphs>
  <Slides>25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Verdana</vt:lpstr>
      <vt:lpstr>Тема2</vt:lpstr>
      <vt:lpstr>Презентация PowerPoint</vt:lpstr>
      <vt:lpstr>Презентация PowerPoint</vt:lpstr>
      <vt:lpstr>Цель:</vt:lpstr>
      <vt:lpstr>Презентация PowerPoint</vt:lpstr>
      <vt:lpstr>Презентация PowerPoint</vt:lpstr>
      <vt:lpstr>Презентация PowerPoint</vt:lpstr>
      <vt:lpstr>Основные принципы учебного проектирования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Алина</dc:creator>
  <cp:lastModifiedBy>Админ</cp:lastModifiedBy>
  <cp:revision>53</cp:revision>
  <dcterms:created xsi:type="dcterms:W3CDTF">2008-03-09T10:42:56Z</dcterms:created>
  <dcterms:modified xsi:type="dcterms:W3CDTF">2013-12-17T04:03:40Z</dcterms:modified>
</cp:coreProperties>
</file>