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55" r:id="rId1"/>
  </p:sldMasterIdLst>
  <p:notesMasterIdLst>
    <p:notesMasterId r:id="rId33"/>
  </p:notesMasterIdLst>
  <p:sldIdLst>
    <p:sldId id="279" r:id="rId2"/>
    <p:sldId id="266" r:id="rId3"/>
    <p:sldId id="314" r:id="rId4"/>
    <p:sldId id="275" r:id="rId5"/>
    <p:sldId id="278" r:id="rId6"/>
    <p:sldId id="313" r:id="rId7"/>
    <p:sldId id="310" r:id="rId8"/>
    <p:sldId id="298" r:id="rId9"/>
    <p:sldId id="323" r:id="rId10"/>
    <p:sldId id="312" r:id="rId11"/>
    <p:sldId id="322" r:id="rId12"/>
    <p:sldId id="299" r:id="rId13"/>
    <p:sldId id="296" r:id="rId14"/>
    <p:sldId id="295" r:id="rId15"/>
    <p:sldId id="315" r:id="rId16"/>
    <p:sldId id="316" r:id="rId17"/>
    <p:sldId id="317" r:id="rId18"/>
    <p:sldId id="319" r:id="rId19"/>
    <p:sldId id="318" r:id="rId20"/>
    <p:sldId id="320" r:id="rId21"/>
    <p:sldId id="321" r:id="rId22"/>
    <p:sldId id="300" r:id="rId23"/>
    <p:sldId id="302" r:id="rId24"/>
    <p:sldId id="311" r:id="rId25"/>
    <p:sldId id="301" r:id="rId26"/>
    <p:sldId id="307" r:id="rId27"/>
    <p:sldId id="304" r:id="rId28"/>
    <p:sldId id="273" r:id="rId29"/>
    <p:sldId id="276" r:id="rId30"/>
    <p:sldId id="309" r:id="rId31"/>
    <p:sldId id="284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2373"/>
    <a:srgbClr val="CC65FF"/>
    <a:srgbClr val="B686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03" autoAdjust="0"/>
    <p:restoredTop sz="94667" autoAdjust="0"/>
  </p:normalViewPr>
  <p:slideViewPr>
    <p:cSldViewPr>
      <p:cViewPr>
        <p:scale>
          <a:sx n="82" d="100"/>
          <a:sy n="82" d="100"/>
        </p:scale>
        <p:origin x="-828" y="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C030465-F75B-407D-85CF-00E211FD868C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1EC2A47-BF56-4FD3-A1DF-1F55C82292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448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96249CC-D75B-4AE7-A677-12FA08F074E1}" type="slidenum">
              <a:rPr lang="ru-RU" altLang="ru-RU" smtClean="0"/>
              <a:pPr eaLnBrk="1" hangingPunct="1"/>
              <a:t>1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D78B455-F7EC-4552-8BFB-EAF3332E7C85}" type="slidenum">
              <a:rPr lang="ru-RU" altLang="ru-RU" smtClean="0"/>
              <a:pPr eaLnBrk="1" hangingPunct="1"/>
              <a:t>8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ru-RU"/>
          </a:p>
        </p:txBody>
      </p:sp>
      <p:pic>
        <p:nvPicPr>
          <p:cNvPr id="5" name="Picture 3" descr="minisp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/>
          </a:p>
        </p:txBody>
      </p:sp>
      <p:pic>
        <p:nvPicPr>
          <p:cNvPr id="7" name="Picture 5" descr="minisp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C442F-7881-4BFA-A5E5-C9BD50344E8F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7C6CB-F156-4A5B-ACE7-53FF2FB1D0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8892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D9644-7EA2-4AFB-9A60-51AC6D9E7DA8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785DB-8145-459B-90DD-11A6FDEA9A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22005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B714B-F382-40AA-A68C-F4754254A082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0ECDF-C380-4831-A22B-B16B60617D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5938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54B23-6D60-46BD-A168-64BA1C4C8FDA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57570-3442-4822-ADAD-6F67E0DBB8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3631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E059E-9638-4AE9-B739-C7219236B341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58D81-DF7F-4FBE-BB99-7C05DDACFA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89034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57CB5-ECD9-4D7E-BDB7-D01FBE83A119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700E0-1B1F-427D-B7B2-D9033CEB7A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18530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0F8EF-3D12-448D-8523-27B9B832A8B4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7AD08-A559-4FB5-A4A6-1D313185BC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80692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5AE1E-BB13-447A-AE5F-18FE74D7B021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6EF9A-33B3-4067-B67E-50985E0CA0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84920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89709-7ED7-4926-8F22-6E7C73F68A50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33C1E-2D3A-4065-8759-0F887E716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86616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55A1D-0DB8-4DD6-B740-01903993D1F5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7A4D6-77BE-4FC4-834C-684CDD2C42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03406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1D915-E1E0-466F-9AF7-C4C9DB7811C9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FC7F9-2346-44AF-A07B-BFA995E072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3780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ru-RU"/>
          </a:p>
        </p:txBody>
      </p:sp>
      <p:sp>
        <p:nvSpPr>
          <p:cNvPr id="111619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pic>
        <p:nvPicPr>
          <p:cNvPr id="3076" name="Picture 4" descr="minispi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minispi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1162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29BC4B04-C518-4247-B0BF-FF5A9B38CFF1}" type="datetimeFigureOut">
              <a:rPr lang="ru-RU"/>
              <a:pPr>
                <a:defRPr/>
              </a:pPr>
              <a:t>17.12.2013</a:t>
            </a:fld>
            <a:endParaRPr lang="ru-RU"/>
          </a:p>
        </p:txBody>
      </p:sp>
      <p:sp>
        <p:nvSpPr>
          <p:cNvPr id="11162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162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09C07B6-09F4-4F8F-A9E7-343881EE80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2" r:id="rId1"/>
    <p:sldLayoutId id="2147484712" r:id="rId2"/>
    <p:sldLayoutId id="2147484713" r:id="rId3"/>
    <p:sldLayoutId id="2147484714" r:id="rId4"/>
    <p:sldLayoutId id="2147484715" r:id="rId5"/>
    <p:sldLayoutId id="2147484716" r:id="rId6"/>
    <p:sldLayoutId id="2147484717" r:id="rId7"/>
    <p:sldLayoutId id="2147484718" r:id="rId8"/>
    <p:sldLayoutId id="2147484719" r:id="rId9"/>
    <p:sldLayoutId id="2147484720" r:id="rId10"/>
    <p:sldLayoutId id="2147484721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://files.1september.ru/festival/articles/314964/image2.g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11" Type="http://schemas.openxmlformats.org/officeDocument/2006/relationships/image" Target="../media/image14.pn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13.png"/><Relationship Id="rId4" Type="http://schemas.openxmlformats.org/officeDocument/2006/relationships/image" Target="../media/image9.png"/><Relationship Id="rId9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2.bin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wmf"/><Relationship Id="rId5" Type="http://schemas.openxmlformats.org/officeDocument/2006/relationships/image" Target="../media/image18.png"/><Relationship Id="rId4" Type="http://schemas.openxmlformats.org/officeDocument/2006/relationships/image" Target="../media/image17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#_Toc278733536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1143000" y="1500188"/>
            <a:ext cx="7358063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endParaRPr lang="ru-RU" altLang="ru-RU" sz="3200" b="1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ru-RU" altLang="ru-RU" sz="3200" b="1">
                <a:latin typeface="Times New Roman" pitchFamily="18" charset="0"/>
                <a:cs typeface="Times New Roman" pitchFamily="18" charset="0"/>
              </a:rPr>
              <a:t>«Скажи мне – и я забуду, </a:t>
            </a:r>
          </a:p>
          <a:p>
            <a:pPr eaLnBrk="1" hangingPunct="1">
              <a:lnSpc>
                <a:spcPct val="150000"/>
              </a:lnSpc>
            </a:pPr>
            <a:r>
              <a:rPr lang="ru-RU" altLang="ru-RU" sz="3200" b="1">
                <a:latin typeface="Times New Roman" pitchFamily="18" charset="0"/>
                <a:cs typeface="Times New Roman" pitchFamily="18" charset="0"/>
              </a:rPr>
              <a:t>      Покажи мне -  и я запомню, </a:t>
            </a:r>
          </a:p>
          <a:p>
            <a:pPr eaLnBrk="1" hangingPunct="1">
              <a:lnSpc>
                <a:spcPct val="150000"/>
              </a:lnSpc>
            </a:pPr>
            <a:r>
              <a:rPr lang="ru-RU" altLang="ru-RU" sz="3200" b="1">
                <a:latin typeface="Times New Roman" pitchFamily="18" charset="0"/>
                <a:cs typeface="Times New Roman" pitchFamily="18" charset="0"/>
              </a:rPr>
              <a:t>              Вовлеки меня – и я научусь» </a:t>
            </a:r>
          </a:p>
        </p:txBody>
      </p:sp>
      <p:sp>
        <p:nvSpPr>
          <p:cNvPr id="5123" name="Прямоугольник 2"/>
          <p:cNvSpPr>
            <a:spLocks noChangeArrowheads="1"/>
          </p:cNvSpPr>
          <p:nvPr/>
        </p:nvSpPr>
        <p:spPr bwMode="auto">
          <a:xfrm rot="10800000" flipV="1">
            <a:off x="4714875" y="4572000"/>
            <a:ext cx="2865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b="1"/>
              <a:t>(китайская  пословица)</a:t>
            </a:r>
            <a:endParaRPr lang="ru-RU" altLang="ru-RU" sz="28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 rot="10800000" flipV="1">
            <a:off x="1000125" y="285750"/>
            <a:ext cx="7715250" cy="717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ru-RU" alt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u-RU" alt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 индивидуальным особенностям, от которых в наибольшей степени зависит успешность технологической подготовки учащихся, мы относим:</a:t>
            </a:r>
            <a:endParaRPr lang="ru-RU" altLang="ru-RU" sz="2000">
              <a:latin typeface="Times New Roman" pitchFamily="18" charset="0"/>
            </a:endParaRPr>
          </a:p>
          <a:p>
            <a:pPr algn="just"/>
            <a:r>
              <a:rPr lang="ru-RU" alt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b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Технические способности</a:t>
            </a:r>
            <a:r>
              <a:rPr lang="ru-RU" alt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о которых будем судить по уровню развития:</a:t>
            </a:r>
            <a:endParaRPr lang="ru-RU" altLang="ru-RU" sz="2000"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alt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технического мышления;</a:t>
            </a:r>
            <a:endParaRPr lang="ru-RU" altLang="ru-RU" sz="2000"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alt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пространственных представлений.</a:t>
            </a:r>
          </a:p>
          <a:p>
            <a:pPr eaLnBrk="1" hangingPunct="1"/>
            <a:r>
              <a:rPr lang="ru-RU" altLang="ru-RU" sz="2000"/>
              <a:t>	</a:t>
            </a:r>
            <a:r>
              <a:rPr lang="ru-RU" altLang="ru-RU" sz="2000" b="1" u="sng">
                <a:latin typeface="Times New Roman" pitchFamily="18" charset="0"/>
              </a:rPr>
              <a:t>Сенсомоторные способности</a:t>
            </a:r>
            <a:r>
              <a:rPr lang="ru-RU" altLang="ru-RU" sz="2000">
                <a:latin typeface="Times New Roman" pitchFamily="18" charset="0"/>
              </a:rPr>
              <a:t>, о которых судим по развитию следующих показателей: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altLang="ru-RU" sz="2000">
                <a:latin typeface="Times New Roman" pitchFamily="18" charset="0"/>
              </a:rPr>
              <a:t>точность движений;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altLang="ru-RU" sz="2000">
                <a:latin typeface="Times New Roman" pitchFamily="18" charset="0"/>
              </a:rPr>
              <a:t>содружественная координация рук;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altLang="ru-RU" sz="2000">
                <a:latin typeface="Times New Roman" pitchFamily="18" charset="0"/>
              </a:rPr>
              <a:t>темп работы;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altLang="ru-RU" sz="2000">
                <a:latin typeface="Times New Roman" pitchFamily="18" charset="0"/>
              </a:rPr>
              <a:t>глазомер;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altLang="ru-RU" sz="2000">
                <a:latin typeface="Times New Roman" pitchFamily="18" charset="0"/>
              </a:rPr>
              <a:t>дифференцировка мышечных усилий.</a:t>
            </a:r>
          </a:p>
          <a:p>
            <a:pPr algn="just" eaLnBrk="1" hangingPunct="1"/>
            <a:r>
              <a:rPr lang="ru-RU" altLang="ru-RU" sz="2000" b="1">
                <a:latin typeface="Times New Roman" pitchFamily="18" charset="0"/>
              </a:rPr>
              <a:t>	</a:t>
            </a:r>
            <a:r>
              <a:rPr lang="ru-RU" altLang="ru-RU" sz="2000" b="1" u="sng">
                <a:latin typeface="Times New Roman" pitchFamily="18" charset="0"/>
              </a:rPr>
              <a:t>Творческие способности</a:t>
            </a:r>
            <a:r>
              <a:rPr lang="ru-RU" altLang="ru-RU" sz="2000">
                <a:latin typeface="Times New Roman" pitchFamily="18" charset="0"/>
              </a:rPr>
              <a:t>, о которых судим по оценке креативности. Общими принципами, которой являются:</a:t>
            </a:r>
          </a:p>
          <a:p>
            <a:pPr algn="just" eaLnBrk="1" hangingPunct="1">
              <a:buFont typeface="Wingdings" pitchFamily="2" charset="2"/>
              <a:buChar char="§"/>
            </a:pPr>
            <a:r>
              <a:rPr lang="ru-RU" altLang="ru-RU" sz="2000">
                <a:latin typeface="Times New Roman" pitchFamily="18" charset="0"/>
              </a:rPr>
              <a:t> продуктивность, </a:t>
            </a:r>
          </a:p>
          <a:p>
            <a:pPr algn="just" eaLnBrk="1" hangingPunct="1">
              <a:buFont typeface="Wingdings" pitchFamily="2" charset="2"/>
              <a:buChar char="§"/>
            </a:pPr>
            <a:r>
              <a:rPr lang="ru-RU" altLang="ru-RU" sz="2000">
                <a:latin typeface="Times New Roman" pitchFamily="18" charset="0"/>
              </a:rPr>
              <a:t> гибкость, </a:t>
            </a:r>
          </a:p>
          <a:p>
            <a:pPr algn="just" eaLnBrk="1" hangingPunct="1">
              <a:buFont typeface="Wingdings" pitchFamily="2" charset="2"/>
              <a:buChar char="§"/>
            </a:pPr>
            <a:r>
              <a:rPr lang="ru-RU" altLang="ru-RU" sz="2000">
                <a:latin typeface="Times New Roman" pitchFamily="18" charset="0"/>
              </a:rPr>
              <a:t>оригинальность, </a:t>
            </a:r>
          </a:p>
          <a:p>
            <a:pPr algn="just" eaLnBrk="1" hangingPunct="1">
              <a:buFont typeface="Wingdings" pitchFamily="2" charset="2"/>
              <a:buChar char="§"/>
            </a:pPr>
            <a:r>
              <a:rPr lang="ru-RU" altLang="ru-RU" sz="2000">
                <a:latin typeface="Times New Roman" pitchFamily="18" charset="0"/>
              </a:rPr>
              <a:t>сверхнормативная активность,</a:t>
            </a:r>
          </a:p>
          <a:p>
            <a:pPr algn="just" eaLnBrk="1" hangingPunct="1">
              <a:buFont typeface="Wingdings" pitchFamily="2" charset="2"/>
              <a:buChar char="§"/>
            </a:pPr>
            <a:r>
              <a:rPr lang="ru-RU" altLang="ru-RU" sz="2000">
                <a:latin typeface="Times New Roman" pitchFamily="18" charset="0"/>
              </a:rPr>
              <a:t>нестандартность.</a:t>
            </a:r>
          </a:p>
          <a:p>
            <a:pPr eaLnBrk="1" hangingPunct="1">
              <a:buFont typeface="Wingdings" pitchFamily="2" charset="2"/>
              <a:buChar char="§"/>
            </a:pPr>
            <a:endParaRPr lang="ru-RU" altLang="ru-RU" sz="2000">
              <a:latin typeface="Times New Roman" pitchFamily="18" charset="0"/>
            </a:endParaRPr>
          </a:p>
          <a:p>
            <a:pPr algn="just">
              <a:buFontTx/>
              <a:buChar char="•"/>
            </a:pPr>
            <a:endParaRPr lang="ru-RU" altLang="ru-RU" sz="20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971550" y="2590800"/>
            <a:ext cx="7848600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3587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spcAft>
                <a:spcPts val="1200"/>
              </a:spcAft>
            </a:pPr>
            <a:r>
              <a:rPr lang="ru-RU" altLang="ru-RU" b="1">
                <a:solidFill>
                  <a:srgbClr val="000000"/>
                </a:solidFill>
                <a:latin typeface="Times New Roman" pitchFamily="18" charset="0"/>
              </a:rPr>
              <a:t>1.Сочетание внутренней общности, однотипности задач с внешним различием их условий.</a:t>
            </a:r>
            <a:endParaRPr lang="ru-RU" altLang="ru-RU" b="1">
              <a:latin typeface="Times New Roman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ru-RU" altLang="ru-RU" b="1">
                <a:solidFill>
                  <a:srgbClr val="000000"/>
                </a:solidFill>
                <a:latin typeface="Times New Roman" pitchFamily="18" charset="0"/>
              </a:rPr>
              <a:t>2.Задание должно включать несколько задач.</a:t>
            </a:r>
            <a:endParaRPr lang="ru-RU" altLang="ru-RU" b="1">
              <a:latin typeface="Times New Roman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ru-RU" altLang="ru-RU" b="1">
                <a:solidFill>
                  <a:srgbClr val="000000"/>
                </a:solidFill>
                <a:latin typeface="Times New Roman" pitchFamily="18" charset="0"/>
              </a:rPr>
              <a:t>3.Условия всех задач должны различаться по непосредственно наблюдаемым особенностям их данных.</a:t>
            </a:r>
            <a:endParaRPr lang="ru-RU" altLang="ru-RU" b="1">
              <a:latin typeface="Times New Roman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ru-RU" altLang="ru-RU" b="1">
                <a:solidFill>
                  <a:srgbClr val="000000"/>
                </a:solidFill>
                <a:latin typeface="Times New Roman" pitchFamily="18" charset="0"/>
              </a:rPr>
              <a:t>4.Условия последующих задач должны (для затруднения решения) включать больше несущественных обстоятельств, чем условия предыдущих задач.</a:t>
            </a:r>
            <a:endParaRPr lang="ru-RU" altLang="ru-RU" b="1">
              <a:latin typeface="Times New Roman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ru-RU" altLang="ru-RU" b="1">
                <a:solidFill>
                  <a:srgbClr val="000000"/>
                </a:solidFill>
                <a:latin typeface="Times New Roman" pitchFamily="18" charset="0"/>
              </a:rPr>
              <a:t>5.Задач одинаковой степени трудности должно быть не меньше двух (позволяет избежать случайностей в оценке способа решения задач).</a:t>
            </a:r>
            <a:endParaRPr lang="ru-RU" altLang="ru-RU" b="1">
              <a:latin typeface="Times New Roman" pitchFamily="18" charset="0"/>
            </a:endParaRPr>
          </a:p>
        </p:txBody>
      </p:sp>
      <p:sp>
        <p:nvSpPr>
          <p:cNvPr id="15363" name="Прямоугольник 2"/>
          <p:cNvSpPr>
            <a:spLocks noChangeArrowheads="1"/>
          </p:cNvSpPr>
          <p:nvPr/>
        </p:nvSpPr>
        <p:spPr bwMode="auto">
          <a:xfrm>
            <a:off x="971550" y="549275"/>
            <a:ext cx="7848600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ru-RU">
                <a:latin typeface="Times New Roman" pitchFamily="18" charset="0"/>
              </a:rPr>
              <a:t>	При разработке диагностических задач, образующих тестовый материал методики, следует придерживаться определенных правил </a:t>
            </a:r>
            <a:r>
              <a:rPr lang="ru-RU" altLang="ru-RU">
                <a:solidFill>
                  <a:srgbClr val="000000"/>
                </a:solidFill>
                <a:latin typeface="Times New Roman" pitchFamily="18" charset="0"/>
              </a:rPr>
              <a:t>Так, при разработке тестов для диагностики технических способностей (выявлялся уровень развития технического мышления и уровень развития пространственных представлений) необходимо придерживаться следующих принципов, сформулированных  А.З. Заком:</a:t>
            </a:r>
            <a:endParaRPr lang="ru-RU" altLang="ru-RU" sz="1000"/>
          </a:p>
          <a:p>
            <a:pPr algn="just" eaLnBrk="1" hangingPunct="1"/>
            <a:endParaRPr lang="ru-RU" altLang="ru-RU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928688" y="1643063"/>
          <a:ext cx="7786687" cy="4594225"/>
        </p:xfrm>
        <a:graphic>
          <a:graphicData uri="http://schemas.openxmlformats.org/drawingml/2006/table">
            <a:tbl>
              <a:tblPr/>
              <a:tblGrid>
                <a:gridCol w="3894137"/>
                <a:gridCol w="3892550"/>
              </a:tblGrid>
              <a:tr h="1851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рисунке среди условных изображений машинных швов найдите краевые швы.</a:t>
                      </a:r>
                    </a:p>
                  </a:txBody>
                  <a:tcPr marL="114300" marR="1143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EFDE3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1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 рисунке представлены графические изображения швов. Какой из них  является  стачным вразутюжку?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300" marR="1143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0955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955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1. </a:t>
                      </a:r>
                    </a:p>
                    <a:p>
                      <a:pPr marL="20955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</a:t>
                      </a:r>
                    </a:p>
                    <a:p>
                      <a:pPr marL="20955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955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  <a:p>
                      <a:pPr marL="20955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</a:p>
                    <a:p>
                      <a:pPr marL="20955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3.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6391" name="Picture 16" descr="http://files.1september.ru/festival/articles/314964/image2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1643063"/>
            <a:ext cx="3857625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Рисунок 5" descr="http://www.edu.severodvinsk.ru/rybrika_ped/texno/image25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10" r="39778" b="53333"/>
          <a:stretch>
            <a:fillRect/>
          </a:stretch>
        </p:blipFill>
        <p:spPr bwMode="auto">
          <a:xfrm>
            <a:off x="6072188" y="3857625"/>
            <a:ext cx="16462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3" name="Рисунок 4" descr="http://www.edu.severodvinsk.ru/rybrika_ped/texno/image24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90" t="28505"/>
          <a:stretch>
            <a:fillRect/>
          </a:stretch>
        </p:blipFill>
        <p:spPr bwMode="auto">
          <a:xfrm>
            <a:off x="6143625" y="4643438"/>
            <a:ext cx="15001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4" name="Рисунок 3" descr="http://www.edu.severodvinsk.ru/rybrika_ped/texno/image23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43" t="24925" r="42857" b="53453"/>
          <a:stretch>
            <a:fillRect/>
          </a:stretch>
        </p:blipFill>
        <p:spPr bwMode="auto">
          <a:xfrm>
            <a:off x="6215063" y="5500688"/>
            <a:ext cx="1500187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928688" y="785813"/>
            <a:ext cx="7929562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+mj-lt"/>
              </a:rPr>
              <a:t>Пример заданий для диагностика технического мышления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000125" y="1571625"/>
          <a:ext cx="7929563" cy="4968875"/>
        </p:xfrm>
        <a:graphic>
          <a:graphicData uri="http://schemas.openxmlformats.org/drawingml/2006/table">
            <a:tbl>
              <a:tblPr/>
              <a:tblGrid>
                <a:gridCol w="1585913"/>
                <a:gridCol w="1585912"/>
                <a:gridCol w="1585913"/>
                <a:gridCol w="1585912"/>
                <a:gridCol w="1585913"/>
              </a:tblGrid>
              <a:tr h="2254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5" marR="67085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5" marR="67085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5" marR="67085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5" marR="67085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5" marR="67085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5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7085" marR="67085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7085" marR="67085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7085" marR="67085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Фрагмент </a:t>
                      </a:r>
                    </a:p>
                  </a:txBody>
                  <a:tcPr marL="67085" marR="67085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бланка  Б</a:t>
                      </a:r>
                    </a:p>
                  </a:txBody>
                  <a:tcPr marL="67085" marR="67085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4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5" marR="67085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5" marR="67085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5" marR="67085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5" marR="67085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85" marR="67085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</a:txBody>
                  <a:tcPr marL="67085" marR="67085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</a:p>
                  </a:txBody>
                  <a:tcPr marL="67085" marR="67085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</a:p>
                  </a:txBody>
                  <a:tcPr marL="67085" marR="67085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</a:p>
                  </a:txBody>
                  <a:tcPr marL="67085" marR="67085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</a:p>
                  </a:txBody>
                  <a:tcPr marL="67085" marR="67085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48" name="Рисунок 21" descr="modz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1714500"/>
            <a:ext cx="857250" cy="200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9" name="Рисунок 22" descr="modz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1785938"/>
            <a:ext cx="857250" cy="200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6" name="Object 19"/>
          <p:cNvGraphicFramePr>
            <a:graphicFrameLocks noChangeAspect="1"/>
          </p:cNvGraphicFramePr>
          <p:nvPr/>
        </p:nvGraphicFramePr>
        <p:xfrm>
          <a:off x="4643438" y="1785938"/>
          <a:ext cx="808037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Picture" r:id="rId5" imgW="1058002" imgH="2620164" progId="Word.Picture.8">
                  <p:embed/>
                </p:oleObj>
              </mc:Choice>
              <mc:Fallback>
                <p:oleObj name="Picture" r:id="rId5" imgW="1058002" imgH="2620164" progId="Word.Picture.8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1785938"/>
                        <a:ext cx="808037" cy="200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50" name="Рисунок 24" descr="mod_loskut_dev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1857375"/>
            <a:ext cx="768350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1" name="Рисунок 25" descr="Рис-фартука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1857375"/>
            <a:ext cx="701675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2" name="Рисунок 26" descr="модель_круглая_м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8" y="4786313"/>
            <a:ext cx="708025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3" name="Рисунок 27" descr="модель_целая_м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4786313"/>
            <a:ext cx="701675" cy="133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" name="Рисунок 28" descr="Модель-фартука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4929188"/>
            <a:ext cx="10175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5" name="Рисунок 29" descr="базовая_модель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63" y="4714875"/>
            <a:ext cx="720725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6" name="Рисунок 30" descr="модель_Vм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4643438"/>
            <a:ext cx="7588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7" name="Прямоугольник 24"/>
          <p:cNvSpPr>
            <a:spLocks noChangeArrowheads="1"/>
          </p:cNvSpPr>
          <p:nvPr/>
        </p:nvSpPr>
        <p:spPr bwMode="auto">
          <a:xfrm>
            <a:off x="6429375" y="1214438"/>
            <a:ext cx="2293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Фрагмент бланка  А</a:t>
            </a:r>
            <a:endParaRPr lang="ru-RU" altLang="ru-RU" sz="11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000125" y="428625"/>
            <a:ext cx="7858125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+mj-lt"/>
              </a:rPr>
              <a:t>Пример задания для диагностика пространственных представлений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6"/>
          <p:cNvSpPr>
            <a:spLocks noChangeShapeType="1"/>
          </p:cNvSpPr>
          <p:nvPr/>
        </p:nvSpPr>
        <p:spPr bwMode="auto">
          <a:xfrm>
            <a:off x="4929188" y="2571750"/>
            <a:ext cx="46037" cy="1143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1" name="Freeform 2"/>
          <p:cNvSpPr>
            <a:spLocks/>
          </p:cNvSpPr>
          <p:nvPr/>
        </p:nvSpPr>
        <p:spPr bwMode="auto">
          <a:xfrm>
            <a:off x="6072188" y="4429125"/>
            <a:ext cx="1030287" cy="714375"/>
          </a:xfrm>
          <a:custGeom>
            <a:avLst/>
            <a:gdLst>
              <a:gd name="T0" fmla="*/ 2147483647 w 20000"/>
              <a:gd name="T1" fmla="*/ 0 h 20000"/>
              <a:gd name="T2" fmla="*/ 2147483647 w 20000"/>
              <a:gd name="T3" fmla="*/ 2147483647 h 20000"/>
              <a:gd name="T4" fmla="*/ 2147483647 w 20000"/>
              <a:gd name="T5" fmla="*/ 2147483647 h 20000"/>
              <a:gd name="T6" fmla="*/ 2147483647 w 20000"/>
              <a:gd name="T7" fmla="*/ 2147483647 h 20000"/>
              <a:gd name="T8" fmla="*/ 2147483647 w 20000"/>
              <a:gd name="T9" fmla="*/ 2147483647 h 20000"/>
              <a:gd name="T10" fmla="*/ 2147483647 w 20000"/>
              <a:gd name="T11" fmla="*/ 2147483647 h 20000"/>
              <a:gd name="T12" fmla="*/ 2147483647 w 20000"/>
              <a:gd name="T13" fmla="*/ 2147483647 h 20000"/>
              <a:gd name="T14" fmla="*/ 2147483647 w 20000"/>
              <a:gd name="T15" fmla="*/ 2147483647 h 20000"/>
              <a:gd name="T16" fmla="*/ 2147483647 w 20000"/>
              <a:gd name="T17" fmla="*/ 2147483647 h 20000"/>
              <a:gd name="T18" fmla="*/ 2147483647 w 20000"/>
              <a:gd name="T19" fmla="*/ 2147483647 h 20000"/>
              <a:gd name="T20" fmla="*/ 2147483647 w 20000"/>
              <a:gd name="T21" fmla="*/ 2147483647 h 20000"/>
              <a:gd name="T22" fmla="*/ 2147483647 w 20000"/>
              <a:gd name="T23" fmla="*/ 2147483647 h 20000"/>
              <a:gd name="T24" fmla="*/ 2147483647 w 20000"/>
              <a:gd name="T25" fmla="*/ 2147483647 h 20000"/>
              <a:gd name="T26" fmla="*/ 2147483647 w 20000"/>
              <a:gd name="T27" fmla="*/ 2147483647 h 20000"/>
              <a:gd name="T28" fmla="*/ 2147483647 w 20000"/>
              <a:gd name="T29" fmla="*/ 2147483647 h 20000"/>
              <a:gd name="T30" fmla="*/ 2147483647 w 20000"/>
              <a:gd name="T31" fmla="*/ 2147483647 h 20000"/>
              <a:gd name="T32" fmla="*/ 2147483647 w 20000"/>
              <a:gd name="T33" fmla="*/ 2147483647 h 20000"/>
              <a:gd name="T34" fmla="*/ 2147483647 w 20000"/>
              <a:gd name="T35" fmla="*/ 2147483647 h 20000"/>
              <a:gd name="T36" fmla="*/ 2147483647 w 20000"/>
              <a:gd name="T37" fmla="*/ 2147483647 h 20000"/>
              <a:gd name="T38" fmla="*/ 2147483647 w 20000"/>
              <a:gd name="T39" fmla="*/ 2147483647 h 20000"/>
              <a:gd name="T40" fmla="*/ 2147483647 w 20000"/>
              <a:gd name="T41" fmla="*/ 2147483647 h 20000"/>
              <a:gd name="T42" fmla="*/ 2147483647 w 20000"/>
              <a:gd name="T43" fmla="*/ 2147483647 h 20000"/>
              <a:gd name="T44" fmla="*/ 2147483647 w 20000"/>
              <a:gd name="T45" fmla="*/ 2147483647 h 20000"/>
              <a:gd name="T46" fmla="*/ 2147483647 w 20000"/>
              <a:gd name="T47" fmla="*/ 2147483647 h 20000"/>
              <a:gd name="T48" fmla="*/ 2147483647 w 20000"/>
              <a:gd name="T49" fmla="*/ 2147483647 h 20000"/>
              <a:gd name="T50" fmla="*/ 2147483647 w 20000"/>
              <a:gd name="T51" fmla="*/ 2147483647 h 20000"/>
              <a:gd name="T52" fmla="*/ 2147483647 w 20000"/>
              <a:gd name="T53" fmla="*/ 2147483647 h 20000"/>
              <a:gd name="T54" fmla="*/ 2147483647 w 20000"/>
              <a:gd name="T55" fmla="*/ 2147483647 h 20000"/>
              <a:gd name="T56" fmla="*/ 2147483647 w 20000"/>
              <a:gd name="T57" fmla="*/ 2147483647 h 20000"/>
              <a:gd name="T58" fmla="*/ 2147483647 w 20000"/>
              <a:gd name="T59" fmla="*/ 2147483647 h 20000"/>
              <a:gd name="T60" fmla="*/ 2147483647 w 20000"/>
              <a:gd name="T61" fmla="*/ 2147483647 h 20000"/>
              <a:gd name="T62" fmla="*/ 2147483647 w 20000"/>
              <a:gd name="T63" fmla="*/ 2147483647 h 20000"/>
              <a:gd name="T64" fmla="*/ 0 w 20000"/>
              <a:gd name="T65" fmla="*/ 2147483647 h 20000"/>
              <a:gd name="T66" fmla="*/ 2147483647 w 20000"/>
              <a:gd name="T67" fmla="*/ 0 h 2000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20000"/>
              <a:gd name="T103" fmla="*/ 0 h 20000"/>
              <a:gd name="T104" fmla="*/ 20000 w 20000"/>
              <a:gd name="T105" fmla="*/ 20000 h 2000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20000" h="20000">
                <a:moveTo>
                  <a:pt x="20000" y="0"/>
                </a:moveTo>
                <a:lnTo>
                  <a:pt x="18975" y="40"/>
                </a:lnTo>
                <a:lnTo>
                  <a:pt x="17950" y="99"/>
                </a:lnTo>
                <a:lnTo>
                  <a:pt x="16957" y="218"/>
                </a:lnTo>
                <a:lnTo>
                  <a:pt x="15964" y="416"/>
                </a:lnTo>
                <a:lnTo>
                  <a:pt x="15013" y="634"/>
                </a:lnTo>
                <a:lnTo>
                  <a:pt x="14052" y="892"/>
                </a:lnTo>
                <a:lnTo>
                  <a:pt x="13123" y="1209"/>
                </a:lnTo>
                <a:lnTo>
                  <a:pt x="12226" y="1566"/>
                </a:lnTo>
                <a:lnTo>
                  <a:pt x="11329" y="1982"/>
                </a:lnTo>
                <a:lnTo>
                  <a:pt x="10464" y="2438"/>
                </a:lnTo>
                <a:lnTo>
                  <a:pt x="9632" y="2914"/>
                </a:lnTo>
                <a:lnTo>
                  <a:pt x="8831" y="3429"/>
                </a:lnTo>
                <a:lnTo>
                  <a:pt x="8030" y="3964"/>
                </a:lnTo>
                <a:lnTo>
                  <a:pt x="7261" y="4579"/>
                </a:lnTo>
                <a:lnTo>
                  <a:pt x="6556" y="5193"/>
                </a:lnTo>
                <a:lnTo>
                  <a:pt x="5852" y="5847"/>
                </a:lnTo>
                <a:lnTo>
                  <a:pt x="5190" y="6561"/>
                </a:lnTo>
                <a:lnTo>
                  <a:pt x="4581" y="7294"/>
                </a:lnTo>
                <a:lnTo>
                  <a:pt x="3972" y="8028"/>
                </a:lnTo>
                <a:lnTo>
                  <a:pt x="3428" y="8840"/>
                </a:lnTo>
                <a:lnTo>
                  <a:pt x="2883" y="9633"/>
                </a:lnTo>
                <a:lnTo>
                  <a:pt x="2403" y="10466"/>
                </a:lnTo>
                <a:lnTo>
                  <a:pt x="1986" y="11318"/>
                </a:lnTo>
                <a:lnTo>
                  <a:pt x="1570" y="12230"/>
                </a:lnTo>
                <a:lnTo>
                  <a:pt x="1217" y="13122"/>
                </a:lnTo>
                <a:lnTo>
                  <a:pt x="897" y="14054"/>
                </a:lnTo>
                <a:lnTo>
                  <a:pt x="641" y="15005"/>
                </a:lnTo>
                <a:lnTo>
                  <a:pt x="416" y="15976"/>
                </a:lnTo>
                <a:lnTo>
                  <a:pt x="224" y="16967"/>
                </a:lnTo>
                <a:lnTo>
                  <a:pt x="96" y="17958"/>
                </a:lnTo>
                <a:lnTo>
                  <a:pt x="32" y="18969"/>
                </a:lnTo>
                <a:lnTo>
                  <a:pt x="0" y="20000"/>
                </a:lnTo>
                <a:lnTo>
                  <a:pt x="2000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2" name="Freeform 3"/>
          <p:cNvSpPr>
            <a:spLocks/>
          </p:cNvSpPr>
          <p:nvPr/>
        </p:nvSpPr>
        <p:spPr bwMode="auto">
          <a:xfrm>
            <a:off x="7000875" y="4429125"/>
            <a:ext cx="1071563" cy="785813"/>
          </a:xfrm>
          <a:custGeom>
            <a:avLst/>
            <a:gdLst>
              <a:gd name="T0" fmla="*/ 0 w 20000"/>
              <a:gd name="T1" fmla="*/ 0 h 20000"/>
              <a:gd name="T2" fmla="*/ 2147483647 w 20000"/>
              <a:gd name="T3" fmla="*/ 2147483647 h 20000"/>
              <a:gd name="T4" fmla="*/ 2147483647 w 20000"/>
              <a:gd name="T5" fmla="*/ 2147483647 h 20000"/>
              <a:gd name="T6" fmla="*/ 2147483647 w 20000"/>
              <a:gd name="T7" fmla="*/ 2147483647 h 20000"/>
              <a:gd name="T8" fmla="*/ 2147483647 w 20000"/>
              <a:gd name="T9" fmla="*/ 2147483647 h 20000"/>
              <a:gd name="T10" fmla="*/ 2147483647 w 20000"/>
              <a:gd name="T11" fmla="*/ 2147483647 h 20000"/>
              <a:gd name="T12" fmla="*/ 2147483647 w 20000"/>
              <a:gd name="T13" fmla="*/ 2147483647 h 20000"/>
              <a:gd name="T14" fmla="*/ 2147483647 w 20000"/>
              <a:gd name="T15" fmla="*/ 2147483647 h 20000"/>
              <a:gd name="T16" fmla="*/ 2147483647 w 20000"/>
              <a:gd name="T17" fmla="*/ 2147483647 h 20000"/>
              <a:gd name="T18" fmla="*/ 2147483647 w 20000"/>
              <a:gd name="T19" fmla="*/ 2147483647 h 20000"/>
              <a:gd name="T20" fmla="*/ 2147483647 w 20000"/>
              <a:gd name="T21" fmla="*/ 2147483647 h 20000"/>
              <a:gd name="T22" fmla="*/ 2147483647 w 20000"/>
              <a:gd name="T23" fmla="*/ 2147483647 h 20000"/>
              <a:gd name="T24" fmla="*/ 2147483647 w 20000"/>
              <a:gd name="T25" fmla="*/ 2147483647 h 20000"/>
              <a:gd name="T26" fmla="*/ 2147483647 w 20000"/>
              <a:gd name="T27" fmla="*/ 2147483647 h 20000"/>
              <a:gd name="T28" fmla="*/ 2147483647 w 20000"/>
              <a:gd name="T29" fmla="*/ 2147483647 h 20000"/>
              <a:gd name="T30" fmla="*/ 2147483647 w 20000"/>
              <a:gd name="T31" fmla="*/ 2147483647 h 20000"/>
              <a:gd name="T32" fmla="*/ 2147483647 w 20000"/>
              <a:gd name="T33" fmla="*/ 2147483647 h 20000"/>
              <a:gd name="T34" fmla="*/ 2147483647 w 20000"/>
              <a:gd name="T35" fmla="*/ 2147483647 h 20000"/>
              <a:gd name="T36" fmla="*/ 2147483647 w 20000"/>
              <a:gd name="T37" fmla="*/ 2147483647 h 20000"/>
              <a:gd name="T38" fmla="*/ 2147483647 w 20000"/>
              <a:gd name="T39" fmla="*/ 2147483647 h 20000"/>
              <a:gd name="T40" fmla="*/ 2147483647 w 20000"/>
              <a:gd name="T41" fmla="*/ 2147483647 h 20000"/>
              <a:gd name="T42" fmla="*/ 2147483647 w 20000"/>
              <a:gd name="T43" fmla="*/ 2147483647 h 20000"/>
              <a:gd name="T44" fmla="*/ 2147483647 w 20000"/>
              <a:gd name="T45" fmla="*/ 2147483647 h 20000"/>
              <a:gd name="T46" fmla="*/ 2147483647 w 20000"/>
              <a:gd name="T47" fmla="*/ 2147483647 h 20000"/>
              <a:gd name="T48" fmla="*/ 2147483647 w 20000"/>
              <a:gd name="T49" fmla="*/ 2147483647 h 20000"/>
              <a:gd name="T50" fmla="*/ 2147483647 w 20000"/>
              <a:gd name="T51" fmla="*/ 2147483647 h 20000"/>
              <a:gd name="T52" fmla="*/ 2147483647 w 20000"/>
              <a:gd name="T53" fmla="*/ 2147483647 h 20000"/>
              <a:gd name="T54" fmla="*/ 2147483647 w 20000"/>
              <a:gd name="T55" fmla="*/ 2147483647 h 20000"/>
              <a:gd name="T56" fmla="*/ 2147483647 w 20000"/>
              <a:gd name="T57" fmla="*/ 2147483647 h 20000"/>
              <a:gd name="T58" fmla="*/ 2147483647 w 20000"/>
              <a:gd name="T59" fmla="*/ 2147483647 h 20000"/>
              <a:gd name="T60" fmla="*/ 2147483647 w 20000"/>
              <a:gd name="T61" fmla="*/ 2147483647 h 20000"/>
              <a:gd name="T62" fmla="*/ 2147483647 w 20000"/>
              <a:gd name="T63" fmla="*/ 2147483647 h 20000"/>
              <a:gd name="T64" fmla="*/ 2147483647 w 20000"/>
              <a:gd name="T65" fmla="*/ 2147483647 h 20000"/>
              <a:gd name="T66" fmla="*/ 0 w 20000"/>
              <a:gd name="T67" fmla="*/ 0 h 2000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20000"/>
              <a:gd name="T103" fmla="*/ 0 h 20000"/>
              <a:gd name="T104" fmla="*/ 20000 w 20000"/>
              <a:gd name="T105" fmla="*/ 20000 h 2000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20000" h="20000">
                <a:moveTo>
                  <a:pt x="0" y="0"/>
                </a:moveTo>
                <a:lnTo>
                  <a:pt x="1029" y="35"/>
                </a:lnTo>
                <a:lnTo>
                  <a:pt x="2047" y="104"/>
                </a:lnTo>
                <a:lnTo>
                  <a:pt x="3042" y="225"/>
                </a:lnTo>
                <a:lnTo>
                  <a:pt x="4037" y="416"/>
                </a:lnTo>
                <a:lnTo>
                  <a:pt x="4997" y="642"/>
                </a:lnTo>
                <a:lnTo>
                  <a:pt x="5957" y="902"/>
                </a:lnTo>
                <a:lnTo>
                  <a:pt x="6883" y="1214"/>
                </a:lnTo>
                <a:lnTo>
                  <a:pt x="7773" y="1561"/>
                </a:lnTo>
                <a:lnTo>
                  <a:pt x="8676" y="1977"/>
                </a:lnTo>
                <a:lnTo>
                  <a:pt x="9532" y="2428"/>
                </a:lnTo>
                <a:lnTo>
                  <a:pt x="10364" y="2914"/>
                </a:lnTo>
                <a:lnTo>
                  <a:pt x="11163" y="3417"/>
                </a:lnTo>
                <a:lnTo>
                  <a:pt x="11972" y="3972"/>
                </a:lnTo>
                <a:lnTo>
                  <a:pt x="12736" y="4579"/>
                </a:lnTo>
                <a:lnTo>
                  <a:pt x="13441" y="5186"/>
                </a:lnTo>
                <a:lnTo>
                  <a:pt x="14147" y="5863"/>
                </a:lnTo>
                <a:lnTo>
                  <a:pt x="14818" y="6557"/>
                </a:lnTo>
                <a:lnTo>
                  <a:pt x="15419" y="7303"/>
                </a:lnTo>
                <a:lnTo>
                  <a:pt x="16032" y="8031"/>
                </a:lnTo>
                <a:lnTo>
                  <a:pt x="16576" y="8829"/>
                </a:lnTo>
                <a:lnTo>
                  <a:pt x="17120" y="9627"/>
                </a:lnTo>
                <a:lnTo>
                  <a:pt x="17606" y="10460"/>
                </a:lnTo>
                <a:lnTo>
                  <a:pt x="18010" y="11327"/>
                </a:lnTo>
                <a:lnTo>
                  <a:pt x="18427" y="12229"/>
                </a:lnTo>
                <a:lnTo>
                  <a:pt x="18785" y="13114"/>
                </a:lnTo>
                <a:lnTo>
                  <a:pt x="19109" y="14050"/>
                </a:lnTo>
                <a:lnTo>
                  <a:pt x="19364" y="15004"/>
                </a:lnTo>
                <a:lnTo>
                  <a:pt x="19584" y="15976"/>
                </a:lnTo>
                <a:lnTo>
                  <a:pt x="19780" y="16964"/>
                </a:lnTo>
                <a:lnTo>
                  <a:pt x="19907" y="17953"/>
                </a:lnTo>
                <a:lnTo>
                  <a:pt x="19965" y="18977"/>
                </a:lnTo>
                <a:lnTo>
                  <a:pt x="20000" y="200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3" name="Freeform 5"/>
          <p:cNvSpPr>
            <a:spLocks/>
          </p:cNvSpPr>
          <p:nvPr/>
        </p:nvSpPr>
        <p:spPr bwMode="auto">
          <a:xfrm>
            <a:off x="3571875" y="4429125"/>
            <a:ext cx="912813" cy="866775"/>
          </a:xfrm>
          <a:custGeom>
            <a:avLst/>
            <a:gdLst>
              <a:gd name="T0" fmla="*/ 2147483647 w 20000"/>
              <a:gd name="T1" fmla="*/ 2147483647 h 20000"/>
              <a:gd name="T2" fmla="*/ 2147483647 w 20000"/>
              <a:gd name="T3" fmla="*/ 2147483647 h 20000"/>
              <a:gd name="T4" fmla="*/ 2147483647 w 20000"/>
              <a:gd name="T5" fmla="*/ 2147483647 h 20000"/>
              <a:gd name="T6" fmla="*/ 2147483647 w 20000"/>
              <a:gd name="T7" fmla="*/ 2147483647 h 20000"/>
              <a:gd name="T8" fmla="*/ 2147483647 w 20000"/>
              <a:gd name="T9" fmla="*/ 2147483647 h 20000"/>
              <a:gd name="T10" fmla="*/ 2147483647 w 20000"/>
              <a:gd name="T11" fmla="*/ 2147483647 h 20000"/>
              <a:gd name="T12" fmla="*/ 2147483647 w 20000"/>
              <a:gd name="T13" fmla="*/ 2147483647 h 20000"/>
              <a:gd name="T14" fmla="*/ 2147483647 w 20000"/>
              <a:gd name="T15" fmla="*/ 2147483647 h 20000"/>
              <a:gd name="T16" fmla="*/ 2147483647 w 20000"/>
              <a:gd name="T17" fmla="*/ 2147483647 h 20000"/>
              <a:gd name="T18" fmla="*/ 2147483647 w 20000"/>
              <a:gd name="T19" fmla="*/ 2147483647 h 20000"/>
              <a:gd name="T20" fmla="*/ 2147483647 w 20000"/>
              <a:gd name="T21" fmla="*/ 2147483647 h 20000"/>
              <a:gd name="T22" fmla="*/ 2147483647 w 20000"/>
              <a:gd name="T23" fmla="*/ 2147483647 h 20000"/>
              <a:gd name="T24" fmla="*/ 2147483647 w 20000"/>
              <a:gd name="T25" fmla="*/ 2147483647 h 20000"/>
              <a:gd name="T26" fmla="*/ 2147483647 w 20000"/>
              <a:gd name="T27" fmla="*/ 2147483647 h 20000"/>
              <a:gd name="T28" fmla="*/ 2147483647 w 20000"/>
              <a:gd name="T29" fmla="*/ 2147483647 h 20000"/>
              <a:gd name="T30" fmla="*/ 2147483647 w 20000"/>
              <a:gd name="T31" fmla="*/ 2147483647 h 20000"/>
              <a:gd name="T32" fmla="*/ 2147483647 w 20000"/>
              <a:gd name="T33" fmla="*/ 2147483647 h 20000"/>
              <a:gd name="T34" fmla="*/ 2147483647 w 20000"/>
              <a:gd name="T35" fmla="*/ 2147483647 h 20000"/>
              <a:gd name="T36" fmla="*/ 2147483647 w 20000"/>
              <a:gd name="T37" fmla="*/ 2147483647 h 20000"/>
              <a:gd name="T38" fmla="*/ 2147483647 w 20000"/>
              <a:gd name="T39" fmla="*/ 2147483647 h 20000"/>
              <a:gd name="T40" fmla="*/ 2147483647 w 20000"/>
              <a:gd name="T41" fmla="*/ 2147483647 h 20000"/>
              <a:gd name="T42" fmla="*/ 2147483647 w 20000"/>
              <a:gd name="T43" fmla="*/ 2147483647 h 20000"/>
              <a:gd name="T44" fmla="*/ 2147483647 w 20000"/>
              <a:gd name="T45" fmla="*/ 2147483647 h 20000"/>
              <a:gd name="T46" fmla="*/ 2147483647 w 20000"/>
              <a:gd name="T47" fmla="*/ 2147483647 h 20000"/>
              <a:gd name="T48" fmla="*/ 2147483647 w 20000"/>
              <a:gd name="T49" fmla="*/ 2147483647 h 20000"/>
              <a:gd name="T50" fmla="*/ 2147483647 w 20000"/>
              <a:gd name="T51" fmla="*/ 2147483647 h 20000"/>
              <a:gd name="T52" fmla="*/ 2147483647 w 20000"/>
              <a:gd name="T53" fmla="*/ 2147483647 h 20000"/>
              <a:gd name="T54" fmla="*/ 2147483647 w 20000"/>
              <a:gd name="T55" fmla="*/ 2147483647 h 20000"/>
              <a:gd name="T56" fmla="*/ 2147483647 w 20000"/>
              <a:gd name="T57" fmla="*/ 2147483647 h 20000"/>
              <a:gd name="T58" fmla="*/ 2147483647 w 20000"/>
              <a:gd name="T59" fmla="*/ 2147483647 h 20000"/>
              <a:gd name="T60" fmla="*/ 2147483647 w 20000"/>
              <a:gd name="T61" fmla="*/ 2147483647 h 20000"/>
              <a:gd name="T62" fmla="*/ 2147483647 w 20000"/>
              <a:gd name="T63" fmla="*/ 2147483647 h 20000"/>
              <a:gd name="T64" fmla="*/ 0 w 20000"/>
              <a:gd name="T65" fmla="*/ 0 h 20000"/>
              <a:gd name="T66" fmla="*/ 2147483647 w 20000"/>
              <a:gd name="T67" fmla="*/ 2147483647 h 2000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20000"/>
              <a:gd name="T103" fmla="*/ 0 h 20000"/>
              <a:gd name="T104" fmla="*/ 20000 w 20000"/>
              <a:gd name="T105" fmla="*/ 20000 h 2000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20000" h="20000">
                <a:moveTo>
                  <a:pt x="20000" y="20000"/>
                </a:moveTo>
                <a:lnTo>
                  <a:pt x="18977" y="19965"/>
                </a:lnTo>
                <a:lnTo>
                  <a:pt x="17953" y="19896"/>
                </a:lnTo>
                <a:lnTo>
                  <a:pt x="16964" y="19775"/>
                </a:lnTo>
                <a:lnTo>
                  <a:pt x="15976" y="19584"/>
                </a:lnTo>
                <a:lnTo>
                  <a:pt x="15004" y="19358"/>
                </a:lnTo>
                <a:lnTo>
                  <a:pt x="14050" y="19098"/>
                </a:lnTo>
                <a:lnTo>
                  <a:pt x="13114" y="18786"/>
                </a:lnTo>
                <a:lnTo>
                  <a:pt x="12229" y="18439"/>
                </a:lnTo>
                <a:lnTo>
                  <a:pt x="11327" y="18023"/>
                </a:lnTo>
                <a:lnTo>
                  <a:pt x="10460" y="17572"/>
                </a:lnTo>
                <a:lnTo>
                  <a:pt x="9627" y="17086"/>
                </a:lnTo>
                <a:lnTo>
                  <a:pt x="8829" y="16583"/>
                </a:lnTo>
                <a:lnTo>
                  <a:pt x="8031" y="16028"/>
                </a:lnTo>
                <a:lnTo>
                  <a:pt x="7268" y="15421"/>
                </a:lnTo>
                <a:lnTo>
                  <a:pt x="6557" y="14814"/>
                </a:lnTo>
                <a:lnTo>
                  <a:pt x="5863" y="14137"/>
                </a:lnTo>
                <a:lnTo>
                  <a:pt x="5186" y="13443"/>
                </a:lnTo>
                <a:lnTo>
                  <a:pt x="4579" y="12697"/>
                </a:lnTo>
                <a:lnTo>
                  <a:pt x="3972" y="11969"/>
                </a:lnTo>
                <a:lnTo>
                  <a:pt x="3417" y="11171"/>
                </a:lnTo>
                <a:lnTo>
                  <a:pt x="2879" y="10373"/>
                </a:lnTo>
                <a:lnTo>
                  <a:pt x="2394" y="9540"/>
                </a:lnTo>
                <a:lnTo>
                  <a:pt x="1977" y="8673"/>
                </a:lnTo>
                <a:lnTo>
                  <a:pt x="1561" y="7771"/>
                </a:lnTo>
                <a:lnTo>
                  <a:pt x="1214" y="6886"/>
                </a:lnTo>
                <a:lnTo>
                  <a:pt x="902" y="5950"/>
                </a:lnTo>
                <a:lnTo>
                  <a:pt x="642" y="4996"/>
                </a:lnTo>
                <a:lnTo>
                  <a:pt x="416" y="4024"/>
                </a:lnTo>
                <a:lnTo>
                  <a:pt x="225" y="3036"/>
                </a:lnTo>
                <a:lnTo>
                  <a:pt x="104" y="2047"/>
                </a:lnTo>
                <a:lnTo>
                  <a:pt x="35" y="1023"/>
                </a:lnTo>
                <a:lnTo>
                  <a:pt x="0" y="0"/>
                </a:lnTo>
                <a:lnTo>
                  <a:pt x="20000" y="2000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4" name="Freeform 4"/>
          <p:cNvSpPr>
            <a:spLocks/>
          </p:cNvSpPr>
          <p:nvPr/>
        </p:nvSpPr>
        <p:spPr bwMode="auto">
          <a:xfrm>
            <a:off x="4500563" y="4357688"/>
            <a:ext cx="857250" cy="938212"/>
          </a:xfrm>
          <a:custGeom>
            <a:avLst/>
            <a:gdLst>
              <a:gd name="T0" fmla="*/ 0 w 20000"/>
              <a:gd name="T1" fmla="*/ 2147483647 h 20000"/>
              <a:gd name="T2" fmla="*/ 2147483647 w 20000"/>
              <a:gd name="T3" fmla="*/ 2147483647 h 20000"/>
              <a:gd name="T4" fmla="*/ 2147483647 w 20000"/>
              <a:gd name="T5" fmla="*/ 2147483647 h 20000"/>
              <a:gd name="T6" fmla="*/ 2147483647 w 20000"/>
              <a:gd name="T7" fmla="*/ 2147483647 h 20000"/>
              <a:gd name="T8" fmla="*/ 2147483647 w 20000"/>
              <a:gd name="T9" fmla="*/ 2147483647 h 20000"/>
              <a:gd name="T10" fmla="*/ 2147483647 w 20000"/>
              <a:gd name="T11" fmla="*/ 2147483647 h 20000"/>
              <a:gd name="T12" fmla="*/ 2147483647 w 20000"/>
              <a:gd name="T13" fmla="*/ 2147483647 h 20000"/>
              <a:gd name="T14" fmla="*/ 2147483647 w 20000"/>
              <a:gd name="T15" fmla="*/ 2147483647 h 20000"/>
              <a:gd name="T16" fmla="*/ 2147483647 w 20000"/>
              <a:gd name="T17" fmla="*/ 2147483647 h 20000"/>
              <a:gd name="T18" fmla="*/ 2147483647 w 20000"/>
              <a:gd name="T19" fmla="*/ 2147483647 h 20000"/>
              <a:gd name="T20" fmla="*/ 2147483647 w 20000"/>
              <a:gd name="T21" fmla="*/ 2147483647 h 20000"/>
              <a:gd name="T22" fmla="*/ 2147483647 w 20000"/>
              <a:gd name="T23" fmla="*/ 2147483647 h 20000"/>
              <a:gd name="T24" fmla="*/ 2147483647 w 20000"/>
              <a:gd name="T25" fmla="*/ 2147483647 h 20000"/>
              <a:gd name="T26" fmla="*/ 2147483647 w 20000"/>
              <a:gd name="T27" fmla="*/ 2147483647 h 20000"/>
              <a:gd name="T28" fmla="*/ 2147483647 w 20000"/>
              <a:gd name="T29" fmla="*/ 2147483647 h 20000"/>
              <a:gd name="T30" fmla="*/ 2147483647 w 20000"/>
              <a:gd name="T31" fmla="*/ 2147483647 h 20000"/>
              <a:gd name="T32" fmla="*/ 2147483647 w 20000"/>
              <a:gd name="T33" fmla="*/ 2147483647 h 20000"/>
              <a:gd name="T34" fmla="*/ 2147483647 w 20000"/>
              <a:gd name="T35" fmla="*/ 2147483647 h 20000"/>
              <a:gd name="T36" fmla="*/ 2147483647 w 20000"/>
              <a:gd name="T37" fmla="*/ 2147483647 h 20000"/>
              <a:gd name="T38" fmla="*/ 2147483647 w 20000"/>
              <a:gd name="T39" fmla="*/ 2147483647 h 20000"/>
              <a:gd name="T40" fmla="*/ 2147483647 w 20000"/>
              <a:gd name="T41" fmla="*/ 2147483647 h 20000"/>
              <a:gd name="T42" fmla="*/ 2147483647 w 20000"/>
              <a:gd name="T43" fmla="*/ 2147483647 h 20000"/>
              <a:gd name="T44" fmla="*/ 2147483647 w 20000"/>
              <a:gd name="T45" fmla="*/ 2147483647 h 20000"/>
              <a:gd name="T46" fmla="*/ 2147483647 w 20000"/>
              <a:gd name="T47" fmla="*/ 2147483647 h 20000"/>
              <a:gd name="T48" fmla="*/ 2147483647 w 20000"/>
              <a:gd name="T49" fmla="*/ 2147483647 h 20000"/>
              <a:gd name="T50" fmla="*/ 2147483647 w 20000"/>
              <a:gd name="T51" fmla="*/ 2147483647 h 20000"/>
              <a:gd name="T52" fmla="*/ 2147483647 w 20000"/>
              <a:gd name="T53" fmla="*/ 2147483647 h 20000"/>
              <a:gd name="T54" fmla="*/ 2147483647 w 20000"/>
              <a:gd name="T55" fmla="*/ 2147483647 h 20000"/>
              <a:gd name="T56" fmla="*/ 2147483647 w 20000"/>
              <a:gd name="T57" fmla="*/ 2147483647 h 20000"/>
              <a:gd name="T58" fmla="*/ 2147483647 w 20000"/>
              <a:gd name="T59" fmla="*/ 2147483647 h 20000"/>
              <a:gd name="T60" fmla="*/ 2147483647 w 20000"/>
              <a:gd name="T61" fmla="*/ 2147483647 h 20000"/>
              <a:gd name="T62" fmla="*/ 2147483647 w 20000"/>
              <a:gd name="T63" fmla="*/ 2147483647 h 20000"/>
              <a:gd name="T64" fmla="*/ 2147483647 w 20000"/>
              <a:gd name="T65" fmla="*/ 0 h 20000"/>
              <a:gd name="T66" fmla="*/ 0 w 20000"/>
              <a:gd name="T67" fmla="*/ 2147483647 h 2000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20000"/>
              <a:gd name="T103" fmla="*/ 0 h 20000"/>
              <a:gd name="T104" fmla="*/ 20000 w 20000"/>
              <a:gd name="T105" fmla="*/ 20000 h 2000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20000" h="20000">
                <a:moveTo>
                  <a:pt x="0" y="20000"/>
                </a:moveTo>
                <a:lnTo>
                  <a:pt x="1023" y="19969"/>
                </a:lnTo>
                <a:lnTo>
                  <a:pt x="2047" y="19907"/>
                </a:lnTo>
                <a:lnTo>
                  <a:pt x="3036" y="19769"/>
                </a:lnTo>
                <a:lnTo>
                  <a:pt x="4024" y="19584"/>
                </a:lnTo>
                <a:lnTo>
                  <a:pt x="4996" y="19368"/>
                </a:lnTo>
                <a:lnTo>
                  <a:pt x="5950" y="19106"/>
                </a:lnTo>
                <a:lnTo>
                  <a:pt x="6886" y="18782"/>
                </a:lnTo>
                <a:lnTo>
                  <a:pt x="7771" y="18427"/>
                </a:lnTo>
                <a:lnTo>
                  <a:pt x="8673" y="18011"/>
                </a:lnTo>
                <a:lnTo>
                  <a:pt x="9540" y="17564"/>
                </a:lnTo>
                <a:lnTo>
                  <a:pt x="10373" y="17086"/>
                </a:lnTo>
                <a:lnTo>
                  <a:pt x="11171" y="16577"/>
                </a:lnTo>
                <a:lnTo>
                  <a:pt x="11969" y="16037"/>
                </a:lnTo>
                <a:lnTo>
                  <a:pt x="12732" y="15420"/>
                </a:lnTo>
                <a:lnTo>
                  <a:pt x="13443" y="14819"/>
                </a:lnTo>
                <a:lnTo>
                  <a:pt x="14137" y="14140"/>
                </a:lnTo>
                <a:lnTo>
                  <a:pt x="14814" y="13446"/>
                </a:lnTo>
                <a:lnTo>
                  <a:pt x="15421" y="12706"/>
                </a:lnTo>
                <a:lnTo>
                  <a:pt x="16028" y="11966"/>
                </a:lnTo>
                <a:lnTo>
                  <a:pt x="16583" y="11164"/>
                </a:lnTo>
                <a:lnTo>
                  <a:pt x="17121" y="10362"/>
                </a:lnTo>
                <a:lnTo>
                  <a:pt x="17606" y="9530"/>
                </a:lnTo>
                <a:lnTo>
                  <a:pt x="18023" y="8666"/>
                </a:lnTo>
                <a:lnTo>
                  <a:pt x="18439" y="7772"/>
                </a:lnTo>
                <a:lnTo>
                  <a:pt x="18786" y="6877"/>
                </a:lnTo>
                <a:lnTo>
                  <a:pt x="19098" y="5952"/>
                </a:lnTo>
                <a:lnTo>
                  <a:pt x="19358" y="4996"/>
                </a:lnTo>
                <a:lnTo>
                  <a:pt x="19584" y="4040"/>
                </a:lnTo>
                <a:lnTo>
                  <a:pt x="19775" y="3038"/>
                </a:lnTo>
                <a:lnTo>
                  <a:pt x="19896" y="2051"/>
                </a:lnTo>
                <a:lnTo>
                  <a:pt x="19965" y="1018"/>
                </a:lnTo>
                <a:lnTo>
                  <a:pt x="20000" y="0"/>
                </a:lnTo>
                <a:lnTo>
                  <a:pt x="0" y="2000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 flipV="1">
            <a:off x="0" y="457200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/>
              <a:t/>
            </a:r>
            <a:br>
              <a:rPr lang="ru-RU" altLang="ru-RU"/>
            </a:br>
            <a:endParaRPr lang="ru-RU" altLang="ru-RU"/>
          </a:p>
          <a:p>
            <a:r>
              <a:rPr lang="ru-RU" altLang="ru-RU" sz="1000">
                <a:cs typeface="Times New Roman" pitchFamily="18" charset="0"/>
              </a:rPr>
              <a:t>	</a:t>
            </a:r>
            <a:endParaRPr lang="ru-RU" altLang="ru-RU" sz="900"/>
          </a:p>
          <a:p>
            <a:r>
              <a:rPr lang="ru-RU" altLang="ru-RU" sz="1000">
                <a:cs typeface="Times New Roman" pitchFamily="18" charset="0"/>
              </a:rPr>
              <a:t>		</a:t>
            </a:r>
            <a:endParaRPr lang="ru-RU" altLang="ru-RU" sz="900"/>
          </a:p>
          <a:p>
            <a:endParaRPr lang="ru-RU" altLang="ru-RU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642938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 b="1">
                <a:cs typeface="Times New Roman" pitchFamily="18" charset="0"/>
              </a:rPr>
              <a:t>	</a:t>
            </a:r>
            <a:endParaRPr lang="ru-RU" altLang="ru-RU" sz="900"/>
          </a:p>
          <a:p>
            <a:r>
              <a:rPr lang="ru-RU" altLang="ru-RU" sz="1000" b="1">
                <a:cs typeface="Times New Roman" pitchFamily="18" charset="0"/>
              </a:rPr>
              <a:t>	</a:t>
            </a:r>
            <a:endParaRPr lang="ru-RU" altLang="ru-RU" sz="900"/>
          </a:p>
          <a:p>
            <a:endParaRPr lang="ru-RU" altLang="ru-RU"/>
          </a:p>
        </p:txBody>
      </p:sp>
      <p:sp>
        <p:nvSpPr>
          <p:cNvPr id="17418" name="Line 21"/>
          <p:cNvSpPr>
            <a:spLocks noChangeShapeType="1"/>
          </p:cNvSpPr>
          <p:nvPr/>
        </p:nvSpPr>
        <p:spPr bwMode="auto">
          <a:xfrm>
            <a:off x="1928813" y="2214563"/>
            <a:ext cx="1082675" cy="5921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9" name="Line 20"/>
          <p:cNvSpPr>
            <a:spLocks noChangeShapeType="1"/>
          </p:cNvSpPr>
          <p:nvPr/>
        </p:nvSpPr>
        <p:spPr bwMode="auto">
          <a:xfrm>
            <a:off x="1928813" y="2214563"/>
            <a:ext cx="563562" cy="12493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0" name="Line 16"/>
          <p:cNvSpPr>
            <a:spLocks noChangeShapeType="1"/>
          </p:cNvSpPr>
          <p:nvPr/>
        </p:nvSpPr>
        <p:spPr bwMode="auto">
          <a:xfrm flipH="1">
            <a:off x="6357938" y="2214563"/>
            <a:ext cx="987425" cy="12144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1" name="Line 15"/>
          <p:cNvSpPr>
            <a:spLocks noChangeShapeType="1"/>
          </p:cNvSpPr>
          <p:nvPr/>
        </p:nvSpPr>
        <p:spPr bwMode="auto">
          <a:xfrm flipH="1">
            <a:off x="6572250" y="2357438"/>
            <a:ext cx="962025" cy="12144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2" name="Line 10"/>
          <p:cNvSpPr>
            <a:spLocks noChangeShapeType="1"/>
          </p:cNvSpPr>
          <p:nvPr/>
        </p:nvSpPr>
        <p:spPr bwMode="auto">
          <a:xfrm flipH="1">
            <a:off x="1571625" y="4286250"/>
            <a:ext cx="1117600" cy="8572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3" name="Line 19"/>
          <p:cNvSpPr>
            <a:spLocks noChangeShapeType="1"/>
          </p:cNvSpPr>
          <p:nvPr/>
        </p:nvSpPr>
        <p:spPr bwMode="auto">
          <a:xfrm>
            <a:off x="4357688" y="2071688"/>
            <a:ext cx="588962" cy="5127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4" name="Line 18"/>
          <p:cNvSpPr>
            <a:spLocks noChangeShapeType="1"/>
          </p:cNvSpPr>
          <p:nvPr/>
        </p:nvSpPr>
        <p:spPr bwMode="auto">
          <a:xfrm flipH="1">
            <a:off x="4929188" y="2071688"/>
            <a:ext cx="714375" cy="5334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99" name="Rectangle 23"/>
          <p:cNvSpPr>
            <a:spLocks noChangeArrowheads="1"/>
          </p:cNvSpPr>
          <p:nvPr/>
        </p:nvSpPr>
        <p:spPr bwMode="auto">
          <a:xfrm>
            <a:off x="1000125" y="457200"/>
            <a:ext cx="7858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+mj-lt"/>
              </a:rPr>
              <a:t>Пример задания для диагностика творческих способностей</a:t>
            </a:r>
          </a:p>
        </p:txBody>
      </p:sp>
      <p:sp>
        <p:nvSpPr>
          <p:cNvPr id="17426" name="Rectangle 24"/>
          <p:cNvSpPr>
            <a:spLocks noChangeArrowheads="1"/>
          </p:cNvSpPr>
          <p:nvPr/>
        </p:nvSpPr>
        <p:spPr bwMode="auto">
          <a:xfrm>
            <a:off x="3286125" y="5786438"/>
            <a:ext cx="33035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 b="1">
                <a:cs typeface="Times New Roman" pitchFamily="18" charset="0"/>
              </a:rPr>
              <a:t>	</a:t>
            </a:r>
            <a:endParaRPr lang="ru-RU" altLang="ru-RU" sz="900"/>
          </a:p>
          <a:p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Незавершенные фигуры</a:t>
            </a:r>
            <a:endParaRPr lang="ru-RU" altLang="ru-RU" sz="2000">
              <a:latin typeface="Times New Roman" pitchFamily="18" charset="0"/>
            </a:endParaRPr>
          </a:p>
          <a:p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3352800"/>
          <a:ext cx="6096000" cy="15240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3352800"/>
          <a:ext cx="6096000" cy="15240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3352800"/>
          <a:ext cx="6096000" cy="15240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3352800"/>
          <a:ext cx="6096000" cy="15240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00113" y="3500438"/>
          <a:ext cx="7921625" cy="2879725"/>
        </p:xfrm>
        <a:graphic>
          <a:graphicData uri="http://schemas.openxmlformats.org/drawingml/2006/table">
            <a:tbl>
              <a:tblPr/>
              <a:tblGrid>
                <a:gridCol w="7921625"/>
              </a:tblGrid>
              <a:tr h="2879725">
                <a:tc>
                  <a:txBody>
                    <a:bodyPr/>
                    <a:lstStyle/>
                    <a:p>
                      <a:pPr lvl="0" algn="ctr" fontAlgn="base" hangingPunct="0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УПОТРЕБЛЕНИЕ   ПРЕДМЕТОВ</a:t>
                      </a:r>
                    </a:p>
                    <a:p>
                      <a:pPr lvl="0" algn="ctr" fontAlgn="base" hangingPunct="0"/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Инструкция: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Напишите все возможные виды  использования </a:t>
                      </a:r>
                      <a:r>
                        <a:rPr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«ботинка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», причем могут быть и необычные виды применения.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Далее предлагается  для ответов другой предмет, например, </a:t>
                      </a:r>
                      <a:r>
                        <a:rPr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«кастрюля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».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Определяются показатели: продуктивность, гибкость и оригинальность (подсчитывается число ответов по каждому показателю).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11" marR="11431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4284663" y="1484313"/>
          <a:ext cx="1425575" cy="151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Picture" r:id="rId3" imgW="1841500" imgH="1778000" progId="Word.Picture.8">
                  <p:embed/>
                </p:oleObj>
              </mc:Choice>
              <mc:Fallback>
                <p:oleObj name="Picture" r:id="rId3" imgW="1841500" imgH="1778000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1484313"/>
                        <a:ext cx="1425575" cy="1512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6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1557338"/>
            <a:ext cx="1368425" cy="136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412875"/>
            <a:ext cx="126365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1268413"/>
            <a:ext cx="1152525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4" name="Picture 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1557338"/>
            <a:ext cx="1246188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>
                <a:solidFill>
                  <a:srgbClr val="000000"/>
                </a:solidFill>
                <a:cs typeface="Times New Roman" pitchFamily="18" charset="0"/>
              </a:rPr>
              <a:t>					</a:t>
            </a:r>
            <a:endParaRPr lang="ru-RU" altLang="ru-RU" sz="900"/>
          </a:p>
          <a:p>
            <a:endParaRPr lang="ru-RU" altLang="ru-RU"/>
          </a:p>
        </p:txBody>
      </p:sp>
      <p:sp>
        <p:nvSpPr>
          <p:cNvPr id="2066" name="Rectangle 7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067" name="Прямоугольник 14"/>
          <p:cNvSpPr>
            <a:spLocks noChangeArrowheads="1"/>
          </p:cNvSpPr>
          <p:nvPr/>
        </p:nvSpPr>
        <p:spPr bwMode="auto">
          <a:xfrm>
            <a:off x="2911475" y="620713"/>
            <a:ext cx="3251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РАССКАЗ ПО КАРТИНКАМ</a:t>
            </a:r>
            <a:endParaRPr lang="ru-RU" altLang="ru-RU" b="1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971550" y="608013"/>
            <a:ext cx="7848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МЕТОДИКИ ДЛЯ ИЗУЧЕНИЯ СЕНСОРНЫХ КАЧЕСТВ</a:t>
            </a:r>
            <a:endParaRPr lang="ru-RU" altLang="ru-RU" sz="1600">
              <a:latin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1835150" y="5516563"/>
          <a:ext cx="5976938" cy="1138237"/>
        </p:xfrm>
        <a:graphic>
          <a:graphicData uri="http://schemas.openxmlformats.org/drawingml/2006/table">
            <a:tbl>
              <a:tblPr/>
              <a:tblGrid>
                <a:gridCol w="2989263"/>
                <a:gridCol w="2987675"/>
              </a:tblGrid>
              <a:tr h="498336">
                <a:tc>
                  <a:txBody>
                    <a:bodyPr/>
                    <a:lstStyle/>
                    <a:p>
                      <a:pPr marL="57150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Суммарная величина Ошибок (в мм)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57213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успешности Выполнения заданий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39901">
                <a:tc>
                  <a:txBody>
                    <a:bodyPr/>
                    <a:lstStyle/>
                    <a:p>
                      <a:pPr marL="99060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 и выше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9060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32-58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9060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32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239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 </a:t>
                      </a:r>
                    </a:p>
                    <a:p>
                      <a:pPr marL="10239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0239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8446" name="Rectangle 17"/>
          <p:cNvSpPr>
            <a:spLocks noChangeArrowheads="1"/>
          </p:cNvSpPr>
          <p:nvPr/>
        </p:nvSpPr>
        <p:spPr bwMode="auto">
          <a:xfrm>
            <a:off x="971550" y="1052513"/>
            <a:ext cx="7848600" cy="449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350838" eaLnBrk="0" hangingPunct="0">
              <a:tabLst>
                <a:tab pos="685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685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685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685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685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1400" b="1">
                <a:solidFill>
                  <a:srgbClr val="000000"/>
                </a:solidFill>
                <a:cs typeface="Times New Roman" pitchFamily="18" charset="0"/>
              </a:rPr>
              <a:t>Линейный глазомер</a:t>
            </a:r>
            <a:endParaRPr lang="ru-RU" altLang="ru-RU" sz="900"/>
          </a:p>
          <a:p>
            <a:pPr algn="just"/>
            <a:r>
              <a:rPr lang="ru-RU" altLang="ru-RU" sz="1600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Экспериментальный материал</a:t>
            </a:r>
            <a:r>
              <a:rPr lang="ru-RU" alt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стандартный лист бумаги, на котором нарисованы линии и окружность.</a:t>
            </a:r>
            <a:endParaRPr lang="ru-RU" altLang="ru-RU" sz="1600">
              <a:latin typeface="Times New Roman" pitchFamily="18" charset="0"/>
            </a:endParaRPr>
          </a:p>
          <a:p>
            <a:pPr algn="just"/>
            <a:r>
              <a:rPr lang="ru-RU" altLang="ru-RU" sz="1600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Указание</a:t>
            </a:r>
            <a:r>
              <a:rPr lang="ru-RU" alt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Перед вами бланк с заданием, на котором изображены 3 линии различной длины, точка, оси координат и окружность. Ваша задача - как можно точнее выполнить следующие операции (пользоваться какими-либо измерительными инструментами не разрешается):</a:t>
            </a:r>
            <a:endParaRPr lang="ru-RU" altLang="ru-RU" sz="1600">
              <a:latin typeface="Times New Roman" pitchFamily="18" charset="0"/>
            </a:endParaRPr>
          </a:p>
          <a:p>
            <a:pPr algn="just">
              <a:buFontTx/>
              <a:buChar char="•"/>
            </a:pPr>
            <a:r>
              <a:rPr lang="ru-RU" alt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разделить первый отрезок на 4 равные части;</a:t>
            </a:r>
            <a:endParaRPr lang="ru-RU" altLang="ru-RU" sz="1600">
              <a:latin typeface="Times New Roman" pitchFamily="18" charset="0"/>
            </a:endParaRPr>
          </a:p>
          <a:p>
            <a:pPr algn="just">
              <a:buFontTx/>
              <a:buChar char="•"/>
            </a:pPr>
            <a:r>
              <a:rPr lang="ru-RU" alt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разделить второй отрезок на 3 равные части;</a:t>
            </a:r>
            <a:endParaRPr lang="ru-RU" altLang="ru-RU" sz="1600">
              <a:latin typeface="Times New Roman" pitchFamily="18" charset="0"/>
            </a:endParaRPr>
          </a:p>
          <a:p>
            <a:pPr algn="just">
              <a:buFontTx/>
              <a:buChar char="•"/>
            </a:pPr>
            <a:r>
              <a:rPr lang="ru-RU" alt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отложить от левого конца третьего отрезка отрезок длиной 4,5 см;</a:t>
            </a:r>
            <a:endParaRPr lang="ru-RU" altLang="ru-RU" sz="1600">
              <a:latin typeface="Times New Roman" pitchFamily="18" charset="0"/>
            </a:endParaRPr>
          </a:p>
          <a:p>
            <a:pPr algn="just">
              <a:buFontTx/>
              <a:buChar char="•"/>
            </a:pPr>
            <a:r>
              <a:rPr lang="ru-RU" alt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поставить точку в центре окружности;</a:t>
            </a:r>
            <a:endParaRPr lang="ru-RU" altLang="ru-RU" sz="1600">
              <a:latin typeface="Times New Roman" pitchFamily="18" charset="0"/>
            </a:endParaRPr>
          </a:p>
          <a:p>
            <a:pPr algn="just">
              <a:buFontTx/>
              <a:buChar char="•"/>
            </a:pPr>
            <a:r>
              <a:rPr lang="ru-RU" alt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отложить по всем осям координат вверх, вправо, вниз и влево от центра отрезок, равный по величине отрезку, изображенному в нижней части листа.</a:t>
            </a:r>
            <a:endParaRPr lang="ru-RU" altLang="ru-RU" sz="1600">
              <a:latin typeface="Times New Roman" pitchFamily="18" charset="0"/>
            </a:endParaRPr>
          </a:p>
          <a:p>
            <a:pPr algn="just"/>
            <a:r>
              <a:rPr lang="ru-RU" alt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</a:t>
            </a:r>
            <a:r>
              <a:rPr lang="ru-RU" altLang="ru-RU" sz="1600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работка результатов:</a:t>
            </a:r>
            <a:r>
              <a:rPr lang="ru-RU" alt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фиксируется точность выполнения задания. С помощью линейки замеряются все отклонения в ответах испытуемых от необходимых размеров (в мм) и складываются между собой.</a:t>
            </a:r>
            <a:endParaRPr lang="ru-RU" altLang="ru-RU" sz="1600">
              <a:latin typeface="Times New Roman" pitchFamily="18" charset="0"/>
            </a:endParaRPr>
          </a:p>
          <a:p>
            <a:pPr algn="just"/>
            <a:r>
              <a:rPr lang="ru-RU" alt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Затем вычисляется суммарная величина ошибок по всем заданиям - К.</a:t>
            </a:r>
            <a:endParaRPr lang="ru-RU" altLang="ru-RU" sz="1600">
              <a:latin typeface="Times New Roman" pitchFamily="18" charset="0"/>
            </a:endParaRPr>
          </a:p>
          <a:p>
            <a:pPr algn="ctr"/>
            <a:r>
              <a:rPr lang="ru-RU" alt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ШКАЛА ОЦЕНОК</a:t>
            </a:r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458" name="AutoShape 7"/>
          <p:cNvCxnSpPr>
            <a:cxnSpLocks noChangeShapeType="1"/>
          </p:cNvCxnSpPr>
          <p:nvPr/>
        </p:nvCxnSpPr>
        <p:spPr bwMode="auto">
          <a:xfrm>
            <a:off x="1547813" y="1052513"/>
            <a:ext cx="3733800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59" name="AutoShape 6"/>
          <p:cNvCxnSpPr>
            <a:cxnSpLocks noChangeShapeType="1"/>
          </p:cNvCxnSpPr>
          <p:nvPr/>
        </p:nvCxnSpPr>
        <p:spPr bwMode="auto">
          <a:xfrm>
            <a:off x="1619250" y="1557338"/>
            <a:ext cx="5095875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0" name="AutoShape 5"/>
          <p:cNvCxnSpPr>
            <a:cxnSpLocks noChangeShapeType="1"/>
          </p:cNvCxnSpPr>
          <p:nvPr/>
        </p:nvCxnSpPr>
        <p:spPr bwMode="auto">
          <a:xfrm>
            <a:off x="1763713" y="2060575"/>
            <a:ext cx="2809875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1" name="Oval 4"/>
          <p:cNvSpPr>
            <a:spLocks noChangeArrowheads="1"/>
          </p:cNvSpPr>
          <p:nvPr/>
        </p:nvSpPr>
        <p:spPr bwMode="auto">
          <a:xfrm>
            <a:off x="1835150" y="3716338"/>
            <a:ext cx="1828800" cy="17335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cxnSp>
        <p:nvCxnSpPr>
          <p:cNvPr id="19462" name="AutoShape 3"/>
          <p:cNvCxnSpPr>
            <a:cxnSpLocks noChangeShapeType="1"/>
          </p:cNvCxnSpPr>
          <p:nvPr/>
        </p:nvCxnSpPr>
        <p:spPr bwMode="auto">
          <a:xfrm>
            <a:off x="7235825" y="2781300"/>
            <a:ext cx="0" cy="34099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3" name="AutoShape 2"/>
          <p:cNvCxnSpPr>
            <a:cxnSpLocks noChangeShapeType="1"/>
          </p:cNvCxnSpPr>
          <p:nvPr/>
        </p:nvCxnSpPr>
        <p:spPr bwMode="auto">
          <a:xfrm>
            <a:off x="5219700" y="4437063"/>
            <a:ext cx="29908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4" name="AutoShape 1"/>
          <p:cNvCxnSpPr>
            <a:cxnSpLocks noChangeShapeType="1"/>
          </p:cNvCxnSpPr>
          <p:nvPr/>
        </p:nvCxnSpPr>
        <p:spPr bwMode="auto">
          <a:xfrm>
            <a:off x="5795963" y="5373688"/>
            <a:ext cx="6000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5" name="Rectangle 8"/>
          <p:cNvSpPr>
            <a:spLocks noChangeArrowheads="1"/>
          </p:cNvSpPr>
          <p:nvPr/>
        </p:nvSpPr>
        <p:spPr bwMode="auto">
          <a:xfrm>
            <a:off x="1042988" y="260350"/>
            <a:ext cx="777716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400" b="1">
                <a:solidFill>
                  <a:srgbClr val="000000"/>
                </a:solidFill>
                <a:cs typeface="Times New Roman" pitchFamily="18" charset="0"/>
              </a:rPr>
              <a:t>Ф.И.О._______________________________________ Дата ____/____/____</a:t>
            </a:r>
            <a:endParaRPr lang="ru-RU" altLang="ru-RU" sz="900"/>
          </a:p>
          <a:p>
            <a:endParaRPr lang="ru-RU" altLang="ru-RU"/>
          </a:p>
        </p:txBody>
      </p:sp>
      <p:sp>
        <p:nvSpPr>
          <p:cNvPr id="19466" name="Rectangle 9"/>
          <p:cNvSpPr>
            <a:spLocks noChangeArrowheads="1"/>
          </p:cNvSpPr>
          <p:nvPr/>
        </p:nvSpPr>
        <p:spPr bwMode="auto">
          <a:xfrm>
            <a:off x="1187450" y="908050"/>
            <a:ext cx="79565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400" b="1">
                <a:solidFill>
                  <a:srgbClr val="000000"/>
                </a:solidFill>
                <a:cs typeface="Times New Roman" pitchFamily="18" charset="0"/>
              </a:rPr>
              <a:t>1.</a:t>
            </a:r>
            <a:endParaRPr lang="ru-RU" altLang="ru-RU" sz="900"/>
          </a:p>
          <a:p>
            <a:endParaRPr lang="ru-RU" altLang="ru-RU"/>
          </a:p>
        </p:txBody>
      </p:sp>
      <p:sp>
        <p:nvSpPr>
          <p:cNvPr id="19467" name="Rectangle 10"/>
          <p:cNvSpPr>
            <a:spLocks noChangeArrowheads="1"/>
          </p:cNvSpPr>
          <p:nvPr/>
        </p:nvSpPr>
        <p:spPr bwMode="auto">
          <a:xfrm>
            <a:off x="1187450" y="1341438"/>
            <a:ext cx="7956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400" b="1">
                <a:solidFill>
                  <a:srgbClr val="000000"/>
                </a:solidFill>
                <a:cs typeface="Times New Roman" pitchFamily="18" charset="0"/>
              </a:rPr>
              <a:t>2.</a:t>
            </a:r>
            <a:endParaRPr lang="ru-RU" altLang="ru-RU" sz="900"/>
          </a:p>
          <a:p>
            <a:endParaRPr lang="ru-RU" altLang="ru-RU"/>
          </a:p>
        </p:txBody>
      </p:sp>
      <p:sp>
        <p:nvSpPr>
          <p:cNvPr id="19468" name="Rectangle 11"/>
          <p:cNvSpPr>
            <a:spLocks noChangeArrowheads="1"/>
          </p:cNvSpPr>
          <p:nvPr/>
        </p:nvSpPr>
        <p:spPr bwMode="auto">
          <a:xfrm>
            <a:off x="1187450" y="1844675"/>
            <a:ext cx="7956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400" b="1">
                <a:solidFill>
                  <a:srgbClr val="000000"/>
                </a:solidFill>
                <a:cs typeface="Times New Roman" pitchFamily="18" charset="0"/>
              </a:rPr>
              <a:t>3. </a:t>
            </a:r>
            <a:endParaRPr lang="ru-RU" altLang="ru-RU" sz="900"/>
          </a:p>
          <a:p>
            <a:endParaRPr lang="ru-RU" altLang="ru-RU"/>
          </a:p>
        </p:txBody>
      </p:sp>
      <p:sp>
        <p:nvSpPr>
          <p:cNvPr id="19469" name="Rectangle 12"/>
          <p:cNvSpPr>
            <a:spLocks noChangeArrowheads="1"/>
          </p:cNvSpPr>
          <p:nvPr/>
        </p:nvSpPr>
        <p:spPr bwMode="auto">
          <a:xfrm>
            <a:off x="1042988" y="2852738"/>
            <a:ext cx="1728787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/>
              <a:t/>
            </a:r>
            <a:br>
              <a:rPr lang="ru-RU" altLang="ru-RU"/>
            </a:br>
            <a:endParaRPr lang="ru-RU" altLang="ru-RU"/>
          </a:p>
          <a:p>
            <a:r>
              <a:rPr lang="ru-RU" altLang="ru-RU" sz="1400" b="1">
                <a:solidFill>
                  <a:srgbClr val="000000"/>
                </a:solidFill>
                <a:cs typeface="Times New Roman" pitchFamily="18" charset="0"/>
              </a:rPr>
              <a:t>4.</a:t>
            </a:r>
            <a:endParaRPr lang="ru-RU" altLang="ru-RU" sz="900"/>
          </a:p>
          <a:p>
            <a:r>
              <a:rPr lang="ru-RU" altLang="ru-RU" sz="1400" u="sng">
                <a:solidFill>
                  <a:srgbClr val="000000"/>
                </a:solidFill>
                <a:cs typeface="Times New Roman" pitchFamily="18" charset="0"/>
              </a:rPr>
              <a:t>                                                       </a:t>
            </a:r>
            <a:endParaRPr lang="ru-RU" altLang="ru-RU" sz="900"/>
          </a:p>
          <a:p>
            <a:endParaRPr lang="ru-RU" altLang="ru-RU"/>
          </a:p>
        </p:txBody>
      </p:sp>
      <p:sp>
        <p:nvSpPr>
          <p:cNvPr id="19470" name="Rectangle 13"/>
          <p:cNvSpPr>
            <a:spLocks noChangeArrowheads="1"/>
          </p:cNvSpPr>
          <p:nvPr/>
        </p:nvSpPr>
        <p:spPr bwMode="auto">
          <a:xfrm>
            <a:off x="3635375" y="29972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400" b="1">
                <a:solidFill>
                  <a:srgbClr val="000000"/>
                </a:solidFill>
                <a:cs typeface="Times New Roman" pitchFamily="18" charset="0"/>
              </a:rPr>
              <a:t>                                                         5.</a:t>
            </a:r>
            <a:endParaRPr lang="ru-RU" altLang="ru-RU" sz="900"/>
          </a:p>
          <a:p>
            <a:endParaRPr lang="ru-RU" altLang="ru-RU"/>
          </a:p>
        </p:txBody>
      </p:sp>
      <p:sp>
        <p:nvSpPr>
          <p:cNvPr id="19471" name="Rectangle 14"/>
          <p:cNvSpPr>
            <a:spLocks noChangeArrowheads="1"/>
          </p:cNvSpPr>
          <p:nvPr/>
        </p:nvSpPr>
        <p:spPr bwMode="auto">
          <a:xfrm>
            <a:off x="971550" y="5638800"/>
            <a:ext cx="7848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/>
              <a:t/>
            </a:r>
            <a:br>
              <a:rPr lang="ru-RU" altLang="ru-RU"/>
            </a:br>
            <a:endParaRPr lang="ru-RU" altLang="ru-RU"/>
          </a:p>
          <a:p>
            <a:pPr algn="ctr"/>
            <a:r>
              <a:rPr lang="ru-RU" alt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Бланк методики «Линейный глазомер»</a:t>
            </a:r>
            <a:endParaRPr lang="ru-RU" altLang="ru-RU" b="1">
              <a:latin typeface="Times New Roman" pitchFamily="18" charset="0"/>
            </a:endParaRPr>
          </a:p>
          <a:p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1"/>
          <p:cNvSpPr>
            <a:spLocks noChangeArrowheads="1"/>
          </p:cNvSpPr>
          <p:nvPr/>
        </p:nvSpPr>
        <p:spPr bwMode="auto">
          <a:xfrm>
            <a:off x="1042988" y="404813"/>
            <a:ext cx="7777162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b="1">
                <a:solidFill>
                  <a:srgbClr val="000000"/>
                </a:solidFill>
                <a:cs typeface="Times New Roman" pitchFamily="18" charset="0"/>
              </a:rPr>
              <a:t>МЕТОДИКИ ДЛЯ ИЗУЧЕНИЯ МОТОРНЫХ КАЧЕСТВ</a:t>
            </a:r>
            <a:r>
              <a:rPr lang="ru-RU" altLang="ru-RU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algn="ctr"/>
            <a:endParaRPr lang="ru-RU" altLang="ru-RU" sz="1600">
              <a:solidFill>
                <a:srgbClr val="000000"/>
              </a:solidFill>
              <a:cs typeface="Times New Roman" pitchFamily="18" charset="0"/>
            </a:endParaRPr>
          </a:p>
          <a:p>
            <a:pPr algn="ctr"/>
            <a:r>
              <a:rPr lang="ru-RU" altLang="ru-RU" sz="1600" b="1">
                <a:solidFill>
                  <a:srgbClr val="000000"/>
                </a:solidFill>
                <a:cs typeface="Times New Roman" pitchFamily="18" charset="0"/>
              </a:rPr>
              <a:t>Содружественная координация рук</a:t>
            </a:r>
            <a:endParaRPr lang="ru-RU" altLang="ru-RU" sz="2000"/>
          </a:p>
        </p:txBody>
      </p:sp>
      <p:sp>
        <p:nvSpPr>
          <p:cNvPr id="20483" name="Rectangle 1"/>
          <p:cNvSpPr>
            <a:spLocks noChangeArrowheads="1"/>
          </p:cNvSpPr>
          <p:nvPr/>
        </p:nvSpPr>
        <p:spPr bwMode="auto">
          <a:xfrm>
            <a:off x="1042988" y="1568450"/>
            <a:ext cx="7705725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ru-RU" alt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Наиболее простым по определению данного показателя моторики является задание обвести карандашом рисунок двумя руками одновременно. Предлагается выполнить две пробы,  то есть обвести двумя руками одновременно сначала один, а затем второй рисунок. Оценка координации движения рук оценивается средним арифметическим по результатам двух проб. Учитывается два вида ошибок: отклонения от заданной формы (одно отклонение оценивается в 10 %) и незначительные отклонения линий, вызванные нескоординированностью рук (оцениваются по 5 %).</a:t>
            </a:r>
            <a:endParaRPr lang="ru-RU" altLang="ru-RU" sz="1600">
              <a:latin typeface="Times New Roman" pitchFamily="18" charset="0"/>
            </a:endParaRPr>
          </a:p>
          <a:p>
            <a:pPr algn="just"/>
            <a:r>
              <a:rPr lang="ru-RU" alt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Например, если </a:t>
            </a:r>
            <a:r>
              <a:rPr lang="ru-RU" alt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испытуемый сделал 5 отклонений от формы рисунка и 3 мелких отклонения линий, суммарная величина ошибок вычисляется так: 5 . 10 % + 3 . 5 % - 50 % + 15 % = 65 %</a:t>
            </a:r>
            <a:endParaRPr lang="ru-RU" altLang="ru-RU" sz="1600">
              <a:latin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63713" y="5013325"/>
          <a:ext cx="5800725" cy="1381125"/>
        </p:xfrm>
        <a:graphic>
          <a:graphicData uri="http://schemas.openxmlformats.org/drawingml/2006/table">
            <a:tbl>
              <a:tblPr/>
              <a:tblGrid>
                <a:gridCol w="2895600"/>
                <a:gridCol w="2905125"/>
              </a:tblGrid>
              <a:tr h="554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Суммарная величина ошибок (в %)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скоординированности движений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70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 и выше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72-119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72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0495" name="Rectangle 2"/>
          <p:cNvSpPr>
            <a:spLocks noChangeArrowheads="1"/>
          </p:cNvSpPr>
          <p:nvPr/>
        </p:nvSpPr>
        <p:spPr bwMode="auto">
          <a:xfrm>
            <a:off x="3673475" y="4494213"/>
            <a:ext cx="1895475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600" b="1">
                <a:solidFill>
                  <a:srgbClr val="000000"/>
                </a:solidFill>
                <a:cs typeface="Times New Roman" pitchFamily="18" charset="0"/>
              </a:rPr>
              <a:t>ШКАЛА ОЦЕНОК</a:t>
            </a:r>
            <a:endParaRPr lang="ru-RU" altLang="ru-RU" sz="1600" b="1"/>
          </a:p>
          <a:p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lum bright="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196975"/>
            <a:ext cx="7848600" cy="431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971550" y="5918200"/>
            <a:ext cx="7764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14351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4351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4351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4351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4351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Бланк теста «Содружественная координация рук»</a:t>
            </a:r>
            <a:endParaRPr lang="ru-RU" altLang="ru-RU" b="1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2988" y="549275"/>
            <a:ext cx="7777162" cy="81248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endParaRPr lang="ru-RU" sz="2400" b="1" i="1" u="sng" dirty="0">
              <a:solidFill>
                <a:schemeClr val="accent4">
                  <a:lumMod val="10000"/>
                </a:schemeClr>
              </a:solidFill>
            </a:endParaRPr>
          </a:p>
          <a:p>
            <a:pPr algn="just">
              <a:lnSpc>
                <a:spcPct val="150000"/>
              </a:lnSpc>
              <a:defRPr/>
            </a:pPr>
            <a:r>
              <a:rPr lang="ru-RU" sz="2400" b="1" i="1" u="sng" dirty="0">
                <a:solidFill>
                  <a:schemeClr val="accent4">
                    <a:lumMod val="10000"/>
                  </a:schemeClr>
                </a:solidFill>
              </a:rPr>
              <a:t>Тема доклада:</a:t>
            </a:r>
            <a:r>
              <a:rPr lang="ru-RU" sz="2400" b="1" i="1" dirty="0">
                <a:solidFill>
                  <a:schemeClr val="accent4">
                    <a:lumMod val="10000"/>
                  </a:schemeClr>
                </a:solidFill>
              </a:rPr>
              <a:t> </a:t>
            </a:r>
          </a:p>
          <a:p>
            <a:pPr algn="just">
              <a:lnSpc>
                <a:spcPct val="150000"/>
              </a:lnSpc>
              <a:defRPr/>
            </a:pPr>
            <a:endParaRPr lang="ru-RU" sz="2400" i="1" dirty="0">
              <a:solidFill>
                <a:schemeClr val="accent4">
                  <a:lumMod val="10000"/>
                </a:schemeClr>
              </a:solidFill>
            </a:endParaRPr>
          </a:p>
          <a:p>
            <a:pPr algn="just">
              <a:defRPr/>
            </a:pPr>
            <a:r>
              <a:rPr lang="ru-RU" sz="3200" b="1" dirty="0">
                <a:solidFill>
                  <a:schemeClr val="accent4">
                    <a:lumMod val="10000"/>
                  </a:schemeClr>
                </a:solidFill>
                <a:latin typeface="+mj-lt"/>
                <a:cs typeface="Times New Roman" pitchFamily="18" charset="0"/>
              </a:rPr>
              <a:t>		«</a:t>
            </a:r>
            <a:r>
              <a:rPr lang="ru-RU" sz="3200" b="1" dirty="0">
                <a:latin typeface="+mj-lt"/>
              </a:rPr>
              <a:t>Методика осуществления индивидуализации </a:t>
            </a:r>
            <a:r>
              <a:rPr lang="ru-RU" sz="3200" b="1" dirty="0">
                <a:latin typeface="+mj-lt"/>
              </a:rPr>
              <a:t>проектных работ учащихся 5-х  </a:t>
            </a:r>
            <a:r>
              <a:rPr lang="ru-RU" sz="3200" b="1" dirty="0">
                <a:latin typeface="+mj-lt"/>
              </a:rPr>
              <a:t>классов»</a:t>
            </a:r>
            <a:endParaRPr lang="ru-RU" sz="3200" b="1" dirty="0">
              <a:solidFill>
                <a:schemeClr val="accent4">
                  <a:lumMod val="10000"/>
                </a:schemeClr>
              </a:solidFill>
              <a:latin typeface="+mj-lt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defRPr/>
            </a:pPr>
            <a:endParaRPr lang="ru-RU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r>
              <a:rPr lang="ru-RU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pPr algn="r">
              <a:defRPr/>
            </a:pPr>
            <a:r>
              <a:rPr lang="ru-RU" b="1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Стадник</a:t>
            </a:r>
            <a:r>
              <a:rPr lang="ru-RU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Алина Владимировна,</a:t>
            </a:r>
          </a:p>
          <a:p>
            <a:pPr algn="r">
              <a:defRPr/>
            </a:pPr>
            <a:r>
              <a:rPr lang="ru-RU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технологии  </a:t>
            </a:r>
          </a:p>
          <a:p>
            <a:pPr algn="just">
              <a:lnSpc>
                <a:spcPct val="200000"/>
              </a:lnSpc>
              <a:defRPr/>
            </a:pPr>
            <a:endParaRPr lang="ru-RU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defRPr/>
            </a:pPr>
            <a:endParaRPr lang="ru-RU" sz="2000" b="1" dirty="0"/>
          </a:p>
          <a:p>
            <a:pPr algn="just">
              <a:lnSpc>
                <a:spcPct val="150000"/>
              </a:lnSpc>
              <a:defRPr/>
            </a:pPr>
            <a:endParaRPr lang="ru-RU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3652838" y="608013"/>
            <a:ext cx="21971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1600" b="1">
                <a:solidFill>
                  <a:srgbClr val="000000"/>
                </a:solidFill>
                <a:cs typeface="Times New Roman" pitchFamily="18" charset="0"/>
              </a:rPr>
              <a:t>Точность движений</a:t>
            </a:r>
            <a:endParaRPr lang="ru-RU" altLang="ru-RU" sz="1600"/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971550" y="1268413"/>
            <a:ext cx="78486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3540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ru-RU" alt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изучения движения можно применять простую методику, которая выполнена в виде бланковского теста. Сущность испытания состоит в проведении карандашом линий (рука на весу) в пустом промежутке между параллельными линиями, образующими сложную фигуру (рис. 3).</a:t>
            </a:r>
            <a:endParaRPr lang="ru-RU" altLang="ru-RU" sz="1600">
              <a:latin typeface="Times New Roman" pitchFamily="18" charset="0"/>
            </a:endParaRPr>
          </a:p>
          <a:p>
            <a:pPr algn="just"/>
            <a:r>
              <a:rPr lang="ru-RU" alt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 учете результата выполнения методики вычисляется число прикосновений к краям дорожки, мелкие прикосновения длиной не более 1 мм принимаются за одну ошибку. Прикосновения длиной более 1 мм измеряются миллиметровой линейкой. Суммарная ошибка равна суммарной длине прикосновений (измеряется в мм). Обращается внимание учащихся на то, что слишком быстрое проведение линии не желательно. Перед испытанием дается возможность выполнения тренировочных упражнений (рис. 4).</a:t>
            </a:r>
            <a:endParaRPr lang="ru-RU" altLang="ru-RU" sz="1600">
              <a:latin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19250" y="5084763"/>
          <a:ext cx="6056313" cy="1220787"/>
        </p:xfrm>
        <a:graphic>
          <a:graphicData uri="http://schemas.openxmlformats.org/drawingml/2006/table">
            <a:tbl>
              <a:tblPr/>
              <a:tblGrid>
                <a:gridCol w="3028950"/>
                <a:gridCol w="3027363"/>
              </a:tblGrid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Суммарная ошибка (в мм)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35050" marR="0" lvl="0" indent="-904875" algn="l" defTabSz="914400" rtl="0" eaLnBrk="1" fontAlgn="base" latinLnBrk="0" hangingPunct="1">
                        <a:lnSpc>
                          <a:spcPts val="16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точности двигательных действий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85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и выше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8-21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8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7588" marR="0" lvl="0" indent="0" algn="l" defTabSz="914400" rtl="0" eaLnBrk="1" fontAlgn="base" latinLnBrk="0" hangingPunct="1">
                        <a:lnSpc>
                          <a:spcPts val="15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017588" marR="0" lvl="0" indent="0" algn="l" defTabSz="914400" rtl="0" eaLnBrk="1" fontAlgn="base" latinLnBrk="0" hangingPunct="1">
                        <a:lnSpc>
                          <a:spcPts val="15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</a:t>
                      </a:r>
                    </a:p>
                    <a:p>
                      <a:pPr marL="1017588" marR="0" lvl="0" indent="0" algn="l" defTabSz="914400" rtl="0" eaLnBrk="1" fontAlgn="base" latinLnBrk="0" hangingPunct="1">
                        <a:lnSpc>
                          <a:spcPts val="15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2543" name="Rectangle 3"/>
          <p:cNvSpPr>
            <a:spLocks noChangeArrowheads="1"/>
          </p:cNvSpPr>
          <p:nvPr/>
        </p:nvSpPr>
        <p:spPr bwMode="auto">
          <a:xfrm>
            <a:off x="3924300" y="4365625"/>
            <a:ext cx="1682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1400" b="1">
                <a:solidFill>
                  <a:srgbClr val="000000"/>
                </a:solidFill>
                <a:cs typeface="Times New Roman" pitchFamily="18" charset="0"/>
              </a:rPr>
              <a:t>ШКАЛА ОЦЕНОК</a:t>
            </a:r>
            <a:endParaRPr lang="ru-RU" altLang="ru-RU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00" y="1268413"/>
            <a:ext cx="781685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971550" y="5632450"/>
            <a:ext cx="7993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Бланк теста «Точность движений»</a:t>
            </a:r>
            <a:endParaRPr lang="ru-RU" altLang="ru-RU" b="1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3125" y="2214563"/>
          <a:ext cx="5000625" cy="2979737"/>
        </p:xfrm>
        <a:graphic>
          <a:graphicData uri="http://schemas.openxmlformats.org/drawingml/2006/table">
            <a:tbl>
              <a:tblPr/>
              <a:tblGrid>
                <a:gridCol w="804216"/>
                <a:gridCol w="4196409"/>
              </a:tblGrid>
              <a:tr h="21338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Ф.И.О.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1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1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1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1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1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1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1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1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1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1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1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928688" y="214313"/>
            <a:ext cx="7929562" cy="20002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000" dirty="0">
                <a:latin typeface="+mn-lt"/>
              </a:rPr>
              <a:t>Результаты диагностики технических, сенсомоторных и творческих  способностей учащихся оформляются в виде таблиц </a:t>
            </a:r>
            <a:r>
              <a:rPr lang="ru-RU" sz="2000" dirty="0"/>
              <a:t>), </a:t>
            </a:r>
            <a:r>
              <a:rPr lang="ru-RU" sz="2000" dirty="0">
                <a:latin typeface="+mn-lt"/>
              </a:rPr>
              <a:t>где в каждой из </a:t>
            </a:r>
            <a:r>
              <a:rPr lang="ru-RU" sz="2000" dirty="0">
                <a:latin typeface="+mn-lt"/>
              </a:rPr>
              <a:t>11 </a:t>
            </a:r>
            <a:r>
              <a:rPr lang="ru-RU" sz="2000" dirty="0">
                <a:latin typeface="+mn-lt"/>
              </a:rPr>
              <a:t>строк выставляются оценки (высокий уровень показателя – «В», средний уровень «С», низкий – «Н»), полученные при выполнении того или иного теста.</a:t>
            </a:r>
          </a:p>
          <a:p>
            <a:pPr algn="just">
              <a:defRPr/>
            </a:pPr>
            <a:endParaRPr lang="ru-RU" sz="2400" dirty="0">
              <a:latin typeface="+mn-lt"/>
            </a:endParaRPr>
          </a:p>
        </p:txBody>
      </p:sp>
      <p:sp>
        <p:nvSpPr>
          <p:cNvPr id="15391" name="Rectangle 2"/>
          <p:cNvSpPr>
            <a:spLocks noChangeArrowheads="1"/>
          </p:cNvSpPr>
          <p:nvPr/>
        </p:nvSpPr>
        <p:spPr bwMode="auto">
          <a:xfrm>
            <a:off x="1000125" y="5286375"/>
            <a:ext cx="78581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1-техническое мышление; 2- пространственное мышление; 3 –точность движения; </a:t>
            </a:r>
            <a:r>
              <a:rPr lang="ru-RU" dirty="0">
                <a:latin typeface="+mn-lt"/>
                <a:cs typeface="Times New Roman" pitchFamily="18" charset="0"/>
              </a:rPr>
              <a:t>4-содружественная координация рук; 5 -темп работы;  6- линейный глазомер; 7-</a:t>
            </a:r>
            <a:r>
              <a:rPr lang="ru-RU" dirty="0">
                <a:latin typeface="+mn-lt"/>
              </a:rPr>
              <a:t>продуктивность, 8 – гибкость, 9 – оригинальность,                         10 – сверхнормативная активность, 11- нестандартность.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1071563" y="1643063"/>
          <a:ext cx="7572375" cy="4397375"/>
        </p:xfrm>
        <a:graphic>
          <a:graphicData uri="http://schemas.openxmlformats.org/drawingml/2006/table">
            <a:tbl>
              <a:tblPr/>
              <a:tblGrid>
                <a:gridCol w="336550"/>
                <a:gridCol w="2411412"/>
                <a:gridCol w="2413000"/>
                <a:gridCol w="2411413"/>
              </a:tblGrid>
              <a:tr h="8535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технических способностей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сенсомоторных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способностей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 творческих способностей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сенсомоторных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способностей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5659" name="Rectangle 20"/>
          <p:cNvSpPr>
            <a:spLocks noChangeArrowheads="1"/>
          </p:cNvSpPr>
          <p:nvPr/>
        </p:nvSpPr>
        <p:spPr bwMode="auto">
          <a:xfrm>
            <a:off x="1071563" y="428625"/>
            <a:ext cx="77866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Различные сочетания технических и сенсомоторных</a:t>
            </a:r>
            <a:endParaRPr lang="ru-RU" altLang="ru-RU" sz="2000" b="1">
              <a:latin typeface="Times New Roman" pitchFamily="18" charset="0"/>
            </a:endParaRPr>
          </a:p>
          <a:p>
            <a:pPr algn="ctr"/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способностей учащихся</a:t>
            </a:r>
            <a:endParaRPr lang="ru-RU" altLang="ru-RU" sz="2000" b="1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143000" y="500063"/>
          <a:ext cx="7643813" cy="5942012"/>
        </p:xfrm>
        <a:graphic>
          <a:graphicData uri="http://schemas.openxmlformats.org/drawingml/2006/table">
            <a:tbl>
              <a:tblPr/>
              <a:tblGrid>
                <a:gridCol w="684213"/>
                <a:gridCol w="2319337"/>
                <a:gridCol w="2319338"/>
                <a:gridCol w="2320925"/>
              </a:tblGrid>
              <a:tr h="31273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273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273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273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273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273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</a:t>
                      </a: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273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</a:t>
                      </a: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273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</a:t>
                      </a: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273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</a:t>
                      </a: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273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</a:t>
                      </a: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273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</a:t>
                      </a: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273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</a:t>
                      </a: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273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</a:t>
                      </a: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273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</a:t>
                      </a: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273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</a:t>
                      </a: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273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</a:t>
                      </a: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273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</a:t>
                      </a: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273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</a:t>
                      </a: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2737">
                <a:tc grid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            27  типов учащихся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976" marR="1697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14" name="Rectangle 1"/>
          <p:cNvSpPr>
            <a:spLocks noChangeArrowheads="1"/>
          </p:cNvSpPr>
          <p:nvPr/>
        </p:nvSpPr>
        <p:spPr bwMode="auto">
          <a:xfrm rot="10800000" flipV="1">
            <a:off x="928688" y="60325"/>
            <a:ext cx="785812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endParaRPr lang="ru-RU" sz="2000" b="1" dirty="0">
              <a:latin typeface="+mj-lt"/>
            </a:endParaRPr>
          </a:p>
          <a:p>
            <a:pPr algn="ctr">
              <a:defRPr/>
            </a:pPr>
            <a:r>
              <a:rPr lang="ru-RU" sz="2000" b="1" dirty="0">
                <a:latin typeface="+mj-lt"/>
              </a:rPr>
              <a:t>Система творческих проектов в зависимости от доминирующих способностей учащихся</a:t>
            </a:r>
          </a:p>
          <a:p>
            <a:pPr indent="457200" eaLnBrk="0" hangingPunct="0">
              <a:defRPr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57313" y="1643063"/>
          <a:ext cx="6738937" cy="4389437"/>
        </p:xfrm>
        <a:graphic>
          <a:graphicData uri="http://schemas.openxmlformats.org/drawingml/2006/table">
            <a:tbl>
              <a:tblPr/>
              <a:tblGrid>
                <a:gridCol w="2355850"/>
                <a:gridCol w="4383087"/>
              </a:tblGrid>
              <a:tr h="7315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Доминирующие  способности учащихся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0" marR="682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Изготовление изделий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0" marR="682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5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Технические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0" marR="682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модели, макеты, поделки, плакаты, картины, иллюстрированные альбомы и т.п.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0" marR="682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73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Сенсомоторные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0" marR="682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декоративные панно, разнообразные виды вышивки, различные виды плетения, вязание и т.п.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0" marR="682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9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Творческие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0" marR="682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произведения любого жанра, в том числе видеофильмы, компьютерные презентации и т.п.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мероприятия (спектакли, игры, экскурсии, викторины, соревнования, тематические вечера, литературные гостиные, концерты и т.п.);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6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60" marR="6826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00125" y="1714500"/>
          <a:ext cx="7358063" cy="5000625"/>
        </p:xfrm>
        <a:graphic>
          <a:graphicData uri="http://schemas.openxmlformats.org/drawingml/2006/table">
            <a:tbl>
              <a:tblPr/>
              <a:tblGrid>
                <a:gridCol w="496888"/>
                <a:gridCol w="2492375"/>
                <a:gridCol w="4368800"/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 проектов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2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учебных предметов, охваченным проектом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-внутрипредметные,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-межпредметные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-дисциплины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19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Время выполнения и объём работы над проектом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-мини проекты;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-четвертные;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-полугодовые;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-годовые;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-многолетние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4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 проекта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-индивидуальные;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-групповые;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-коллективные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96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типу деятельности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творческий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исследовательский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ролевой или игровой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 практико-ориентированный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информационный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32" name="Rectangle 1"/>
          <p:cNvSpPr>
            <a:spLocks noChangeArrowheads="1"/>
          </p:cNvSpPr>
          <p:nvPr/>
        </p:nvSpPr>
        <p:spPr bwMode="auto">
          <a:xfrm rot="10800000" flipV="1">
            <a:off x="1071563" y="336550"/>
            <a:ext cx="7786687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зависимости от способностей учащихся целесообразно </a:t>
            </a:r>
            <a:r>
              <a:rPr lang="ru-RU" dirty="0">
                <a:latin typeface="Times New Roman" pitchFamily="18" charset="0"/>
              </a:rPr>
              <a:t>школьные проекты условно разделить на типы, используя определенные критерии:</a:t>
            </a:r>
          </a:p>
          <a:p>
            <a:pPr algn="ctr" eaLnBrk="0" hangingPunct="0"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000" b="1" dirty="0">
                <a:latin typeface="+mj-lt"/>
              </a:rPr>
              <a:t>Дифференциация творческих проектов по уровню сложности</a:t>
            </a:r>
          </a:p>
          <a:p>
            <a:pPr algn="ctr" eaLnBrk="0" hangingPunct="0">
              <a:defRPr/>
            </a:pPr>
            <a:endParaRPr lang="ru-RU" b="1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971550" y="549275"/>
            <a:ext cx="7858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Структурная схема индивидуализированного обучения при организации и проведении проектных работ учащихся 5-х классов</a:t>
            </a:r>
            <a:endParaRPr lang="ru-RU" altLang="ru-RU">
              <a:latin typeface="Times New Roman" pitchFamily="18" charset="0"/>
            </a:endParaRPr>
          </a:p>
        </p:txBody>
      </p:sp>
      <p:sp>
        <p:nvSpPr>
          <p:cNvPr id="29699" name="Rectangle 23"/>
          <p:cNvSpPr>
            <a:spLocks noChangeArrowheads="1"/>
          </p:cNvSpPr>
          <p:nvPr/>
        </p:nvSpPr>
        <p:spPr bwMode="auto">
          <a:xfrm>
            <a:off x="642938" y="2214563"/>
            <a:ext cx="2019300" cy="6191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Организаторская функция учителя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29700" name="Rectangle 22"/>
          <p:cNvSpPr>
            <a:spLocks noChangeArrowheads="1"/>
          </p:cNvSpPr>
          <p:nvPr/>
        </p:nvSpPr>
        <p:spPr bwMode="auto">
          <a:xfrm>
            <a:off x="6786563" y="2071688"/>
            <a:ext cx="2019300" cy="6191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Регулятивная функция учителя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29701" name="Rectangle 21"/>
          <p:cNvSpPr>
            <a:spLocks noChangeArrowheads="1"/>
          </p:cNvSpPr>
          <p:nvPr/>
        </p:nvSpPr>
        <p:spPr bwMode="auto">
          <a:xfrm>
            <a:off x="3429000" y="3429000"/>
            <a:ext cx="2728913" cy="1295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Самостоятельная проектная работа</a:t>
            </a:r>
            <a:endParaRPr lang="ru-RU" altLang="ru-RU" sz="1400">
              <a:latin typeface="Times New Roman" pitchFamily="18" charset="0"/>
            </a:endParaRPr>
          </a:p>
          <a:p>
            <a:pPr algn="ctr"/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ученик</a:t>
            </a:r>
            <a:endParaRPr lang="ru-RU" altLang="ru-RU" sz="1400">
              <a:latin typeface="Times New Roman" pitchFamily="18" charset="0"/>
            </a:endParaRPr>
          </a:p>
          <a:p>
            <a:pPr algn="ctr"/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сформированность технических,   сенсомоторных и творческих способностей</a:t>
            </a:r>
            <a:endParaRPr lang="ru-RU" altLang="ru-RU" sz="1400">
              <a:latin typeface="Times New Roman" pitchFamily="18" charset="0"/>
            </a:endParaRPr>
          </a:p>
          <a:p>
            <a:endParaRPr lang="ru-RU" altLang="ru-RU"/>
          </a:p>
        </p:txBody>
      </p:sp>
      <p:sp>
        <p:nvSpPr>
          <p:cNvPr id="29702" name="Rectangle 20"/>
          <p:cNvSpPr>
            <a:spLocks noChangeArrowheads="1"/>
          </p:cNvSpPr>
          <p:nvPr/>
        </p:nvSpPr>
        <p:spPr bwMode="auto">
          <a:xfrm>
            <a:off x="3500438" y="5072063"/>
            <a:ext cx="2724150" cy="3905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Изучение учащихся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29703" name="Rectangle 19"/>
          <p:cNvSpPr>
            <a:spLocks noChangeArrowheads="1"/>
          </p:cNvSpPr>
          <p:nvPr/>
        </p:nvSpPr>
        <p:spPr bwMode="auto">
          <a:xfrm>
            <a:off x="3500438" y="5857875"/>
            <a:ext cx="2724150" cy="4857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Диагностическая функция учителя</a:t>
            </a:r>
            <a:endParaRPr lang="ru-RU" altLang="ru-RU" sz="1400">
              <a:latin typeface="Times New Roman" pitchFamily="18" charset="0"/>
            </a:endParaRPr>
          </a:p>
        </p:txBody>
      </p:sp>
      <p:cxnSp>
        <p:nvCxnSpPr>
          <p:cNvPr id="29704" name="AutoShape 18"/>
          <p:cNvCxnSpPr>
            <a:cxnSpLocks noChangeShapeType="1"/>
          </p:cNvCxnSpPr>
          <p:nvPr/>
        </p:nvCxnSpPr>
        <p:spPr bwMode="auto">
          <a:xfrm>
            <a:off x="1571625" y="2857500"/>
            <a:ext cx="0" cy="14001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5" name="AutoShape 17"/>
          <p:cNvCxnSpPr>
            <a:cxnSpLocks noChangeShapeType="1"/>
          </p:cNvCxnSpPr>
          <p:nvPr/>
        </p:nvCxnSpPr>
        <p:spPr bwMode="auto">
          <a:xfrm>
            <a:off x="1571625" y="4286250"/>
            <a:ext cx="19050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6" name="AutoShape 16"/>
          <p:cNvCxnSpPr>
            <a:cxnSpLocks noChangeShapeType="1"/>
          </p:cNvCxnSpPr>
          <p:nvPr/>
        </p:nvCxnSpPr>
        <p:spPr bwMode="auto">
          <a:xfrm>
            <a:off x="7643813" y="2714625"/>
            <a:ext cx="0" cy="10096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7" name="AutoShape 15"/>
          <p:cNvCxnSpPr>
            <a:cxnSpLocks noChangeShapeType="1"/>
          </p:cNvCxnSpPr>
          <p:nvPr/>
        </p:nvCxnSpPr>
        <p:spPr bwMode="auto">
          <a:xfrm flipH="1">
            <a:off x="6143625" y="3714750"/>
            <a:ext cx="15049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8" name="AutoShape 14"/>
          <p:cNvCxnSpPr>
            <a:cxnSpLocks noChangeShapeType="1"/>
          </p:cNvCxnSpPr>
          <p:nvPr/>
        </p:nvCxnSpPr>
        <p:spPr bwMode="auto">
          <a:xfrm>
            <a:off x="8215313" y="2786063"/>
            <a:ext cx="0" cy="17145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9" name="AutoShape 13"/>
          <p:cNvCxnSpPr>
            <a:cxnSpLocks noChangeShapeType="1"/>
          </p:cNvCxnSpPr>
          <p:nvPr/>
        </p:nvCxnSpPr>
        <p:spPr bwMode="auto">
          <a:xfrm flipH="1">
            <a:off x="6143625" y="4500563"/>
            <a:ext cx="21050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10" name="Rectangle 12"/>
          <p:cNvSpPr>
            <a:spLocks noChangeArrowheads="1"/>
          </p:cNvSpPr>
          <p:nvPr/>
        </p:nvSpPr>
        <p:spPr bwMode="auto">
          <a:xfrm>
            <a:off x="1785938" y="3643313"/>
            <a:ext cx="1609725" cy="476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Формы и методы обучения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29711" name="Rectangle 11"/>
          <p:cNvSpPr>
            <a:spLocks noChangeArrowheads="1"/>
          </p:cNvSpPr>
          <p:nvPr/>
        </p:nvSpPr>
        <p:spPr bwMode="auto">
          <a:xfrm>
            <a:off x="6215063" y="3214688"/>
            <a:ext cx="1390650" cy="476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Прямое воздействие</a:t>
            </a:r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29712" name="Rectangle 10"/>
          <p:cNvSpPr>
            <a:spLocks noChangeArrowheads="1"/>
          </p:cNvSpPr>
          <p:nvPr/>
        </p:nvSpPr>
        <p:spPr bwMode="auto">
          <a:xfrm>
            <a:off x="6357938" y="4000500"/>
            <a:ext cx="1609725" cy="476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Дидактическое средство</a:t>
            </a:r>
            <a:endParaRPr lang="ru-RU" altLang="ru-RU" sz="1400">
              <a:latin typeface="Times New Roman" pitchFamily="18" charset="0"/>
            </a:endParaRPr>
          </a:p>
        </p:txBody>
      </p:sp>
      <p:cxnSp>
        <p:nvCxnSpPr>
          <p:cNvPr id="29713" name="AutoShape 9"/>
          <p:cNvCxnSpPr>
            <a:cxnSpLocks noChangeShapeType="1"/>
          </p:cNvCxnSpPr>
          <p:nvPr/>
        </p:nvCxnSpPr>
        <p:spPr bwMode="auto">
          <a:xfrm>
            <a:off x="4143375" y="4714875"/>
            <a:ext cx="0" cy="3619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4" name="AutoShape 8"/>
          <p:cNvCxnSpPr>
            <a:cxnSpLocks noChangeShapeType="1"/>
          </p:cNvCxnSpPr>
          <p:nvPr/>
        </p:nvCxnSpPr>
        <p:spPr bwMode="auto">
          <a:xfrm flipV="1">
            <a:off x="5643563" y="4714875"/>
            <a:ext cx="0" cy="3619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5" name="AutoShape 7"/>
          <p:cNvCxnSpPr>
            <a:cxnSpLocks noChangeShapeType="1"/>
          </p:cNvCxnSpPr>
          <p:nvPr/>
        </p:nvCxnSpPr>
        <p:spPr bwMode="auto">
          <a:xfrm>
            <a:off x="4143375" y="5500688"/>
            <a:ext cx="0" cy="3619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6" name="AutoShape 6"/>
          <p:cNvCxnSpPr>
            <a:cxnSpLocks noChangeShapeType="1"/>
          </p:cNvCxnSpPr>
          <p:nvPr/>
        </p:nvCxnSpPr>
        <p:spPr bwMode="auto">
          <a:xfrm flipH="1">
            <a:off x="928688" y="6143625"/>
            <a:ext cx="25622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7" name="AutoShape 5"/>
          <p:cNvCxnSpPr>
            <a:cxnSpLocks noChangeShapeType="1"/>
          </p:cNvCxnSpPr>
          <p:nvPr/>
        </p:nvCxnSpPr>
        <p:spPr bwMode="auto">
          <a:xfrm>
            <a:off x="6215063" y="6072188"/>
            <a:ext cx="23812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8" name="AutoShape 4"/>
          <p:cNvCxnSpPr>
            <a:cxnSpLocks noChangeShapeType="1"/>
          </p:cNvCxnSpPr>
          <p:nvPr/>
        </p:nvCxnSpPr>
        <p:spPr bwMode="auto">
          <a:xfrm flipV="1">
            <a:off x="1042988" y="2924175"/>
            <a:ext cx="0" cy="31813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9" name="AutoShape 3"/>
          <p:cNvCxnSpPr>
            <a:cxnSpLocks noChangeShapeType="1"/>
          </p:cNvCxnSpPr>
          <p:nvPr/>
        </p:nvCxnSpPr>
        <p:spPr bwMode="auto">
          <a:xfrm flipV="1">
            <a:off x="8572500" y="2857500"/>
            <a:ext cx="0" cy="31813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20" name="AutoShape 2"/>
          <p:cNvCxnSpPr>
            <a:cxnSpLocks noChangeShapeType="1"/>
          </p:cNvCxnSpPr>
          <p:nvPr/>
        </p:nvCxnSpPr>
        <p:spPr bwMode="auto">
          <a:xfrm flipV="1">
            <a:off x="5643563" y="5500688"/>
            <a:ext cx="0" cy="3619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21" name="Rectangle 3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400">
                <a:cs typeface="Times New Roman" pitchFamily="18" charset="0"/>
              </a:rPr>
              <a:t/>
            </a:r>
            <a:br>
              <a:rPr lang="ru-RU" altLang="ru-RU" sz="1400">
                <a:cs typeface="Times New Roman" pitchFamily="18" charset="0"/>
              </a:rPr>
            </a:br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928688" y="142875"/>
            <a:ext cx="7858125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sz="2000" b="1" cap="all" dirty="0">
                <a:latin typeface="Times New Roman" pitchFamily="18" charset="0"/>
                <a:cs typeface="Times New Roman" pitchFamily="18" charset="0"/>
              </a:rPr>
              <a:t>В основе методики обучения проектным работам лежат следующие принципы: </a:t>
            </a:r>
          </a:p>
          <a:p>
            <a:pPr algn="ctr" eaLnBrk="0" hangingPunct="0">
              <a:defRPr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indent="711200" algn="just">
              <a:buFont typeface="Wingdings" pitchFamily="2" charset="2"/>
              <a:buChar char="v"/>
              <a:defRPr/>
            </a:pPr>
            <a:r>
              <a:rPr lang="ru-RU" sz="2000" dirty="0">
                <a:solidFill>
                  <a:srgbClr val="171600"/>
                </a:solidFill>
                <a:latin typeface="Times New Roman" pitchFamily="18" charset="0"/>
                <a:cs typeface="Times New Roman" pitchFamily="18" charset="0"/>
              </a:rPr>
              <a:t>подбор тем творческих проектов, адаптированных для возрастных группы 5-х классов, с учетом способностей учащихся, анализ моделей одежды, декоративно-прикладных работ в соответствии с направлением современной моды, умение работать с журналами мод и другой необходимой и нужной информацией;</a:t>
            </a:r>
          </a:p>
          <a:p>
            <a:pPr indent="711200" algn="just">
              <a:buFont typeface="Wingdings" pitchFamily="2" charset="2"/>
              <a:buChar char="v"/>
              <a:defRPr/>
            </a:pPr>
            <a:r>
              <a:rPr lang="ru-RU" sz="2000" dirty="0">
                <a:solidFill>
                  <a:srgbClr val="171600"/>
                </a:solidFill>
                <a:latin typeface="Times New Roman" pitchFamily="18" charset="0"/>
                <a:cs typeface="Times New Roman" pitchFamily="18" charset="0"/>
              </a:rPr>
              <a:t>введение в курс обучения единой базовой конструкции, экспресс-построения поясных изделий, которые позволяют быстро и точно выполнять современные чертежи, изготавливать выкройки, наглядно применять приемы художественного конструирования; </a:t>
            </a:r>
          </a:p>
          <a:p>
            <a:pPr indent="711200" algn="just">
              <a:buFont typeface="Wingdings" pitchFamily="2" charset="2"/>
              <a:buChar char="v"/>
              <a:defRPr/>
            </a:pPr>
            <a:r>
              <a:rPr lang="ru-RU" sz="2000" dirty="0">
                <a:solidFill>
                  <a:srgbClr val="171600"/>
                </a:solidFill>
                <a:latin typeface="Times New Roman" pitchFamily="18" charset="0"/>
                <a:cs typeface="Times New Roman" pitchFamily="18" charset="0"/>
              </a:rPr>
              <a:t>применение современной технологии обработки швейных изделий, которая обеспечивает выполнение творческих проектов, предварительная проработка на образцах из ткани ручных, машинных швов, унифицированных деталей и узлов, использование техники быстрого шитья;</a:t>
            </a:r>
          </a:p>
          <a:p>
            <a:pPr indent="711200" algn="just">
              <a:buFont typeface="Wingdings" pitchFamily="2" charset="2"/>
              <a:buChar char="v"/>
              <a:defRPr/>
            </a:pPr>
            <a:r>
              <a:rPr lang="ru-RU" sz="2000" dirty="0">
                <a:solidFill>
                  <a:srgbClr val="171600"/>
                </a:solidFill>
                <a:latin typeface="Times New Roman" pitchFamily="18" charset="0"/>
                <a:cs typeface="Times New Roman" pitchFamily="18" charset="0"/>
              </a:rPr>
              <a:t>усвоение кратких сведений о тканях, овладение приемами работы на швейной машине с электрическим приводом и техникой быстрого шитья, что необходимо для качественного выполнения творческой работы.</a:t>
            </a:r>
          </a:p>
          <a:p>
            <a:pPr algn="just" eaLnBrk="0" hangingPunct="0">
              <a:buFont typeface="Wingdings" pitchFamily="2" charset="2"/>
              <a:buChar char="v"/>
              <a:defRPr/>
            </a:pPr>
            <a:endParaRPr lang="ru-RU" sz="2000" b="1" dirty="0">
              <a:solidFill>
                <a:srgbClr val="171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ChangeArrowheads="1"/>
          </p:cNvSpPr>
          <p:nvPr/>
        </p:nvSpPr>
        <p:spPr bwMode="auto">
          <a:xfrm>
            <a:off x="1000125" y="285750"/>
            <a:ext cx="7929563" cy="637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defTabSz="711200" eaLnBrk="0" hangingPunct="0">
              <a:tabLst>
                <a:tab pos="4492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711200" eaLnBrk="0" hangingPunct="0">
              <a:tabLst>
                <a:tab pos="4492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711200" eaLnBrk="0" hangingPunct="0">
              <a:tabLst>
                <a:tab pos="4492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711200" eaLnBrk="0" hangingPunct="0">
              <a:tabLst>
                <a:tab pos="4492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711200" eaLnBrk="0" hangingPunct="0">
              <a:tabLst>
                <a:tab pos="4492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7112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7112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7112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7112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ru-RU" altLang="ru-RU" sz="2400">
                <a:solidFill>
                  <a:srgbClr val="171600"/>
                </a:solidFill>
                <a:latin typeface="Times New Roman" pitchFamily="18" charset="0"/>
                <a:cs typeface="Times New Roman" pitchFamily="18" charset="0"/>
              </a:rPr>
              <a:t>	Важно помнить, что для плодотворной и творческой работы в области проектов, при предъявлении учащимся заданий в форме конструкторско-технологических задач следует учитывать: </a:t>
            </a:r>
          </a:p>
          <a:p>
            <a:pPr algn="just">
              <a:buFont typeface="Wingdings" pitchFamily="2" charset="2"/>
              <a:buChar char="v"/>
            </a:pPr>
            <a:r>
              <a:rPr lang="ru-RU" altLang="ru-RU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индивидуальные особенности учащихся, </a:t>
            </a:r>
          </a:p>
          <a:p>
            <a:pPr algn="just">
              <a:buFont typeface="Wingdings" pitchFamily="2" charset="2"/>
              <a:buChar char="v"/>
            </a:pPr>
            <a:r>
              <a:rPr lang="ru-RU" altLang="ru-RU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степень подготовки, </a:t>
            </a:r>
          </a:p>
          <a:p>
            <a:pPr algn="just">
              <a:buFont typeface="Wingdings" pitchFamily="2" charset="2"/>
              <a:buChar char="v"/>
            </a:pPr>
            <a:r>
              <a:rPr lang="ru-RU" altLang="ru-RU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возрастные и физиологические особенности.</a:t>
            </a:r>
          </a:p>
          <a:p>
            <a:pPr algn="just"/>
            <a:r>
              <a:rPr lang="ru-RU" altLang="ru-RU" sz="2400">
                <a:solidFill>
                  <a:srgbClr val="171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altLang="ru-RU" sz="2400">
                <a:solidFill>
                  <a:srgbClr val="171600"/>
                </a:solidFill>
                <a:latin typeface="Times New Roman" pitchFamily="18" charset="0"/>
                <a:cs typeface="Times New Roman" pitchFamily="18" charset="0"/>
              </a:rPr>
              <a:t>	Определять тематику творческих проектов нужно исходя из реальных условий: </a:t>
            </a:r>
          </a:p>
          <a:p>
            <a:pPr algn="just">
              <a:buFont typeface="Wingdings" pitchFamily="2" charset="2"/>
              <a:buChar char="v"/>
            </a:pPr>
            <a:r>
              <a:rPr lang="ru-RU" altLang="ru-RU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материальной базы, </a:t>
            </a:r>
          </a:p>
          <a:p>
            <a:pPr algn="just">
              <a:buFont typeface="Wingdings" pitchFamily="2" charset="2"/>
              <a:buChar char="v"/>
            </a:pPr>
            <a:r>
              <a:rPr lang="ru-RU" altLang="ru-RU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количества учебных часов, </a:t>
            </a:r>
          </a:p>
          <a:p>
            <a:pPr algn="just">
              <a:buFont typeface="Wingdings" pitchFamily="2" charset="2"/>
              <a:buChar char="v"/>
            </a:pPr>
            <a:r>
              <a:rPr lang="ru-RU" altLang="ru-RU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способностей и возраста учащихся</a:t>
            </a:r>
            <a:r>
              <a:rPr lang="ru-RU" alt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altLang="ru-RU" sz="2400">
                <a:solidFill>
                  <a:srgbClr val="171600"/>
                </a:solidFill>
                <a:latin typeface="Times New Roman" pitchFamily="18" charset="0"/>
                <a:cs typeface="Times New Roman" pitchFamily="18" charset="0"/>
              </a:rPr>
              <a:t>	Учащимся необходимо  давать, тот необходимый объем содержательной части, который создает мотивацию к творческой работе, позволяет выполнять качественные проекты на высоком эстетическом уровне.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1908175" y="1628775"/>
            <a:ext cx="6767513" cy="4608513"/>
          </a:xfrm>
          <a:prstGeom prst="rect">
            <a:avLst/>
          </a:prstGeom>
        </p:spPr>
        <p:txBody>
          <a:bodyPr/>
          <a:lstStyle/>
          <a:p>
            <a:pPr marL="342900" indent="-342900" algn="just" eaLnBrk="0" hangingPunc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ru-RU" b="1" dirty="0">
                <a:latin typeface="Arial Narrow" pitchFamily="34" charset="0"/>
              </a:rPr>
              <a:t>поделиться опытом разработки методики диагностики личностных свойств учащихся, системы индивидуализированных заданий, а также  определение  оптимальной структуры учебного материала и других методических средств, позволяющих осуществить индивидуализацию </a:t>
            </a:r>
            <a:r>
              <a:rPr lang="ru-RU" b="1" dirty="0">
                <a:latin typeface="Arial Narrow" pitchFamily="34" charset="0"/>
              </a:rPr>
              <a:t>технологической </a:t>
            </a:r>
            <a:r>
              <a:rPr lang="ru-RU" b="1" dirty="0">
                <a:latin typeface="Arial Narrow" pitchFamily="34" charset="0"/>
              </a:rPr>
              <a:t>подготовки учащихся                5-х классов;</a:t>
            </a:r>
          </a:p>
          <a:p>
            <a:pPr marL="342900" indent="-342900" algn="just" eaLnBrk="0" hangingPunc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ru-RU" b="1" dirty="0">
                <a:latin typeface="Arial Narrow" pitchFamily="34" charset="0"/>
              </a:rPr>
              <a:t>привести примеры методик диагностики технических, сенсомоторных и творческих способностей учащихся;</a:t>
            </a:r>
          </a:p>
          <a:p>
            <a:pPr marL="342900" indent="-342900" algn="just" eaLnBrk="0" hangingPunc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ru-RU" b="1" kern="0" dirty="0">
                <a:latin typeface="Arial Narrow" pitchFamily="34" charset="0"/>
                <a:cs typeface="Times New Roman" pitchFamily="18" charset="0"/>
              </a:rPr>
              <a:t>обмен опытом организации проектной деятельности на уроках технологии в 5 классе. </a:t>
            </a:r>
            <a:endParaRPr lang="ru-RU" b="1" u="sng" dirty="0">
              <a:latin typeface="Arial Narrow" pitchFamily="34" charset="0"/>
              <a:hlinkClick r:id="rId2" action="ppaction://hlinkfile"/>
            </a:endParaRPr>
          </a:p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endParaRPr lang="ru-RU" sz="1400" b="1" kern="0" dirty="0">
              <a:latin typeface="+mj-lt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971550" y="908050"/>
            <a:ext cx="6143625" cy="720725"/>
          </a:xfrm>
          <a:prstGeom prst="rect">
            <a:avLst/>
          </a:prstGeom>
        </p:spPr>
        <p:txBody>
          <a:bodyPr/>
          <a:lstStyle/>
          <a:p>
            <a:pPr marL="342900" indent="-342900" algn="just" eaLnBrk="0"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ru-RU" sz="2800" b="1" kern="0" dirty="0">
                <a:latin typeface="Times New Roman" pitchFamily="18" charset="0"/>
                <a:cs typeface="Times New Roman" pitchFamily="18" charset="0"/>
              </a:rPr>
              <a:t>ЦЕЛИ: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762000"/>
          </a:xfrm>
        </p:spPr>
        <p:txBody>
          <a:bodyPr/>
          <a:lstStyle/>
          <a:p>
            <a:pPr>
              <a:defRPr/>
            </a:pPr>
            <a:r>
              <a:rPr lang="ru-RU" sz="2400" b="1" cap="all" dirty="0" smtClean="0"/>
              <a:t>Творческие работы учащихся</a:t>
            </a:r>
            <a:endParaRPr lang="ru-RU" sz="2400" b="1" cap="all" dirty="0"/>
          </a:p>
        </p:txBody>
      </p:sp>
      <p:pic>
        <p:nvPicPr>
          <p:cNvPr id="32771" name="Рисунок 2" descr="C:\Users\Админ\Documents\Папка обмена Bluetooth\SP_A04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65" t="7692" r="21432" b="7265"/>
          <a:stretch>
            <a:fillRect/>
          </a:stretch>
        </p:blipFill>
        <p:spPr bwMode="auto">
          <a:xfrm>
            <a:off x="1071563" y="1357313"/>
            <a:ext cx="2276475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Рисунок 3" descr="C:\Users\Админ\Documents\Папка обмена Bluetooth\SP_A044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7" t="22807" r="11194" b="18961"/>
          <a:stretch>
            <a:fillRect/>
          </a:stretch>
        </p:blipFill>
        <p:spPr bwMode="auto">
          <a:xfrm>
            <a:off x="6072188" y="3857625"/>
            <a:ext cx="2671762" cy="229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Рисунок 4" descr="C:\Users\Админ\Documents\Папка обмена Bluetooth\SP_A045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77" r="16216"/>
          <a:stretch>
            <a:fillRect/>
          </a:stretch>
        </p:blipFill>
        <p:spPr bwMode="auto">
          <a:xfrm>
            <a:off x="3500438" y="2928938"/>
            <a:ext cx="2428875" cy="272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4" name="Прямоугольник 5"/>
          <p:cNvSpPr>
            <a:spLocks noChangeArrowheads="1"/>
          </p:cNvSpPr>
          <p:nvPr/>
        </p:nvSpPr>
        <p:spPr bwMode="auto">
          <a:xfrm>
            <a:off x="3500438" y="1571625"/>
            <a:ext cx="53578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1– работа учащегося с высоким уровнем творческих способностей </a:t>
            </a:r>
          </a:p>
          <a:p>
            <a:pPr algn="just" eaLnBrk="1" hangingPunct="1"/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2 –  средним уровнем творческих способностей </a:t>
            </a:r>
          </a:p>
          <a:p>
            <a:pPr algn="just" eaLnBrk="1" hangingPunct="1"/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3 – низким уровнем творческих способностей </a:t>
            </a:r>
            <a:endParaRPr lang="ru-RU" altLang="ru-RU" b="1"/>
          </a:p>
        </p:txBody>
      </p:sp>
      <p:sp>
        <p:nvSpPr>
          <p:cNvPr id="32775" name="Прямоугольник 8"/>
          <p:cNvSpPr>
            <a:spLocks noChangeArrowheads="1"/>
          </p:cNvSpPr>
          <p:nvPr/>
        </p:nvSpPr>
        <p:spPr bwMode="auto">
          <a:xfrm>
            <a:off x="4214813" y="5786438"/>
            <a:ext cx="71437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latin typeface="Times New Roman" pitchFamily="18" charset="0"/>
              </a:rPr>
              <a:t>2</a:t>
            </a:r>
          </a:p>
        </p:txBody>
      </p:sp>
      <p:sp>
        <p:nvSpPr>
          <p:cNvPr id="32776" name="Прямоугольник 9"/>
          <p:cNvSpPr>
            <a:spLocks noChangeArrowheads="1"/>
          </p:cNvSpPr>
          <p:nvPr/>
        </p:nvSpPr>
        <p:spPr bwMode="auto">
          <a:xfrm>
            <a:off x="2000250" y="3857625"/>
            <a:ext cx="357188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latin typeface="Times New Roman" pitchFamily="18" charset="0"/>
              </a:rPr>
              <a:t>1</a:t>
            </a:r>
          </a:p>
        </p:txBody>
      </p:sp>
      <p:sp>
        <p:nvSpPr>
          <p:cNvPr id="32777" name="Прямоугольник 10"/>
          <p:cNvSpPr>
            <a:spLocks noChangeArrowheads="1"/>
          </p:cNvSpPr>
          <p:nvPr/>
        </p:nvSpPr>
        <p:spPr bwMode="auto">
          <a:xfrm>
            <a:off x="7072313" y="6143625"/>
            <a:ext cx="500062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latin typeface="Times New Roman" pitchFamily="18" charset="0"/>
              </a:rPr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2"/>
          <p:cNvSpPr>
            <a:spLocks noGrp="1"/>
          </p:cNvSpPr>
          <p:nvPr>
            <p:ph type="title"/>
          </p:nvPr>
        </p:nvSpPr>
        <p:spPr>
          <a:xfrm rot="10800000" flipV="1">
            <a:off x="928688" y="1571625"/>
            <a:ext cx="7762875" cy="4143375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chemeClr val="tx1"/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25" y="142875"/>
            <a:ext cx="7858125" cy="72532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400" b="1" u="sng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 проектов</a:t>
            </a:r>
            <a:r>
              <a:rPr lang="ru-RU" sz="24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это такой способ организации обучения, при котором реализуются интеллектуальные и физические возможности школьников по созданию новых товаров и услуг, имеющих субъективную новизну и практическую значимость.</a:t>
            </a:r>
          </a:p>
          <a:p>
            <a:pPr algn="just">
              <a:defRPr/>
            </a:pPr>
            <a:endParaRPr lang="ru-RU" sz="24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400" b="1" u="sng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 проектов 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(от латинского </a:t>
            </a:r>
            <a:r>
              <a:rPr lang="en-US" sz="2400" dirty="0" err="1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progectus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брошенный, выдвинутый вперед) называют реалистическим замыслом о желаемом будущем.</a:t>
            </a:r>
            <a:r>
              <a:rPr lang="ru-RU" sz="2400" dirty="0"/>
              <a:t> </a:t>
            </a:r>
          </a:p>
          <a:p>
            <a:pPr algn="just">
              <a:defRPr/>
            </a:pPr>
            <a:endParaRPr lang="ru-RU" sz="24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400" b="1" u="sng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ru-RU" sz="24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творческая завершенная работа учащихся, соответствующая его возрастным возможностям.</a:t>
            </a:r>
          </a:p>
          <a:p>
            <a:pPr algn="just">
              <a:defRPr/>
            </a:pPr>
            <a:endParaRPr lang="ru-RU" sz="24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400" b="1" u="sng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Проектирование</a:t>
            </a:r>
            <a:r>
              <a:rPr lang="ru-RU" sz="24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есть процесс разработки такого рода замысла и его фиксации в какой-либо внешне выраженной знаковой форме – буквенно-цифровом тексте, графическом изображении, объемном макете, изделии и т.д. </a:t>
            </a:r>
          </a:p>
          <a:p>
            <a:pPr algn="just">
              <a:defRPr/>
            </a:pPr>
            <a:endParaRPr lang="ru-RU" sz="24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1000125" y="0"/>
            <a:ext cx="7858125" cy="660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400" b="1">
                <a:solidFill>
                  <a:srgbClr val="1716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/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МЕТОД   ПРОЕКТОВ  СПОСОБСТВУЕТ:</a:t>
            </a:r>
          </a:p>
          <a:p>
            <a:pPr algn="ctr"/>
            <a:endParaRPr lang="ru-RU" altLang="ru-RU" sz="2400" b="1">
              <a:solidFill>
                <a:srgbClr val="171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altLang="ru-RU" sz="2400" b="1">
                <a:solidFill>
                  <a:srgbClr val="171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>
                <a:solidFill>
                  <a:srgbClr val="171600"/>
                </a:solidFill>
                <a:latin typeface="Times New Roman" pitchFamily="18" charset="0"/>
                <a:cs typeface="Times New Roman" pitchFamily="18" charset="0"/>
              </a:rPr>
              <a:t>активному развитию у учащихся логического и ассоциативного мышления;</a:t>
            </a:r>
          </a:p>
          <a:p>
            <a:pPr algn="just">
              <a:buFont typeface="Wingdings" pitchFamily="2" charset="2"/>
              <a:buChar char="v"/>
            </a:pPr>
            <a:r>
              <a:rPr lang="ru-RU" altLang="ru-RU" sz="2400">
                <a:solidFill>
                  <a:srgbClr val="171600"/>
                </a:solidFill>
                <a:latin typeface="Times New Roman" pitchFamily="18" charset="0"/>
                <a:cs typeface="Times New Roman" pitchFamily="18" charset="0"/>
              </a:rPr>
              <a:t> развитию творческих способностей; </a:t>
            </a:r>
          </a:p>
          <a:p>
            <a:pPr algn="just">
              <a:buFont typeface="Wingdings" pitchFamily="2" charset="2"/>
              <a:buChar char="v"/>
            </a:pPr>
            <a:r>
              <a:rPr lang="ru-RU" altLang="ru-RU" sz="2400">
                <a:solidFill>
                  <a:srgbClr val="171600"/>
                </a:solidFill>
                <a:latin typeface="Times New Roman" pitchFamily="18" charset="0"/>
                <a:cs typeface="Times New Roman" pitchFamily="18" charset="0"/>
              </a:rPr>
              <a:t> стремлению самому созидать;</a:t>
            </a:r>
          </a:p>
          <a:p>
            <a:pPr algn="just">
              <a:buFont typeface="Wingdings" pitchFamily="2" charset="2"/>
              <a:buChar char="v"/>
            </a:pPr>
            <a:r>
              <a:rPr lang="ru-RU" altLang="ru-RU" sz="2400">
                <a:solidFill>
                  <a:srgbClr val="171600"/>
                </a:solidFill>
                <a:latin typeface="Times New Roman" pitchFamily="18" charset="0"/>
                <a:cs typeface="Times New Roman" pitchFamily="18" charset="0"/>
              </a:rPr>
              <a:t>осознанию себя творцом при работе с «непослушными инструментами» и «неподатливыми материалами», «умными конструкциями», «технологическими системами»;</a:t>
            </a:r>
          </a:p>
          <a:p>
            <a:pPr algn="just">
              <a:buFont typeface="Wingdings" pitchFamily="2" charset="2"/>
              <a:buChar char="v"/>
            </a:pPr>
            <a:r>
              <a:rPr lang="ru-RU" altLang="ru-RU" sz="2400">
                <a:solidFill>
                  <a:srgbClr val="171600"/>
                </a:solidFill>
                <a:latin typeface="Times New Roman" pitchFamily="18" charset="0"/>
                <a:cs typeface="Times New Roman" pitchFamily="18" charset="0"/>
              </a:rPr>
              <a:t>возможности проявления инициативы, воображения, фантазии; </a:t>
            </a:r>
          </a:p>
          <a:p>
            <a:pPr algn="just">
              <a:buFont typeface="Wingdings" pitchFamily="2" charset="2"/>
              <a:buChar char="v"/>
            </a:pPr>
            <a:r>
              <a:rPr lang="ru-RU" altLang="ru-RU" sz="2400">
                <a:solidFill>
                  <a:srgbClr val="171600"/>
                </a:solidFill>
                <a:latin typeface="Times New Roman" pitchFamily="18" charset="0"/>
                <a:cs typeface="Times New Roman" pitchFamily="18" charset="0"/>
              </a:rPr>
              <a:t>воспитанию подлинных  эстетических качеств личности: вкуса, способности оценивать,  понимать  и  творить  прекрасное.</a:t>
            </a:r>
          </a:p>
          <a:p>
            <a:pPr algn="just">
              <a:buFont typeface="Wingdings" pitchFamily="2" charset="2"/>
              <a:buChar char="v"/>
            </a:pPr>
            <a:endParaRPr lang="ru-RU" altLang="ru-RU" sz="2400" b="1">
              <a:solidFill>
                <a:srgbClr val="171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25" y="474663"/>
            <a:ext cx="7715250" cy="61245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000" dirty="0">
                <a:latin typeface="+mn-lt"/>
              </a:rPr>
              <a:t>	Историю теоретической разработки индивидуализированного обучения можно условно разделить на три периода: </a:t>
            </a:r>
          </a:p>
          <a:p>
            <a:pPr algn="just">
              <a:defRPr/>
            </a:pPr>
            <a:r>
              <a:rPr lang="ru-RU" sz="2000" dirty="0">
                <a:latin typeface="+mn-lt"/>
              </a:rPr>
              <a:t> 	</a:t>
            </a:r>
          </a:p>
          <a:p>
            <a:pPr algn="just">
              <a:defRPr/>
            </a:pPr>
            <a:r>
              <a:rPr lang="ru-RU" sz="2000" dirty="0">
                <a:latin typeface="+mn-lt"/>
              </a:rPr>
              <a:t>	</a:t>
            </a:r>
            <a:r>
              <a:rPr lang="ru-RU" sz="2400" dirty="0">
                <a:latin typeface="+mn-lt"/>
              </a:rPr>
              <a:t>1. Вторая половина </a:t>
            </a:r>
            <a:r>
              <a:rPr lang="en-US" sz="2400" dirty="0">
                <a:latin typeface="+mn-lt"/>
              </a:rPr>
              <a:t>XIX</a:t>
            </a:r>
            <a:r>
              <a:rPr lang="ru-RU" sz="2400" dirty="0">
                <a:latin typeface="+mn-lt"/>
              </a:rPr>
              <a:t> в. - 1936 г. – период «опосредованной» разработки вопросов, связанных с индивидуализацией обучения, в ходе изучения более общих проблем педагогики; </a:t>
            </a:r>
          </a:p>
          <a:p>
            <a:pPr algn="just">
              <a:defRPr/>
            </a:pPr>
            <a:r>
              <a:rPr lang="ru-RU" sz="2400" dirty="0">
                <a:latin typeface="+mn-lt"/>
              </a:rPr>
              <a:t>	2. 1936 - 1980-е г.г. - период непосредственной разработки психолого-педагогических основ индивидуализированного обучения, а также попытки методического и практического решения этой проблемы; </a:t>
            </a:r>
          </a:p>
          <a:p>
            <a:pPr algn="just">
              <a:defRPr/>
            </a:pPr>
            <a:r>
              <a:rPr lang="ru-RU" sz="2400" dirty="0">
                <a:latin typeface="+mn-lt"/>
              </a:rPr>
              <a:t>	3. 1980-е - 1999 г.г. - период нового импульса в изучении вопросов индивидуализированного обучения: комплексное изучение проблемы с уче­том накопленного мирового опыта и современных тенденций развития общества.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000125" y="428625"/>
            <a:ext cx="7858125" cy="1643063"/>
          </a:xfrm>
        </p:spPr>
        <p:txBody>
          <a:bodyPr/>
          <a:lstStyle/>
          <a:p>
            <a:pPr algn="just"/>
            <a:r>
              <a:rPr lang="ru-RU" altLang="ru-RU" sz="2800" b="1" smtClean="0"/>
              <a:t/>
            </a:r>
            <a:br>
              <a:rPr lang="ru-RU" altLang="ru-RU" sz="2800" b="1" smtClean="0"/>
            </a:br>
            <a:r>
              <a:rPr lang="ru-RU" altLang="ru-RU" sz="2800" b="1" smtClean="0"/>
              <a:t/>
            </a:r>
            <a:br>
              <a:rPr lang="ru-RU" altLang="ru-RU" sz="2800" b="1" smtClean="0"/>
            </a:br>
            <a:r>
              <a:rPr lang="ru-RU" altLang="ru-RU" sz="2800" b="1" smtClean="0"/>
              <a:t>	</a:t>
            </a:r>
            <a:r>
              <a:rPr lang="ru-RU" altLang="ru-RU" sz="2800" b="1" u="sng" smtClean="0"/>
              <a:t>Индивидуализация</a:t>
            </a:r>
            <a:r>
              <a:rPr lang="ru-RU" altLang="ru-RU" sz="2800" b="1" smtClean="0"/>
              <a:t> </a:t>
            </a:r>
            <a:r>
              <a:rPr lang="ru-RU" altLang="ru-RU" sz="2800" smtClean="0"/>
              <a:t>– это учет в процессе обучения индивидуальных особенностей учащихся во всех его формах и методах, независимо оттого, какие особенности и в какой </a:t>
            </a:r>
            <a:br>
              <a:rPr lang="ru-RU" altLang="ru-RU" sz="2800" smtClean="0"/>
            </a:br>
            <a:r>
              <a:rPr lang="ru-RU" altLang="ru-RU" sz="2800" smtClean="0"/>
              <a:t>мере учитываются.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43000" y="3000375"/>
            <a:ext cx="7643813" cy="3108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tabLst>
                <a:tab pos="809625" algn="l"/>
              </a:tabLst>
              <a:defRPr/>
            </a:pPr>
            <a:r>
              <a:rPr lang="ru-RU" sz="2800" b="1" dirty="0">
                <a:latin typeface="+mn-lt"/>
              </a:rPr>
              <a:t>	</a:t>
            </a:r>
            <a:r>
              <a:rPr lang="ru-RU" sz="2800" b="1" u="sng" dirty="0">
                <a:latin typeface="+mn-lt"/>
              </a:rPr>
              <a:t>Д</a:t>
            </a:r>
            <a:r>
              <a:rPr lang="ru-RU" sz="2800" b="1" u="sng" dirty="0">
                <a:solidFill>
                  <a:schemeClr val="tx2"/>
                </a:solidFill>
                <a:latin typeface="+mn-lt"/>
              </a:rPr>
              <a:t>ифференциация</a:t>
            </a:r>
            <a:r>
              <a:rPr lang="ru-RU" sz="28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sz="2800" dirty="0">
                <a:solidFill>
                  <a:schemeClr val="tx2"/>
                </a:solidFill>
                <a:latin typeface="+mn-lt"/>
              </a:rPr>
              <a:t>– учет индивидуальных особенностей учащихся в той форме, когда они группируются на основании каких-либо особенностей для отдельного обучения; обычно обучение в этом случае происходит по несколько различным учебным планам и программам. </a:t>
            </a:r>
            <a:br>
              <a:rPr lang="ru-RU" sz="2800" dirty="0">
                <a:solidFill>
                  <a:schemeClr val="tx2"/>
                </a:solidFill>
                <a:latin typeface="+mn-lt"/>
              </a:rPr>
            </a:br>
            <a:endParaRPr lang="ru-RU" sz="28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ChangeArrowheads="1"/>
          </p:cNvSpPr>
          <p:nvPr/>
        </p:nvSpPr>
        <p:spPr bwMode="auto">
          <a:xfrm>
            <a:off x="2857500" y="1214438"/>
            <a:ext cx="3500438" cy="9286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800" b="1">
                <a:latin typeface="Times New Roman" pitchFamily="18" charset="0"/>
                <a:cs typeface="Times New Roman" pitchFamily="18" charset="0"/>
              </a:rPr>
              <a:t>Индивидуализация</a:t>
            </a:r>
            <a:endParaRPr lang="ru-RU" altLang="ru-RU" sz="2800" b="1">
              <a:latin typeface="Times New Roman" pitchFamily="18" charset="0"/>
            </a:endParaRPr>
          </a:p>
        </p:txBody>
      </p:sp>
      <p:sp>
        <p:nvSpPr>
          <p:cNvPr id="12291" name="Rectangle 6"/>
          <p:cNvSpPr>
            <a:spLocks noChangeArrowheads="1"/>
          </p:cNvSpPr>
          <p:nvPr/>
        </p:nvSpPr>
        <p:spPr bwMode="auto">
          <a:xfrm>
            <a:off x="928688" y="3214688"/>
            <a:ext cx="2143125" cy="10715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Дифференциация</a:t>
            </a:r>
            <a:endParaRPr lang="ru-RU" altLang="ru-RU" sz="2000">
              <a:latin typeface="Times New Roman" pitchFamily="18" charset="0"/>
            </a:endParaRP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3143250" y="3214688"/>
            <a:ext cx="2928938" cy="10715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Внутриклассная (внутригрупповая) Индивидуализация</a:t>
            </a:r>
            <a:endParaRPr lang="ru-RU" altLang="ru-RU" sz="2000">
              <a:latin typeface="Times New Roman" pitchFamily="18" charset="0"/>
            </a:endParaRPr>
          </a:p>
          <a:p>
            <a:endParaRPr lang="ru-RU" altLang="ru-RU" sz="2000"/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6143625" y="3214688"/>
            <a:ext cx="2714625" cy="10715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Прохождение учебного материала в индивидуальном темпе</a:t>
            </a:r>
            <a:endParaRPr lang="ru-RU" altLang="ru-RU" sz="2000">
              <a:latin typeface="Times New Roman" pitchFamily="18" charset="0"/>
            </a:endParaRPr>
          </a:p>
        </p:txBody>
      </p:sp>
      <p:cxnSp>
        <p:nvCxnSpPr>
          <p:cNvPr id="12294" name="AutoShape 2"/>
          <p:cNvCxnSpPr>
            <a:cxnSpLocks noChangeShapeType="1"/>
          </p:cNvCxnSpPr>
          <p:nvPr/>
        </p:nvCxnSpPr>
        <p:spPr bwMode="auto">
          <a:xfrm>
            <a:off x="6000750" y="2143125"/>
            <a:ext cx="1997075" cy="10017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5" name="AutoShape 1"/>
          <p:cNvCxnSpPr>
            <a:cxnSpLocks noChangeShapeType="1"/>
          </p:cNvCxnSpPr>
          <p:nvPr/>
        </p:nvCxnSpPr>
        <p:spPr bwMode="auto">
          <a:xfrm flipH="1">
            <a:off x="1714500" y="2143125"/>
            <a:ext cx="2000250" cy="10715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96" name="Прямоугольник 10"/>
          <p:cNvSpPr>
            <a:spLocks noChangeArrowheads="1"/>
          </p:cNvSpPr>
          <p:nvPr/>
        </p:nvSpPr>
        <p:spPr bwMode="auto">
          <a:xfrm>
            <a:off x="714375" y="5286375"/>
            <a:ext cx="7858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7675" eaLnBrk="0" hangingPunct="0">
              <a:tabLst>
                <a:tab pos="685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685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685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685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685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Подход к индивидуализации обучения</a:t>
            </a:r>
            <a:endParaRPr lang="ru-RU" altLang="ru-RU" sz="2000">
              <a:latin typeface="Times New Roman" pitchFamily="18" charset="0"/>
            </a:endParaRPr>
          </a:p>
        </p:txBody>
      </p:sp>
      <p:cxnSp>
        <p:nvCxnSpPr>
          <p:cNvPr id="12297" name="Прямая соединительная линия 15"/>
          <p:cNvCxnSpPr>
            <a:cxnSpLocks noChangeShapeType="1"/>
            <a:stCxn id="12292" idx="0"/>
            <a:endCxn id="12290" idx="2"/>
          </p:cNvCxnSpPr>
          <p:nvPr/>
        </p:nvCxnSpPr>
        <p:spPr bwMode="auto">
          <a:xfrm rot="5400000" flipH="1" flipV="1">
            <a:off x="4071937" y="2678113"/>
            <a:ext cx="1071563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550" y="0"/>
            <a:ext cx="7848600" cy="72469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400" dirty="0">
                <a:latin typeface="+mn-lt"/>
              </a:rPr>
              <a:t>	</a:t>
            </a:r>
            <a:r>
              <a:rPr lang="ru-RU" sz="2000" dirty="0">
                <a:latin typeface="+mn-lt"/>
              </a:rPr>
              <a:t>Для обоснованной индивидуализации проектной работы требуется достаточно оперативное изучение особенностей учащихся. Это изучение следует разделить на два периода.</a:t>
            </a:r>
          </a:p>
          <a:p>
            <a:pPr indent="890588" algn="just">
              <a:defRPr/>
            </a:pPr>
            <a:r>
              <a:rPr lang="en-US" sz="2400" b="1" dirty="0">
                <a:latin typeface="+mn-lt"/>
              </a:rPr>
              <a:t>I</a:t>
            </a:r>
            <a:r>
              <a:rPr lang="ru-RU" sz="2400" b="1" dirty="0">
                <a:latin typeface="+mn-lt"/>
              </a:rPr>
              <a:t> период </a:t>
            </a:r>
            <a:r>
              <a:rPr lang="ru-RU" sz="2000" dirty="0">
                <a:latin typeface="+mn-lt"/>
              </a:rPr>
              <a:t>(длится  две недели</a:t>
            </a:r>
            <a:r>
              <a:rPr lang="ru-RU" sz="2000" b="1" dirty="0">
                <a:latin typeface="+mn-lt"/>
              </a:rPr>
              <a:t>) </a:t>
            </a:r>
            <a:r>
              <a:rPr lang="ru-RU" sz="2400" b="1" dirty="0">
                <a:latin typeface="+mn-lt"/>
              </a:rPr>
              <a:t>- </a:t>
            </a:r>
            <a:r>
              <a:rPr lang="ru-RU" sz="2000" dirty="0">
                <a:latin typeface="+mn-lt"/>
              </a:rPr>
              <a:t>диагностируются: сформированность технического мышления и пространственных представлений как объективных показателей технических способностей; показатель (линейный глазомер) сенсорных и три показателя (точность движений, содружественная координация рук, темп работы) моторных способностей. Для диагностики предварительных знаний и умений учащиеся выполняют предметный тест. </a:t>
            </a:r>
          </a:p>
          <a:p>
            <a:pPr indent="890588" algn="just">
              <a:defRPr/>
            </a:pPr>
            <a:r>
              <a:rPr lang="en-US" sz="2000" b="1" dirty="0">
                <a:latin typeface="+mj-lt"/>
              </a:rPr>
              <a:t>II </a:t>
            </a:r>
            <a:r>
              <a:rPr lang="ru-RU" sz="2000" b="1" dirty="0">
                <a:latin typeface="+mj-lt"/>
              </a:rPr>
              <a:t>период  - </a:t>
            </a:r>
            <a:r>
              <a:rPr lang="ru-RU" sz="2000" dirty="0">
                <a:latin typeface="+mn-lt"/>
              </a:rPr>
              <a:t>учитель осуществляет  перманентное изучение учащихся традиционными методами: беседы, наблюдения и анализ результатов их учебно-трудовой деятельности.</a:t>
            </a:r>
          </a:p>
          <a:p>
            <a:pPr indent="890588" algn="just">
              <a:defRPr/>
            </a:pPr>
            <a:r>
              <a:rPr lang="ru-RU" sz="2000" dirty="0">
                <a:latin typeface="+mn-lt"/>
              </a:rPr>
              <a:t>Полученные результаты, во-первых, позволяют объективно оценить уровень знаний и умений, сформированность технических и сенсомоторных способностей каждого ученика на данном этапе обучения. Во-вторых, являются основанием для корректировки дальнейшей индивидуализации учебной работы в классе, так как некоторые ученики переходят в группу с более высоким уровнем развития способностей.</a:t>
            </a:r>
          </a:p>
          <a:p>
            <a:pPr indent="890588" algn="just">
              <a:defRPr/>
            </a:pPr>
            <a:endParaRPr lang="ru-RU" sz="2000" b="1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3">
  <a:themeElements>
    <a:clrScheme name="Тетрадь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Тетрадь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традь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980</TotalTime>
  <Words>1284</Words>
  <Application>Microsoft Office PowerPoint</Application>
  <PresentationFormat>Экран (4:3)</PresentationFormat>
  <Paragraphs>386</Paragraphs>
  <Slides>31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8" baseType="lpstr">
      <vt:lpstr>Arial</vt:lpstr>
      <vt:lpstr>Times New Roman</vt:lpstr>
      <vt:lpstr>Calibri</vt:lpstr>
      <vt:lpstr>Arial Narrow</vt:lpstr>
      <vt:lpstr>Wingdings</vt:lpstr>
      <vt:lpstr>Тема3</vt:lpstr>
      <vt:lpstr>Microsoft Word Picture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Индивидуализация – это учет в процессе обучения индивидуальных особенностей учащихся во всех его формах и методах, независимо оттого, какие особенности и в какой  мере учитываются.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Творческие работы учащихся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Алина</dc:creator>
  <cp:lastModifiedBy>Админ</cp:lastModifiedBy>
  <cp:revision>112</cp:revision>
  <dcterms:created xsi:type="dcterms:W3CDTF">2008-03-09T10:42:56Z</dcterms:created>
  <dcterms:modified xsi:type="dcterms:W3CDTF">2013-12-17T04:07:26Z</dcterms:modified>
</cp:coreProperties>
</file>