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2" r:id="rId10"/>
    <p:sldId id="283" r:id="rId11"/>
    <p:sldId id="265" r:id="rId12"/>
    <p:sldId id="266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1" r:id="rId26"/>
    <p:sldId id="279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B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6" autoAdjust="0"/>
    <p:restoredTop sz="94660"/>
  </p:normalViewPr>
  <p:slideViewPr>
    <p:cSldViewPr>
      <p:cViewPr varScale="1">
        <p:scale>
          <a:sx n="100" d="100"/>
          <a:sy n="100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614FE-7B80-4CE0-9465-879A0D3A735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6AB37-EF3B-4881-87FB-F4E0C1FD8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6AB37-EF3B-4881-87FB-F4E0C1FD87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16B6DB-D819-48E6-BC5A-5A108157E3A6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6304EF-71E2-4D3D-BC5D-99EFA3B1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B6DB-D819-48E6-BC5A-5A108157E3A6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04EF-71E2-4D3D-BC5D-99EFA3B1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B6DB-D819-48E6-BC5A-5A108157E3A6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04EF-71E2-4D3D-BC5D-99EFA3B1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16B6DB-D819-48E6-BC5A-5A108157E3A6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304EF-71E2-4D3D-BC5D-99EFA3B1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16B6DB-D819-48E6-BC5A-5A108157E3A6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6304EF-71E2-4D3D-BC5D-99EFA3B1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B6DB-D819-48E6-BC5A-5A108157E3A6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04EF-71E2-4D3D-BC5D-99EFA3B1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B6DB-D819-48E6-BC5A-5A108157E3A6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04EF-71E2-4D3D-BC5D-99EFA3B1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16B6DB-D819-48E6-BC5A-5A108157E3A6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304EF-71E2-4D3D-BC5D-99EFA3B1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B6DB-D819-48E6-BC5A-5A108157E3A6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04EF-71E2-4D3D-BC5D-99EFA3B1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16B6DB-D819-48E6-BC5A-5A108157E3A6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304EF-71E2-4D3D-BC5D-99EFA3B1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16B6DB-D819-48E6-BC5A-5A108157E3A6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304EF-71E2-4D3D-BC5D-99EFA3B1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16B6DB-D819-48E6-BC5A-5A108157E3A6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6304EF-71E2-4D3D-BC5D-99EFA3B1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hecker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hyperlink" Target="http://www.vit-rage.ru/interior.html" TargetMode="External"/><Relationship Id="rId3" Type="http://schemas.openxmlformats.org/officeDocument/2006/relationships/hyperlink" Target="http://www.k-vit.ru/vit_01.php" TargetMode="External"/><Relationship Id="rId7" Type="http://schemas.openxmlformats.org/officeDocument/2006/relationships/hyperlink" Target="http://www.k-vit.ru/vit_11.php" TargetMode="External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hyperlink" Target="http://www.vit-rage.ru/abstract.html" TargetMode="External"/><Relationship Id="rId5" Type="http://schemas.openxmlformats.org/officeDocument/2006/relationships/hyperlink" Target="http://www.k-vit.ru/vit_02.php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://www.k-vit.ru/vit_22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785794"/>
            <a:ext cx="7000924" cy="421484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Чтите науки, любите искусства,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Без сожаленья беритесь за труд.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Дети! Тогда благородные чувства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вас благородную почву найдут!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5011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Существует </a:t>
            </a:r>
            <a:r>
              <a:rPr lang="ru-RU" b="1" dirty="0" smtClean="0"/>
              <a:t>также технология “кастинг”, известная у нас как “</a:t>
            </a:r>
            <a:r>
              <a:rPr lang="ru-RU" b="1" dirty="0" err="1" smtClean="0"/>
              <a:t>муранское</a:t>
            </a:r>
            <a:r>
              <a:rPr lang="ru-RU" b="1" dirty="0" smtClean="0"/>
              <a:t> стекло”. Для отливки витражей из него используются металлические формы, в нижней части которых есть рельефные углубления. В эти углубления заливается расплавленное цветное стекло, которое затем покрывается слоем прозрачного стекла. Но в отличие от стекла в технике “спекания” рисунок на “</a:t>
            </a:r>
            <a:r>
              <a:rPr lang="ru-RU" b="1" dirty="0" err="1" smtClean="0"/>
              <a:t>муранском</a:t>
            </a:r>
            <a:r>
              <a:rPr lang="ru-RU" b="1" dirty="0" smtClean="0"/>
              <a:t> стекле” ограничен той металлической формой, с помощью которой оно было изготовлено. </a:t>
            </a:r>
            <a:endParaRPr lang="ru-RU" b="1" dirty="0" smtClean="0"/>
          </a:p>
          <a:p>
            <a:pPr algn="just"/>
            <a:r>
              <a:rPr lang="ru-RU" b="1" dirty="0" smtClean="0"/>
              <a:t>	Новейшие </a:t>
            </a:r>
            <a:r>
              <a:rPr lang="ru-RU" b="1" dirty="0" smtClean="0"/>
              <a:t>технологии производства стекла значительно расширили возможности функционального использования витража. Наряду с привычным использованием витража как заполнения проема, все чаще стали встречаться приемы, где стекло используется в самых непредсказуемых вариантах: как декор подвесных потолков; как разграничивающие пространство перегородки, ширмы; как оформление плафонов, бра; как вставки в мебель (буфеты, шкафы) или столешницы; или как декоративное оформление помещений, в виде панно или вообще сплошных плоскостей.</a:t>
            </a:r>
          </a:p>
          <a:p>
            <a:pPr algn="just"/>
            <a:endParaRPr lang="ru-RU" b="1" dirty="0"/>
          </a:p>
        </p:txBody>
      </p:sp>
      <p:pic>
        <p:nvPicPr>
          <p:cNvPr id="4" name="Picture 5" descr="35_7.jpg (38777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8794" y="5072074"/>
            <a:ext cx="1310637" cy="1638296"/>
          </a:xfrm>
          <a:prstGeom prst="rect">
            <a:avLst/>
          </a:prstGeom>
          <a:noFill/>
          <a:ln/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000636"/>
            <a:ext cx="1822051" cy="1624002"/>
          </a:xfrm>
          <a:prstGeom prst="rect">
            <a:avLst/>
          </a:prstGeom>
          <a:noFill/>
        </p:spPr>
      </p:pic>
      <p:pic>
        <p:nvPicPr>
          <p:cNvPr id="6" name="Picture 4" descr="1222981893_7d50794e6a3c084d21d493f71bce1ae4_vitrazh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143512"/>
            <a:ext cx="2721423" cy="137159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29684" cy="578647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- </a:t>
            </a:r>
            <a:r>
              <a:rPr lang="ru-RU" b="1" dirty="0" smtClean="0">
                <a:solidFill>
                  <a:schemeClr val="tx1"/>
                </a:solidFill>
              </a:rPr>
              <a:t>Как вы думаете, зачем нужен витраж?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- Что изображают при выполнении витражей?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7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1076">
            <a:off x="6000760" y="4214818"/>
            <a:ext cx="1928826" cy="210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0898156">
            <a:off x="526156" y="383290"/>
            <a:ext cx="1857388" cy="185738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429684" cy="785818"/>
          </a:xfrm>
        </p:spPr>
        <p:txBody>
          <a:bodyPr/>
          <a:lstStyle/>
          <a:p>
            <a:pPr algn="ctr"/>
            <a:r>
              <a:rPr lang="ru-RU" i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витражей</a:t>
            </a:r>
            <a:endParaRPr lang="ru-RU" i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501122" cy="52319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solidFill>
                  <a:schemeClr val="tx1"/>
                </a:solidFill>
              </a:rPr>
              <a:t>				Готический стиль. Мощное движение архитектурных форм вверх. Внутреннее пространство храма несмотря на его огромные размеры становится единым( в глубину, далее ввысь, к сводам.</a:t>
            </a:r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solidFill>
                  <a:schemeClr val="tx1"/>
                </a:solidFill>
              </a:rPr>
              <a:t>Большие ажурные окна с их цветными стеклами - витражами делают легкой ,иллюзорной и легкопроницаемой преграду между интерьером собора и внешним миром.</a:t>
            </a:r>
          </a:p>
          <a:p>
            <a:endParaRPr lang="ru-RU" dirty="0"/>
          </a:p>
        </p:txBody>
      </p:sp>
      <p:pic>
        <p:nvPicPr>
          <p:cNvPr id="4" name="Picture 9" descr="4_003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17397"/>
            <a:ext cx="3286148" cy="223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277642"/>
            <a:ext cx="8715436" cy="720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80"/>
              </a:lnSpc>
            </a:pPr>
            <a:r>
              <a:rPr lang="ru-RU" sz="1900" b="1" dirty="0" smtClean="0"/>
              <a:t>				</a:t>
            </a:r>
          </a:p>
          <a:p>
            <a:pPr algn="just">
              <a:lnSpc>
                <a:spcPts val="2280"/>
              </a:lnSpc>
            </a:pPr>
            <a:endParaRPr lang="ru-RU" sz="1900" b="1" dirty="0" smtClean="0"/>
          </a:p>
          <a:p>
            <a:pPr algn="just">
              <a:lnSpc>
                <a:spcPts val="2280"/>
              </a:lnSpc>
            </a:pPr>
            <a:endParaRPr lang="ru-RU" sz="1900" b="1" dirty="0" smtClean="0"/>
          </a:p>
          <a:p>
            <a:pPr algn="just">
              <a:lnSpc>
                <a:spcPts val="2280"/>
              </a:lnSpc>
            </a:pPr>
            <a:r>
              <a:rPr lang="ru-RU" sz="1900" b="1" dirty="0" smtClean="0"/>
              <a:t>				Цветные окна были украшением средневековых соборов в городах Западной Европы. Романский стиль( XI- </a:t>
            </a:r>
            <a:r>
              <a:rPr lang="ru-RU" sz="1900" b="1" dirty="0" err="1" smtClean="0"/>
              <a:t>XIIв.в</a:t>
            </a:r>
            <a:r>
              <a:rPr lang="ru-RU" sz="1900" b="1" dirty="0" smtClean="0"/>
              <a:t>.) обозначающий "в манере римлян".</a:t>
            </a:r>
          </a:p>
          <a:p>
            <a:pPr algn="just">
              <a:lnSpc>
                <a:spcPts val="2280"/>
              </a:lnSpc>
            </a:pPr>
            <a:r>
              <a:rPr lang="ru-RU" sz="1900" b="1" dirty="0" smtClean="0"/>
              <a:t>	Могущество католической Церкви. Суровая </a:t>
            </a:r>
            <a:r>
              <a:rPr lang="ru-RU" sz="1900" b="1" dirty="0" err="1" smtClean="0"/>
              <a:t>мощь.Монастырские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ансамбли,в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центре-храм</a:t>
            </a:r>
            <a:r>
              <a:rPr lang="ru-RU" sz="1900" b="1" dirty="0" smtClean="0"/>
              <a:t>. Огромная высота интерьеров. Единственную опору для перекрытия архитектура находит в стене. </a:t>
            </a:r>
          </a:p>
          <a:p>
            <a:pPr algn="just">
              <a:lnSpc>
                <a:spcPts val="2280"/>
              </a:lnSpc>
            </a:pPr>
            <a:r>
              <a:rPr lang="ru-RU" sz="1900" b="1" dirty="0" smtClean="0"/>
              <a:t>	В украшении интерьера большое место принадлежит </a:t>
            </a:r>
            <a:r>
              <a:rPr lang="ru-RU" sz="1900" b="1" dirty="0" err="1" smtClean="0"/>
              <a:t>живописи-фрескам</a:t>
            </a:r>
            <a:r>
              <a:rPr lang="ru-RU" sz="1900" b="1" dirty="0" smtClean="0"/>
              <a:t>  и витражам. Пропорции фигур нарушаются , усиливается острота выразительности </a:t>
            </a:r>
            <a:r>
              <a:rPr lang="ru-RU" sz="1900" b="1" dirty="0" err="1" smtClean="0"/>
              <a:t>образов,им</a:t>
            </a:r>
            <a:r>
              <a:rPr lang="ru-RU" sz="1900" b="1" dirty="0" smtClean="0"/>
              <a:t> сообщается высокий,   эмоциональный накал.  	</a:t>
            </a:r>
            <a:r>
              <a:rPr lang="ru-RU" sz="1900" b="1" dirty="0" err="1" smtClean="0"/>
              <a:t>Пророк.Витраж</a:t>
            </a:r>
            <a:r>
              <a:rPr lang="ru-RU" sz="1900" b="1" dirty="0" smtClean="0"/>
              <a:t> кафедрального собора в Аугсбурге Х </a:t>
            </a:r>
            <a:r>
              <a:rPr lang="ru-RU" sz="1900" b="1" dirty="0" err="1" smtClean="0"/>
              <a:t>IIв</a:t>
            </a:r>
            <a:r>
              <a:rPr lang="ru-RU" sz="1900" b="1" dirty="0" smtClean="0"/>
              <a:t>. Германия. </a:t>
            </a:r>
          </a:p>
          <a:p>
            <a:pPr algn="just">
              <a:lnSpc>
                <a:spcPct val="150000"/>
              </a:lnSpc>
            </a:pPr>
            <a:endParaRPr lang="ru-RU" sz="1900" b="1" dirty="0" smtClean="0"/>
          </a:p>
          <a:p>
            <a:pPr algn="just">
              <a:lnSpc>
                <a:spcPct val="150000"/>
              </a:lnSpc>
            </a:pPr>
            <a:endParaRPr lang="ru-RU" sz="1900" b="1" dirty="0" smtClean="0"/>
          </a:p>
          <a:p>
            <a:pPr algn="just">
              <a:lnSpc>
                <a:spcPct val="150000"/>
              </a:lnSpc>
            </a:pPr>
            <a:endParaRPr lang="ru-RU" sz="1900" b="1" dirty="0" smtClean="0"/>
          </a:p>
          <a:p>
            <a:pPr algn="just">
              <a:lnSpc>
                <a:spcPct val="150000"/>
              </a:lnSpc>
            </a:pPr>
            <a:endParaRPr lang="ru-RU" sz="1900" b="1" dirty="0" smtClean="0"/>
          </a:p>
          <a:p>
            <a:pPr>
              <a:lnSpc>
                <a:spcPct val="80000"/>
              </a:lnSpc>
            </a:pPr>
            <a:endParaRPr lang="ru-RU" sz="1900" dirty="0" smtClean="0"/>
          </a:p>
          <a:p>
            <a:pPr>
              <a:lnSpc>
                <a:spcPct val="80000"/>
              </a:lnSpc>
            </a:pPr>
            <a:endParaRPr lang="ru-RU" sz="1900" dirty="0" smtClean="0"/>
          </a:p>
          <a:p>
            <a:pPr>
              <a:lnSpc>
                <a:spcPct val="80000"/>
              </a:lnSpc>
            </a:pPr>
            <a:endParaRPr lang="ru-RU" sz="1900" dirty="0" smtClean="0"/>
          </a:p>
          <a:p>
            <a:pPr>
              <a:lnSpc>
                <a:spcPct val="80000"/>
              </a:lnSpc>
            </a:pPr>
            <a:endParaRPr lang="ru-RU" sz="1900" dirty="0"/>
          </a:p>
        </p:txBody>
      </p:sp>
      <p:pic>
        <p:nvPicPr>
          <p:cNvPr id="6" name="Picture 12" descr="4_003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284196" cy="22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15475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Сейчас  выделяют несколько разных типов витражей в зависимости от техники изготовления: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400" b="1" i="1" dirty="0" smtClean="0">
                <a:solidFill>
                  <a:srgbClr val="C00000"/>
                </a:solidFill>
              </a:rPr>
              <a:t>1.Классический витраж</a:t>
            </a:r>
            <a:r>
              <a:rPr lang="ru-RU" sz="2400" b="1" dirty="0" smtClean="0">
                <a:solidFill>
                  <a:schemeClr val="tx1"/>
                </a:solidFill>
              </a:rPr>
              <a:t> — </a:t>
            </a:r>
            <a:r>
              <a:rPr lang="ru-RU" sz="2000" b="1" dirty="0" smtClean="0">
                <a:solidFill>
                  <a:schemeClr val="tx1"/>
                </a:solidFill>
              </a:rPr>
              <a:t>образован прозрачными кусками стекла, удерживаемыми перегородками из мягкого металла или пластика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	</a:t>
            </a:r>
            <a:r>
              <a:rPr lang="ru-RU" sz="2400" b="1" i="1" dirty="0" smtClean="0">
                <a:solidFill>
                  <a:srgbClr val="C00000"/>
                </a:solidFill>
              </a:rPr>
              <a:t>2.Накладной витраж</a:t>
            </a:r>
            <a:r>
              <a:rPr lang="ru-RU" sz="2400" b="1" dirty="0" smtClean="0">
                <a:solidFill>
                  <a:schemeClr val="tx1"/>
                </a:solidFill>
              </a:rPr>
              <a:t> — </a:t>
            </a:r>
            <a:r>
              <a:rPr lang="ru-RU" sz="2000" b="1" dirty="0" smtClean="0">
                <a:solidFill>
                  <a:schemeClr val="tx1"/>
                </a:solidFill>
              </a:rPr>
              <a:t>получается по технологии </a:t>
            </a:r>
            <a:r>
              <a:rPr lang="ru-RU" sz="2000" b="1" dirty="0" err="1" smtClean="0">
                <a:solidFill>
                  <a:schemeClr val="tx1"/>
                </a:solidFill>
              </a:rPr>
              <a:t>фьюзинга</a:t>
            </a:r>
            <a:r>
              <a:rPr lang="ru-RU" sz="2000" b="1" dirty="0" smtClean="0">
                <a:solidFill>
                  <a:schemeClr val="tx1"/>
                </a:solidFill>
              </a:rPr>
              <a:t> иногда наклеиванием элементов на 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основу.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	</a:t>
            </a:r>
            <a:r>
              <a:rPr lang="ru-RU" sz="2400" b="1" i="1" dirty="0" smtClean="0">
                <a:solidFill>
                  <a:srgbClr val="C00000"/>
                </a:solidFill>
              </a:rPr>
              <a:t>3.Расписной витраж</a:t>
            </a:r>
            <a:r>
              <a:rPr lang="ru-RU" sz="2400" b="1" dirty="0" smtClean="0">
                <a:solidFill>
                  <a:schemeClr val="tx1"/>
                </a:solidFill>
              </a:rPr>
              <a:t> — </a:t>
            </a:r>
            <a:r>
              <a:rPr lang="ru-RU" sz="2200" b="1" dirty="0" smtClean="0">
                <a:solidFill>
                  <a:schemeClr val="tx1"/>
                </a:solidFill>
              </a:rPr>
              <a:t>на поверхность стекла наносится рисунок прозрачными красками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	</a:t>
            </a:r>
            <a:r>
              <a:rPr lang="ru-RU" sz="2400" b="1" i="1" dirty="0" smtClean="0">
                <a:solidFill>
                  <a:srgbClr val="C00000"/>
                </a:solidFill>
              </a:rPr>
              <a:t>4.Плёночный витраж</a:t>
            </a:r>
            <a:r>
              <a:rPr lang="ru-RU" sz="2400" b="1" dirty="0" smtClean="0">
                <a:solidFill>
                  <a:schemeClr val="tx1"/>
                </a:solidFill>
              </a:rPr>
              <a:t> — </a:t>
            </a:r>
            <a:r>
              <a:rPr lang="ru-RU" sz="2200" b="1" dirty="0" smtClean="0">
                <a:solidFill>
                  <a:schemeClr val="tx1"/>
                </a:solidFill>
              </a:rPr>
              <a:t>на поверхность стекла наклеивается свинцовая лента и разноцветная самоклеящаяся пленка (английская технология).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	</a:t>
            </a:r>
            <a:r>
              <a:rPr lang="ru-RU" sz="2400" b="1" i="1" dirty="0" smtClean="0">
                <a:solidFill>
                  <a:srgbClr val="C00000"/>
                </a:solidFill>
              </a:rPr>
              <a:t>5.Комбинированный  витраж.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64294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0" dirty="0" smtClean="0">
                <a:solidFill>
                  <a:schemeClr val="tx1"/>
                </a:solidFill>
              </a:rPr>
              <a:t/>
            </a:r>
            <a:br>
              <a:rPr lang="ru-RU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/>
            </a:r>
            <a:br>
              <a:rPr lang="ru-RU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/>
            </a:r>
            <a:br>
              <a:rPr lang="ru-RU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/>
            </a:r>
            <a:br>
              <a:rPr lang="ru-RU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>				</a:t>
            </a:r>
            <a:r>
              <a:rPr lang="ru-RU" sz="2000" dirty="0" smtClean="0">
                <a:solidFill>
                  <a:schemeClr val="tx1"/>
                </a:solidFill>
              </a:rPr>
              <a:t>Светлана Михайлова </a:t>
            </a:r>
            <a:r>
              <a:rPr lang="ru-RU" sz="2000" b="0" dirty="0" smtClean="0">
                <a:solidFill>
                  <a:schemeClr val="tx1"/>
                </a:solidFill>
              </a:rPr>
              <a:t>окончила Московское художественное училище памяти 1905 года (станковое отделение) и Всероссийский институт кинематографии им. С. Герасимова (художественный факультет, отделение – художественное оформление игрового кино, специальность – художник по костюмам).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	Первое место на XII Международном фестивале </a:t>
            </a:r>
            <a:r>
              <a:rPr lang="ru-RU" sz="2000" b="0" dirty="0" err="1" smtClean="0">
                <a:solidFill>
                  <a:schemeClr val="tx1"/>
                </a:solidFill>
              </a:rPr>
              <a:t>ВГИКа</a:t>
            </a:r>
            <a:r>
              <a:rPr lang="ru-RU" sz="2000" b="0" dirty="0" smtClean="0">
                <a:solidFill>
                  <a:schemeClr val="tx1"/>
                </a:solidFill>
              </a:rPr>
              <a:t> за дипломную работу (эскизы костюмов к роману Г. Маркес «Сто лет одиночества»). Призер 27-й Молодежной выставки художников Москвы, ноябрь 2003 года. Является членом Московского Союза художников (секция театра и кино). 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	Работала художником по костюмам в фильмах: «Безумное чаепитие», , «Наташа», а также «Коктебель» студии «Мосфильм», ставший серебряным призером 25-го Московского кинофестиваля 2003 года.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	С 1999 года работает главным художником в витражной дизайн-студии.</a:t>
            </a:r>
            <a:r>
              <a:rPr lang="ru-RU" sz="2000" b="0" u="sng" dirty="0" smtClean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pic>
        <p:nvPicPr>
          <p:cNvPr id="22530" name="Рисунок 1" descr="художник по стеклу Светлана Михайл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2286016" cy="1717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1" descr="Витраж Сак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7"/>
            <a:ext cx="1785950" cy="23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2714620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hlinkClick r:id="rId3"/>
              </a:rPr>
              <a:t>Витраж "Сакура</a:t>
            </a:r>
            <a:r>
              <a:rPr lang="ru-RU" b="1" u="sng" dirty="0" smtClean="0">
                <a:hlinkClick r:id="rId3"/>
              </a:rPr>
              <a:t>"</a:t>
            </a:r>
            <a:endParaRPr lang="ru-RU" dirty="0"/>
          </a:p>
        </p:txBody>
      </p:sp>
      <p:pic>
        <p:nvPicPr>
          <p:cNvPr id="23558" name="Рисунок 22" descr="Витраж цветочной темати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785926"/>
            <a:ext cx="1857388" cy="247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28926" y="4286257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hlinkClick r:id="rId5"/>
              </a:rPr>
              <a:t>Витраж цветочной тематики</a:t>
            </a:r>
            <a:endParaRPr lang="ru-RU" dirty="0"/>
          </a:p>
        </p:txBody>
      </p:sp>
      <p:pic>
        <p:nvPicPr>
          <p:cNvPr id="23559" name="Рисунок 36" descr="Цветной витраж в двер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214290"/>
            <a:ext cx="1857378" cy="247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929190" y="2643182"/>
            <a:ext cx="3222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7"/>
              </a:rPr>
              <a:t>Цветной витраж в двери</a:t>
            </a:r>
            <a:endParaRPr lang="ru-RU" dirty="0"/>
          </a:p>
        </p:txBody>
      </p:sp>
      <p:pic>
        <p:nvPicPr>
          <p:cNvPr id="23560" name="Рисунок 52" descr="Люстра-витраж Калейдоскоп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357562"/>
            <a:ext cx="1785940" cy="175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4282" y="5214950"/>
            <a:ext cx="298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hlinkClick r:id="rId9"/>
              </a:rPr>
              <a:t>Люстра "Калейдоскоп"</a:t>
            </a:r>
            <a:endParaRPr lang="ru-RU" dirty="0"/>
          </a:p>
        </p:txBody>
      </p:sp>
      <p:pic>
        <p:nvPicPr>
          <p:cNvPr id="23561" name="Рисунок 32" descr="http://www.vit-rage.ru/smgallery/smabstract0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4000504"/>
            <a:ext cx="1857388" cy="225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429256" y="6286520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11"/>
              </a:rPr>
              <a:t>Абстракция </a:t>
            </a:r>
            <a:endParaRPr lang="ru-RU" dirty="0"/>
          </a:p>
        </p:txBody>
      </p:sp>
      <p:pic>
        <p:nvPicPr>
          <p:cNvPr id="23562" name="Рисунок 139" descr="http://www.vit-rage.ru/smimages/smvit4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9520" y="3143248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507013" y="5214950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13"/>
              </a:rPr>
              <a:t>Цветы  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264794"/>
            <a:ext cx="2928926" cy="637891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1</a:t>
            </a:r>
            <a:r>
              <a:rPr lang="ru-RU" sz="2400" b="1" dirty="0" smtClean="0"/>
              <a:t>. </a:t>
            </a:r>
            <a:r>
              <a:rPr lang="ru-RU" sz="2000" b="1" dirty="0" smtClean="0"/>
              <a:t>Цвета первого порядка (основные цвета).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2. Цвета второго порядка.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3.Дополнительные цвета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480" b="1480"/>
          <a:stretch>
            <a:fillRect/>
          </a:stretch>
        </p:blipFill>
        <p:spPr>
          <a:xfrm>
            <a:off x="3671860" y="500042"/>
            <a:ext cx="2507473" cy="2786082"/>
          </a:xfrm>
          <a:ln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877" y="500042"/>
            <a:ext cx="27503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00438"/>
            <a:ext cx="35052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428604"/>
            <a:ext cx="6172200" cy="66199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Секреты мастерства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85860"/>
            <a:ext cx="8286808" cy="5089062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 smtClean="0">
                <a:solidFill>
                  <a:schemeClr val="tx1"/>
                </a:solidFill>
              </a:rPr>
              <a:t>	1. Витраж должен выполняться в чистом и сухом помещении. Сначала под стеклом укладываем шаблон витража. 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</a:rPr>
              <a:t>	2. Поверхность стекла, на которую будет наноситься витраж должна быть тщательно очищена. Следует также помнить, что некоторые чистящие вещества могут содержать добавки, оставляющие на поверхности слой, и поэтому не могут использоваться с </a:t>
            </a:r>
            <a:r>
              <a:rPr lang="ru-RU" sz="2000" dirty="0" err="1" smtClean="0">
                <a:solidFill>
                  <a:schemeClr val="tx1"/>
                </a:solidFill>
              </a:rPr>
              <a:t>самоприклеивающимися</a:t>
            </a:r>
            <a:r>
              <a:rPr lang="ru-RU" sz="2000" dirty="0" smtClean="0">
                <a:solidFill>
                  <a:schemeClr val="tx1"/>
                </a:solidFill>
              </a:rPr>
              <a:t> ленточками и цветной плёнкой.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</a:rPr>
              <a:t>	3. Главная особенность витражей: все контурные линии  изображения должны соприкасаться друг с другом и с мамой рамкой, как бы дробить рисунок на выразительные по очертаниям части – ячейки, в которых потом появляются узоры, цветные стекла.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86766" cy="62261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Для выполнения витража вам потребуется: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>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1 группа: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Эскиз, бумажный каркас с вырезанными оконцами, палитра красок, </a:t>
            </a:r>
            <a:r>
              <a:rPr lang="ru-RU" sz="2400" b="1" dirty="0" err="1" smtClean="0">
                <a:solidFill>
                  <a:schemeClr val="tx1"/>
                </a:solidFill>
              </a:rPr>
              <a:t>поролончики</a:t>
            </a:r>
            <a:r>
              <a:rPr lang="ru-RU" sz="2400" b="1" dirty="0" smtClean="0">
                <a:solidFill>
                  <a:schemeClr val="tx1"/>
                </a:solidFill>
              </a:rPr>
              <a:t>, кисти.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000" b="1" u="sng" dirty="0" smtClean="0"/>
              <a:t>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2 группа: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Эскиз, бумажный каркас с вырезанными ячейками, цветная пленка, скотч.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Рисунок 1" descr="Image1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000108"/>
            <a:ext cx="1714480" cy="1893862"/>
          </a:xfrm>
          <a:prstGeom prst="rect">
            <a:avLst/>
          </a:prstGeom>
          <a:noFill/>
        </p:spPr>
      </p:pic>
      <p:pic>
        <p:nvPicPr>
          <p:cNvPr id="1036" name="Рисунок 17" descr="Image9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2243590" cy="1214446"/>
          </a:xfrm>
          <a:prstGeom prst="rect">
            <a:avLst/>
          </a:prstGeom>
          <a:noFill/>
        </p:spPr>
      </p:pic>
      <p:pic>
        <p:nvPicPr>
          <p:cNvPr id="1034" name="Picture 10" descr="j0337280"/>
          <p:cNvPicPr preferRelativeResize="0">
            <a:picLocks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2214578" cy="15716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642910" y="428604"/>
            <a:ext cx="8215370" cy="7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ru-RU" sz="2000" b="1" i="0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2 3 4</a:t>
            </a:r>
            <a:r>
              <a:rPr lang="ru-RU" sz="7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7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    </a:t>
            </a:r>
            <a:r>
              <a:rPr kumimoji="0" lang="ru-RU" sz="2400" b="1" i="0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ru-RU" sz="2400" b="1" i="0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400" b="1" i="0" u="none" strike="sng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4567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2400" b="0" i="0" u="none" strike="sng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35" name="Рисунок 2" descr="Image6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857364"/>
            <a:ext cx="2510071" cy="85725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429388" y="928670"/>
            <a:ext cx="107157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1214422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,,,,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00232" y="1285860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</a:t>
            </a:r>
            <a:endParaRPr lang="ru-RU" sz="36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071670" y="4929198"/>
          <a:ext cx="6286542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7"/>
                <a:gridCol w="1047757"/>
                <a:gridCol w="1047757"/>
                <a:gridCol w="1047757"/>
                <a:gridCol w="1047757"/>
                <a:gridCol w="1047757"/>
              </a:tblGrid>
              <a:tr h="928694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357166"/>
            <a:ext cx="8358246" cy="1012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Т/Б при работе с ножницами :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  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  </a:t>
            </a:r>
            <a:endParaRPr lang="ru-RU" sz="2000" b="1" i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Helvetica"/>
            </a:endParaRPr>
          </a:p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Helvetica"/>
              </a:rPr>
              <a:t>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Helvetica"/>
              </a:rPr>
              <a:t>Работайте хорошо отрегулированными и заточенными ножницами.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Helvetica"/>
              </a:rPr>
              <a:t>2. Ножницы кладите кольцами к себе и передавайте кольцами вперед.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Helvetica"/>
              </a:rPr>
              <a:t>3. Не оставляйте ножницы раскрытыми.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Helvetica"/>
              </a:rPr>
              <a:t>4. Не играйте ножницами и не подносите их к лицу.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Helvetica"/>
              </a:rPr>
              <a:t>5. Следите за движением и положением лезвий во время работы.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Helvetica"/>
              </a:rPr>
              <a:t>6. Используйте ножницы только по назначению.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14290"/>
            <a:ext cx="8929718" cy="1163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гигиены и безопасности труда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1. Рабочую зону накрыть пленкой. Для защиты от загрязнений можно надеть фартук.</a:t>
            </a:r>
            <a:endParaRPr kumimoji="0" lang="ru-RU" sz="27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 .Помещение проветривать.</a:t>
            </a:r>
            <a:endParaRPr kumimoji="0" lang="ru-RU" sz="27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3. На рабочем столе должен находиться </a:t>
            </a:r>
            <a:r>
              <a:rPr kumimoji="0" lang="ru-RU" sz="27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спецлоток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для мусора.</a:t>
            </a:r>
            <a:endParaRPr kumimoji="0" lang="ru-RU" sz="27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4. Палитру с краской, кисти, </a:t>
            </a:r>
            <a:r>
              <a:rPr kumimoji="0" lang="ru-RU" sz="27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поролончики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размещать справа от работающего.</a:t>
            </a:r>
            <a:endParaRPr kumimoji="0" lang="ru-RU" sz="27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5. Для сохранения чистоты цвета на стекле, желательно работать в перчатках для окраски волос.</a:t>
            </a:r>
            <a:endParaRPr kumimoji="0" lang="ru-RU" sz="27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6. Осторожно! Стекло! Края стекла обклеить скотчем или спецобработка.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6083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tx1"/>
                </a:solidFill>
              </a:rPr>
              <a:t>Последовательность выполнения работы!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u="sng" dirty="0" smtClean="0">
                <a:solidFill>
                  <a:srgbClr val="C00000"/>
                </a:solidFill>
              </a:rPr>
              <a:t>1 группа: </a:t>
            </a:r>
            <a:r>
              <a:rPr lang="ru-RU" sz="2200" b="1" i="1" dirty="0" smtClean="0">
                <a:solidFill>
                  <a:srgbClr val="C00000"/>
                </a:solidFill>
              </a:rPr>
              <a:t>   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  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chemeClr val="tx1"/>
                </a:solidFill>
              </a:rPr>
              <a:t>1.На обратной стороне каркаса приклей кусочки цветной пленки.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2.Поверни работу и покрась перемычки черной краской.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3.Витраж готов. Прикрепи к стеклу. 	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u="sng" dirty="0" smtClean="0">
                <a:solidFill>
                  <a:srgbClr val="C00000"/>
                </a:solidFill>
              </a:rPr>
              <a:t>2группа:</a:t>
            </a:r>
            <a:br>
              <a:rPr lang="ru-RU" sz="2200" b="1" u="sng" dirty="0" smtClean="0">
                <a:solidFill>
                  <a:srgbClr val="C00000"/>
                </a:solidFill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chemeClr val="tx1"/>
                </a:solidFill>
              </a:rPr>
              <a:t>1.  Обезжирить стекло.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2. Прикрепить к стеклу скотчем каркас.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3. Нанеси поролоном краски прозрачным слоем.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4. Осторожно сними каркас.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5. Нанеси черной краской четкий графический рисунок.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6. Дайте краске просохнуть.  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6172200" cy="642942"/>
          </a:xfrm>
        </p:spPr>
        <p:txBody>
          <a:bodyPr/>
          <a:lstStyle/>
          <a:p>
            <a:pPr algn="ctr"/>
            <a:r>
              <a:rPr lang="ru-RU" cap="all" dirty="0" smtClean="0">
                <a:solidFill>
                  <a:schemeClr val="tx1"/>
                </a:solidFill>
              </a:rPr>
              <a:t>Физкультминутка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50720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Едет, едет солнце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В золотой карете. </a:t>
            </a:r>
            <a:r>
              <a:rPr lang="ru-RU" sz="2000" i="1" dirty="0" smtClean="0"/>
              <a:t>(Руки согнуты, сжаты кулачки, передвигают ногами – «едут».)</a:t>
            </a: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Видит, видит солнце:</a:t>
            </a:r>
            <a:r>
              <a:rPr lang="ru-RU" sz="2000" i="1" dirty="0" smtClean="0"/>
              <a:t> (Руки под «козырек» - «вглядываются».)</a:t>
            </a: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Щенка, и петуха,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И козу с рогами, </a:t>
            </a:r>
            <a:r>
              <a:rPr lang="ru-RU" sz="2000" i="1" dirty="0" smtClean="0"/>
              <a:t>(Изображают животных произвольно.)</a:t>
            </a: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И как Петя во дворе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Машет кулаками. </a:t>
            </a:r>
            <a:r>
              <a:rPr lang="ru-RU" sz="2000" i="1" dirty="0" smtClean="0"/>
              <a:t>(Машут кулаками.)</a:t>
            </a:r>
            <a:endParaRPr lang="ru-RU" sz="2000" dirty="0" smtClean="0"/>
          </a:p>
          <a:p>
            <a:pPr algn="just"/>
            <a:r>
              <a:rPr lang="ru-RU" sz="2000" i="1" dirty="0" smtClean="0"/>
              <a:t> 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4" descr="MCj043820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643446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Cj043820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57166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Cj043820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7867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/>
              <a:t>Закрепление изученного материала</a:t>
            </a:r>
          </a:p>
          <a:p>
            <a:pPr algn="ctr"/>
            <a:endParaRPr lang="ru-RU" sz="2800" b="1" cap="all" dirty="0" smtClean="0"/>
          </a:p>
          <a:p>
            <a:pPr algn="ctr"/>
            <a:endParaRPr lang="ru-RU" sz="2800" b="1" cap="all" dirty="0" smtClean="0"/>
          </a:p>
          <a:p>
            <a:pPr algn="ctr"/>
            <a:endParaRPr lang="ru-RU" sz="2800" b="1" cap="all" dirty="0" smtClean="0"/>
          </a:p>
          <a:p>
            <a:pPr algn="ctr"/>
            <a:endParaRPr lang="ru-RU" sz="2800" b="1" cap="all" dirty="0" smtClean="0"/>
          </a:p>
          <a:p>
            <a:pPr algn="ctr"/>
            <a:endParaRPr lang="ru-RU" sz="2800" b="1" cap="all" dirty="0" smtClean="0"/>
          </a:p>
          <a:p>
            <a:pPr algn="ctr"/>
            <a:endParaRPr lang="ru-RU" sz="2800" b="1" cap="all" dirty="0" smtClean="0"/>
          </a:p>
          <a:p>
            <a:pPr algn="ctr"/>
            <a:endParaRPr lang="ru-RU" sz="2800" b="1" cap="all" dirty="0" smtClean="0"/>
          </a:p>
          <a:p>
            <a:pPr algn="ctr"/>
            <a:endParaRPr lang="ru-RU" sz="2800" b="1" cap="all" dirty="0" smtClean="0"/>
          </a:p>
          <a:p>
            <a:pPr algn="ctr"/>
            <a:endParaRPr lang="ru-RU" sz="2800" b="1" cap="all" dirty="0" smtClean="0"/>
          </a:p>
          <a:p>
            <a:pPr algn="ctr"/>
            <a:endParaRPr lang="ru-RU" sz="2800" b="1" cap="all" dirty="0" smtClean="0"/>
          </a:p>
          <a:p>
            <a:pPr algn="ctr"/>
            <a:endParaRPr lang="ru-RU" sz="2800" b="1" cap="all" dirty="0" smtClean="0"/>
          </a:p>
          <a:p>
            <a:pPr algn="ctr"/>
            <a:endParaRPr lang="ru-RU" sz="28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1643050"/>
            <a:ext cx="82868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781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Что нового вы узнали на уроке?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781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Чему научились?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781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Понравилось ли вам работать в группе?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781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Что же такое витраж?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781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Сколько основных цветов в цветовом круге?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781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 чьим творчеством вы познакомились?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781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Какие виды витражей вы знаете?                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781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Назовите технологическую последовательность выполнения витража?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_003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428604"/>
            <a:ext cx="7858180" cy="5762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476500"/>
          <a:ext cx="6096000" cy="1905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905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FFFF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FFFF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FFFF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FFFF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FFFF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5845" name="Рисунок 132" descr="http://www.vit-rage.ru/smimages/smvit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643074" cy="1643074"/>
          </a:xfrm>
          <a:prstGeom prst="rect">
            <a:avLst/>
          </a:prstGeom>
          <a:noFill/>
        </p:spPr>
      </p:pic>
      <p:pic>
        <p:nvPicPr>
          <p:cNvPr id="35844" name="Рисунок 133" descr="http://www.vit-rage.ru/smimages/smvit4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14884"/>
            <a:ext cx="1714512" cy="1714512"/>
          </a:xfrm>
          <a:prstGeom prst="rect">
            <a:avLst/>
          </a:prstGeom>
          <a:noFill/>
        </p:spPr>
      </p:pic>
      <p:pic>
        <p:nvPicPr>
          <p:cNvPr id="35843" name="Рисунок 134" descr="http://www.vit-rage.ru/smimages/smvit4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7166"/>
            <a:ext cx="1571636" cy="1571636"/>
          </a:xfrm>
          <a:prstGeom prst="rect">
            <a:avLst/>
          </a:prstGeom>
          <a:noFill/>
        </p:spPr>
      </p:pic>
      <p:pic>
        <p:nvPicPr>
          <p:cNvPr id="35842" name="Рисунок 135" descr="http://www.vit-rage.ru/smimages/smvit4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94861">
            <a:off x="2761093" y="4618488"/>
            <a:ext cx="1643074" cy="1643074"/>
          </a:xfrm>
          <a:prstGeom prst="rect">
            <a:avLst/>
          </a:prstGeom>
          <a:noFill/>
        </p:spPr>
      </p:pic>
      <p:pic>
        <p:nvPicPr>
          <p:cNvPr id="35846" name="Рисунок 140" descr="http://www.vit-rage.ru/smimages/smvit4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28604"/>
            <a:ext cx="31432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141" descr="http://www.vit-rage.ru/smimages/smvit4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357430"/>
            <a:ext cx="2714644" cy="17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28" descr="http://www.vit-rage.ru/smgallery/smlandscape0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2285992"/>
            <a:ext cx="2290765" cy="225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Рисунок 11" descr="витраж Зима в Зальцбурге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4714884"/>
            <a:ext cx="4071934" cy="18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Рисунок 29" descr="http://www.vit-rage.ru/smgallery/smsubject0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228599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MCj043820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78" y="571480"/>
            <a:ext cx="2357454" cy="2357454"/>
          </a:xfrm>
          <a:prstGeom prst="rect">
            <a:avLst/>
          </a:prstGeom>
          <a:noFill/>
        </p:spPr>
      </p:pic>
      <p:pic>
        <p:nvPicPr>
          <p:cNvPr id="34818" name="Picture 2" descr="j02938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00438"/>
            <a:ext cx="2690821" cy="2829702"/>
          </a:xfrm>
          <a:prstGeom prst="rect">
            <a:avLst/>
          </a:prstGeom>
          <a:noFill/>
        </p:spPr>
      </p:pic>
      <p:sp>
        <p:nvSpPr>
          <p:cNvPr id="34817" name="Cloud"/>
          <p:cNvSpPr>
            <a:spLocks noChangeAspect="1" noEditPoints="1" noChangeArrowheads="1"/>
          </p:cNvSpPr>
          <p:nvPr/>
        </p:nvSpPr>
        <p:spPr bwMode="auto">
          <a:xfrm>
            <a:off x="4882095" y="571480"/>
            <a:ext cx="3304655" cy="221457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152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501122" cy="53578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800" u="sng" dirty="0" smtClean="0">
                <a:solidFill>
                  <a:schemeClr val="tx1"/>
                </a:solidFill>
              </a:rPr>
              <a:t>ТЕМА УРОКА</a:t>
            </a:r>
            <a:r>
              <a:rPr lang="ru-RU" sz="2800" dirty="0" smtClean="0">
                <a:solidFill>
                  <a:schemeClr val="tx1"/>
                </a:solidFill>
              </a:rPr>
              <a:t>: Исторические сведения об искусстве витражей, их виды.                                          Применение витражей в дизайне интерьера.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</a:t>
            </a:r>
            <a:r>
              <a:rPr lang="ru-RU" sz="2800" i="1" dirty="0" smtClean="0">
                <a:solidFill>
                  <a:schemeClr val="tx1"/>
                </a:solidFill>
              </a:rPr>
              <a:t>(Путешествие в страну Украшения)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01122" cy="6215106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1. Создать условия для знакомства с витражом как произведением декоративно-прикладного искусства изобразительного или орнаментального характера, с ролью композиции, формирование художественных знаний, умений и навыков  в составлении витража, умений выразить разные эмоциональные состояния  и приёмам правильной и безопасной работы с инструментами и приспособлениями, умением применять их на практике.                        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2. Способствовать развитию зрительной памяти в передаче впечатлений, практических навыков и творческих способностей учащихся; пробудить фантазию, умение комбинировать детали.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3. Способствовать совершенствованию эстетического вкуса; воспитанию аккуратности,  внимательности, трудолюбия, усидчивости, чувства товарищества и взаимопомощи.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785794"/>
          <a:ext cx="8501123" cy="559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61"/>
                <a:gridCol w="1639442"/>
                <a:gridCol w="664560"/>
                <a:gridCol w="5764860"/>
              </a:tblGrid>
              <a:tr h="1398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Аппликация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произведение декоративного искусства изобразительного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характера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цветного стекла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8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Мозаика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 создания орнаментов или художественных изображений путем наложения на основу разноцветных кусочков материала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8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Фреска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настенной монументальной живописи с использованием мелких кубиков смальты (цветных стеклышек)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8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Витраж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настенная живопись, выполненная водяными красками по сырой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штукатурке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01188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</a:rPr>
              <a:t>	</a:t>
            </a:r>
            <a:r>
              <a:rPr lang="ru-RU" b="1" i="1" u="sng" dirty="0" smtClean="0">
                <a:solidFill>
                  <a:srgbClr val="C00000"/>
                </a:solidFill>
              </a:rPr>
              <a:t>Витраж</a:t>
            </a:r>
            <a:r>
              <a:rPr lang="ru-RU" dirty="0" smtClean="0">
                <a:solidFill>
                  <a:schemeClr val="tx1"/>
                </a:solidFill>
              </a:rPr>
              <a:t> (фр. </a:t>
            </a:r>
            <a:r>
              <a:rPr lang="fr-FR" i="1" dirty="0" smtClean="0">
                <a:solidFill>
                  <a:schemeClr val="tx1"/>
                </a:solidFill>
              </a:rPr>
              <a:t>Vitrage</a:t>
            </a:r>
            <a:r>
              <a:rPr lang="ru-RU" dirty="0" smtClean="0">
                <a:solidFill>
                  <a:schemeClr val="tx1"/>
                </a:solidFill>
              </a:rPr>
              <a:t> — остекление, от лат. </a:t>
            </a:r>
            <a:r>
              <a:rPr lang="la-Latn" i="1" dirty="0" smtClean="0">
                <a:solidFill>
                  <a:schemeClr val="tx1"/>
                </a:solidFill>
              </a:rPr>
              <a:t>vitrum</a:t>
            </a:r>
            <a:r>
              <a:rPr lang="ru-RU" dirty="0" smtClean="0">
                <a:solidFill>
                  <a:schemeClr val="tx1"/>
                </a:solidFill>
              </a:rPr>
              <a:t> — стекло) — произведение декоративного искусства изобразительного или орнаментального характера из цветного стекла, рассчитанное на сквозное освещение и предназначенное для заполнения проёма, чаще всего оконного, в каком-либо архитектурном сооружении. С давних пор витраж использовался в храмах. 	В раннехристианском храме окна заполнялись тонкими прозрачными пластинами камня (алебастра, селенита), из которых составляли орнамент.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15475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В романских храмах (Франция и Германия) появились сюжетные витражи. Многоцветные, большие по размеру витражи из разнообразных по форме стёкол, скреплённых свинцовыми перемычками, являлись особенностью готических соборов. 	Чаще всего готические витражи изображали религиозные и бытовые сцены. Они размещались в огромных стрельчатых окнах, так называемых «</a:t>
            </a:r>
            <a:r>
              <a:rPr lang="ru-RU" i="1" dirty="0" smtClean="0">
                <a:solidFill>
                  <a:schemeClr val="tx1"/>
                </a:solidFill>
              </a:rPr>
              <a:t>розах</a:t>
            </a:r>
            <a:r>
              <a:rPr lang="ru-RU" dirty="0" smtClean="0">
                <a:solidFill>
                  <a:schemeClr val="tx1"/>
                </a:solidFill>
              </a:rPr>
              <a:t>». В эпоху возрождения витраж существовал как живопись на стекле, применялась техника выскабливания по специально покрашенному разноцветному стеклу.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8" descr="Nidaros Cathedral Trondheim 2005-08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643206" cy="367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0" descr="Canterbury Cathedral 021 Poor mans Bible window upper hal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643314"/>
            <a:ext cx="2786082" cy="286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24" descr="http://upload.wikimedia.org/wikipedia/ru/thumb/c/c8/DSCF0014.JPG/200px-DSCF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786058"/>
            <a:ext cx="27393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22" descr="http://upload.wikimedia.org/wikipedia/commons/thumb/d/d5/Vitra%C5%BE_sv.Josip_Rovi%C5%A1%C4%87e.jpg/200px-Vitra%C5%BE_sv.Josip_Rovi%C5%A1%C4%8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85728"/>
            <a:ext cx="25619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4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00892" y="214290"/>
            <a:ext cx="1797842" cy="259488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В </a:t>
            </a:r>
            <a:r>
              <a:rPr lang="ru-RU" b="1" dirty="0" smtClean="0"/>
              <a:t>конце позапрошлого века была изобретена новая технология сборки, получившая название “Тиффани”, по имени ее создателя. По ней каждая стеклянная пластина оправлялась фольгой, затем разрозненные стекла спаивали друг с другом. Отказ от жесткого металлического каркаса сделал возможным применение таких декоративных изделий не только в качестве стеклянного заполнения проемов в стенах, но и, например, в качестве плафонов для светильников или как отделка для потолков. </a:t>
            </a:r>
            <a:endParaRPr lang="ru-RU" b="1" dirty="0" smtClean="0"/>
          </a:p>
          <a:p>
            <a:pPr algn="just"/>
            <a:r>
              <a:rPr lang="ru-RU" b="1" dirty="0" smtClean="0"/>
              <a:t>	Следующая </a:t>
            </a:r>
            <a:r>
              <a:rPr lang="ru-RU" b="1" dirty="0" smtClean="0"/>
              <a:t>современная технология изготовления витражей называется “</a:t>
            </a:r>
            <a:r>
              <a:rPr lang="ru-RU" b="1" dirty="0" err="1" smtClean="0"/>
              <a:t>фьюзинг</a:t>
            </a:r>
            <a:r>
              <a:rPr lang="ru-RU" b="1" dirty="0" smtClean="0"/>
              <a:t>” (“спекание”). Суть этого метода заключается в том, что на цельном пласте стекла собирается рисунок будущего витража из кусочков цветного стекла, стеклянных гранул, шихты, дротов и т.п. Затем, стекло разогревается в специальной печи до температуры 850 градусов и спекается в цельный пласт. Не смотря на трудоемкость изготовления, витражи выполненные по технологии “</a:t>
            </a:r>
            <a:r>
              <a:rPr lang="ru-RU" b="1" dirty="0" err="1" smtClean="0"/>
              <a:t>фьюзинг</a:t>
            </a:r>
            <a:r>
              <a:rPr lang="ru-RU" b="1" dirty="0" smtClean="0"/>
              <a:t>”, могут иметь различную форму, толщину и фактуру. Это позволяет использовать их в качестве различных эффектных элементов интерьера: в виде перегородок, вставок в стене, в качестве столешницы. Выглядят такие витражи современно и эстетично, и пользуются заслуженной популярностью. Особенно нужно обратить на них свое внимание почитателям в интерьере постмодернизма и </a:t>
            </a:r>
            <a:r>
              <a:rPr lang="ru-RU" b="1" dirty="0" err="1" smtClean="0"/>
              <a:t>хай-тека</a:t>
            </a:r>
            <a:endParaRPr lang="ru-RU" b="1" dirty="0"/>
          </a:p>
        </p:txBody>
      </p:sp>
    </p:spTree>
  </p:cSld>
  <p:clrMapOvr>
    <a:masterClrMapping/>
  </p:clrMapOvr>
  <p:transition>
    <p:check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187</TotalTime>
  <Words>462</Words>
  <Application>Microsoft Office PowerPoint</Application>
  <PresentationFormat>Экран (4:3)</PresentationFormat>
  <Paragraphs>167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Чтите науки, любите искусства, Без сожаленья беритесь за труд. Дети! Тогда благородные чувства  В вас благородную почву найдут!</vt:lpstr>
      <vt:lpstr>Слайд 2</vt:lpstr>
      <vt:lpstr>ТЕМА УРОКА: Исторические сведения об искусстве витражей, их виды.                                          Применение витражей в дизайне интерьера.       (Путешествие в страну Украшения)   </vt:lpstr>
      <vt:lpstr>1. Создать условия для знакомства с витражом как произведением декоративно-прикладного искусства изобразительного или орнаментального характера, с ролью композиции, формирование художественных знаний, умений и навыков  в составлении витража, умений выразить разные эмоциональные состояния  и приёмам правильной и безопасной работы с инструментами и приспособлениями, умением применять их на практике.                        .    2. Способствовать развитию зрительной памяти в передаче впечатлений, практических навыков и творческих способностей учащихся; пробудить фантазию, умение комбинировать детали.    3. Способствовать совершенствованию эстетического вкуса; воспитанию аккуратности,  внимательности, трудолюбия, усидчивости, чувства товарищества и взаимопомощи.   </vt:lpstr>
      <vt:lpstr>Слайд 5</vt:lpstr>
      <vt:lpstr> Витраж (фр. Vitrage — остекление, от лат. vitrum — стекло) — произведение декоративного искусства изобразительного или орнаментального характера из цветного стекла, рассчитанное на сквозное освещение и предназначенное для заполнения проёма, чаще всего оконного, в каком-либо архитектурном сооружении. С давних пор витраж использовался в храмах.  В раннехристианском храме окна заполнялись тонкими прозрачными пластинами камня (алебастра, селенита), из которых составляли орнамент. </vt:lpstr>
      <vt:lpstr> В романских храмах (Франция и Германия) появились сюжетные витражи. Многоцветные, большие по размеру витражи из разнообразных по форме стёкол, скреплённых свинцовыми перемычками, являлись особенностью готических соборов.  Чаще всего готические витражи изображали религиозные и бытовые сцены. Они размещались в огромных стрельчатых окнах, так называемых «розах». В эпоху возрождения витраж существовал как живопись на стекле, применялась техника выскабливания по специально покрашенному разноцветному стеклу. </vt:lpstr>
      <vt:lpstr>Слайд 8</vt:lpstr>
      <vt:lpstr>Слайд 9</vt:lpstr>
      <vt:lpstr>Слайд 10</vt:lpstr>
      <vt:lpstr>- Как вы думаете, зачем нужен витраж?   - Что изображают при выполнении витражей?     </vt:lpstr>
      <vt:lpstr>Стили витражей</vt:lpstr>
      <vt:lpstr>Слайд 13</vt:lpstr>
      <vt:lpstr>Сейчас  выделяют несколько разных типов витражей в зависимости от техники изготовления:    1.Классический витраж — образован прозрачными кусками стекла, удерживаемыми перегородками из мягкого металла или пластика.   2.Накладной витраж — получается по технологии фьюзинга иногда наклеиванием элементов на   основу.  3.Расписной витраж — на поверхность стекла наносится рисунок прозрачными красками.    4.Плёночный витраж — на поверхность стекла наклеивается свинцовая лента и разноцветная самоклеящаяся пленка (английская технология).    5.Комбинированный  витраж.</vt:lpstr>
      <vt:lpstr>        Светлана Михайлова окончила Московское художественное училище памяти 1905 года (станковое отделение) и Всероссийский институт кинематографии им. С. Герасимова (художественный факультет, отделение – художественное оформление игрового кино, специальность – художник по костюмам).  Первое место на XII Международном фестивале ВГИКа за дипломную работу (эскизы костюмов к роману Г. Маркес «Сто лет одиночества»). Призер 27-й Молодежной выставки художников Москвы, ноябрь 2003 года. Является членом Московского Союза художников (секция театра и кино).   Работала художником по костюмам в фильмах: «Безумное чаепитие», , «Наташа», а также «Коктебель» студии «Мосфильм», ставший серебряным призером 25-го Московского кинофестиваля 2003 года.  С 1999 года работает главным художником в витражной дизайн-студии. </vt:lpstr>
      <vt:lpstr>Слайд 16</vt:lpstr>
      <vt:lpstr>Слайд 17</vt:lpstr>
      <vt:lpstr>Секреты мастерства</vt:lpstr>
      <vt:lpstr> Для выполнения витража вам потребуется:    1 группа: Эскиз, бумажный каркас с вырезанными оконцами, палитра красок, поролончики, кисти.     2 группа: Эскиз, бумажный каркас с вырезанными ячейками, цветная пленка, скотч.      </vt:lpstr>
      <vt:lpstr>Слайд 20</vt:lpstr>
      <vt:lpstr>Слайд 21</vt:lpstr>
      <vt:lpstr>  Последовательность выполнения работы!  1 группа:         1.На обратной стороне каркаса приклей кусочки цветной пленки. 2.Поверни работу и покрась перемычки черной краской. 3.Витраж готов. Прикрепи к стеклу.    2группа:  1.  Обезжирить стекло. 2. Прикрепить к стеклу скотчем каркас. 3. Нанеси поролоном краски прозрачным слоем. 4. Осторожно сними каркас. 5. Нанеси черной краской четкий графический рисунок. 6. Дайте краске просохнуть.   </vt:lpstr>
      <vt:lpstr>Физкультминутка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Чтите науки, любите искусства, Без сожаленья беритесь за труд. Дети! Тогда благородные чувства  В вас благородную почву найдут!</dc:title>
  <dc:creator>Ольга</dc:creator>
  <cp:lastModifiedBy>учитель</cp:lastModifiedBy>
  <cp:revision>27</cp:revision>
  <dcterms:created xsi:type="dcterms:W3CDTF">2010-03-02T16:35:44Z</dcterms:created>
  <dcterms:modified xsi:type="dcterms:W3CDTF">2010-03-04T08:17:38Z</dcterms:modified>
</cp:coreProperties>
</file>