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462300"/>
    <a:srgbClr val="663300"/>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13674A-85D1-4BD1-851F-51EE69CED335}" type="datetimeFigureOut">
              <a:rPr lang="ru-RU" smtClean="0"/>
              <a:pPr/>
              <a:t>23.01.2014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3ADDBE-576B-46E3-AF65-3543918B6C0E}" type="slidenum">
              <a:rPr lang="ru-RU" smtClean="0"/>
              <a:pPr/>
              <a:t>‹#›</a:t>
            </a:fld>
            <a:endParaRPr lang="ru-RU"/>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3674A-85D1-4BD1-851F-51EE69CED335}" type="datetimeFigureOut">
              <a:rPr lang="ru-RU" smtClean="0"/>
              <a:pPr/>
              <a:t>23.01.2014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ADDBE-576B-46E3-AF65-3543918B6C0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85852" y="1857364"/>
            <a:ext cx="6649577" cy="1754326"/>
          </a:xfrm>
          <a:prstGeom prst="rect">
            <a:avLst/>
          </a:prstGeom>
          <a:noFill/>
          <a:effectLst>
            <a:glow rad="228600">
              <a:schemeClr val="accent6">
                <a:satMod val="175000"/>
                <a:alpha val="40000"/>
              </a:schemeClr>
            </a:glow>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glow rad="101600">
                    <a:srgbClr val="FFCC66">
                      <a:alpha val="60000"/>
                    </a:srgbClr>
                  </a:glow>
                  <a:outerShdw blurRad="76200" dist="50800" dir="5400000" algn="tl" rotWithShape="0">
                    <a:srgbClr val="000000">
                      <a:alpha val="65000"/>
                    </a:srgbClr>
                  </a:outerShdw>
                </a:effectLst>
                <a:latin typeface="Comic Sans MS" pitchFamily="66" charset="0"/>
              </a:rPr>
              <a:t>     Смеяться      </a:t>
            </a:r>
          </a:p>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glow rad="101600">
                    <a:srgbClr val="FFCC66">
                      <a:alpha val="60000"/>
                    </a:srgbClr>
                  </a:glow>
                  <a:outerShdw blurRad="76200" dist="50800" dir="5400000" algn="tl" rotWithShape="0">
                    <a:srgbClr val="000000">
                      <a:alpha val="65000"/>
                    </a:srgbClr>
                  </a:outerShdw>
                </a:effectLst>
                <a:latin typeface="Comic Sans MS" pitchFamily="66" charset="0"/>
              </a:rPr>
              <a:t>разрешается</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glow rad="101600">
                    <a:srgbClr val="FFCC66">
                      <a:alpha val="60000"/>
                    </a:srgbClr>
                  </a:glow>
                  <a:outerShdw blurRad="76200" dist="50800" dir="5400000" algn="tl" rotWithShape="0">
                    <a:srgbClr val="000000">
                      <a:alpha val="65000"/>
                    </a:srgbClr>
                  </a:outerShdw>
                </a:effectLst>
                <a:latin typeface="Comic Sans MS" pitchFamily="66" charset="0"/>
                <a:sym typeface="Wingdings" pitchFamily="2" charset="2"/>
              </a:rPr>
              <a:t></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glow rad="101600">
                  <a:srgbClr val="FFCC66">
                    <a:alpha val="60000"/>
                  </a:srgbClr>
                </a:glow>
                <a:outerShdw blurRad="76200" dist="50800" dir="5400000" algn="tl" rotWithShape="0">
                  <a:srgbClr val="000000">
                    <a:alpha val="65000"/>
                  </a:srgbClr>
                </a:outerShdw>
              </a:effectLst>
            </a:endParaRPr>
          </a:p>
        </p:txBody>
      </p:sp>
      <p:pic>
        <p:nvPicPr>
          <p:cNvPr id="6" name="Рисунок 5" descr="1207979038_20070919134519.gif"/>
          <p:cNvPicPr>
            <a:picLocks noChangeAspect="1"/>
          </p:cNvPicPr>
          <p:nvPr/>
        </p:nvPicPr>
        <p:blipFill>
          <a:blip r:embed="rId2" cstate="screen">
            <a:clrChange>
              <a:clrFrom>
                <a:srgbClr val="FFFF66"/>
              </a:clrFrom>
              <a:clrTo>
                <a:srgbClr val="FFFF66">
                  <a:alpha val="0"/>
                </a:srgbClr>
              </a:clrTo>
            </a:clrChange>
          </a:blip>
          <a:stretch>
            <a:fillRect/>
          </a:stretch>
        </p:blipFill>
        <p:spPr>
          <a:xfrm>
            <a:off x="3214678" y="3929066"/>
            <a:ext cx="2676525" cy="2238375"/>
          </a:xfrm>
          <a:prstGeom prst="rect">
            <a:avLst/>
          </a:prstGeom>
        </p:spPr>
      </p:pic>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642918"/>
            <a:ext cx="4035079" cy="707886"/>
          </a:xfrm>
          <a:prstGeom prst="rect">
            <a:avLst/>
          </a:prstGeom>
        </p:spPr>
        <p:txBody>
          <a:bodyPr wrap="none">
            <a:spAutoFit/>
          </a:bodyPr>
          <a:lstStyle/>
          <a:p>
            <a:r>
              <a:rPr lang="ru-RU" sz="4000" dirty="0" smtClean="0">
                <a:solidFill>
                  <a:srgbClr val="462300"/>
                </a:solidFill>
                <a:latin typeface="Comic Sans MS" pitchFamily="66" charset="0"/>
              </a:rPr>
              <a:t>Юрий Никулин</a:t>
            </a:r>
            <a:endParaRPr lang="ru-RU" sz="4000" dirty="0">
              <a:solidFill>
                <a:srgbClr val="462300"/>
              </a:solidFill>
              <a:latin typeface="Comic Sans MS" pitchFamily="66" charset="0"/>
            </a:endParaRPr>
          </a:p>
        </p:txBody>
      </p:sp>
      <p:sp>
        <p:nvSpPr>
          <p:cNvPr id="3" name="Прямоугольник 2"/>
          <p:cNvSpPr/>
          <p:nvPr/>
        </p:nvSpPr>
        <p:spPr>
          <a:xfrm>
            <a:off x="285720" y="1643050"/>
            <a:ext cx="4572000" cy="3693319"/>
          </a:xfrm>
          <a:prstGeom prst="rect">
            <a:avLst/>
          </a:prstGeom>
        </p:spPr>
        <p:txBody>
          <a:bodyPr>
            <a:spAutoFit/>
          </a:bodyPr>
          <a:lstStyle/>
          <a:p>
            <a:pPr algn="just"/>
            <a:r>
              <a:rPr lang="ru-RU" dirty="0" smtClean="0"/>
              <a:t>В сентябре 1946 года Никулин узнал о наборе в студию клоунады при Московском государственном цирке на Цветном бульваре. Он решил рискнуть, и в этом его поддержал отец: «Пусть Юра рискнет, В цирке экспериментировать можно. Работы - непочатый край. Если он найдет себя - выдвинется. А в театре? Там слишком много традиции, все известно, полная зависимость от режиссера. В цирке многое определяет сам артист». 25 октября 1948 года произошло его первое самостоятельное выступление на манеже цирка. </a:t>
            </a:r>
            <a:endParaRPr lang="ru-RU" dirty="0"/>
          </a:p>
        </p:txBody>
      </p:sp>
      <p:pic>
        <p:nvPicPr>
          <p:cNvPr id="4" name="Рисунок 3" descr="nikulin_02.jpg"/>
          <p:cNvPicPr>
            <a:picLocks noChangeAspect="1"/>
          </p:cNvPicPr>
          <p:nvPr/>
        </p:nvPicPr>
        <p:blipFill>
          <a:blip r:embed="rId2" cstate="screen"/>
          <a:stretch>
            <a:fillRect/>
          </a:stretch>
        </p:blipFill>
        <p:spPr>
          <a:xfrm>
            <a:off x="4929190" y="571480"/>
            <a:ext cx="3945957" cy="5735654"/>
          </a:xfrm>
          <a:prstGeom prst="rect">
            <a:avLst/>
          </a:prstGeo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8926" y="642918"/>
            <a:ext cx="3397597" cy="369332"/>
          </a:xfrm>
          <a:prstGeom prst="rect">
            <a:avLst/>
          </a:prstGeom>
        </p:spPr>
        <p:txBody>
          <a:bodyPr wrap="none">
            <a:spAutoFit/>
          </a:bodyPr>
          <a:lstStyle/>
          <a:p>
            <a:r>
              <a:rPr lang="ru-RU" dirty="0" smtClean="0"/>
              <a:t>ЭНТОМОЛОГИЧЕСКИЙ </a:t>
            </a:r>
            <a:r>
              <a:rPr lang="ru-RU" dirty="0" smtClean="0"/>
              <a:t>СЛОВАРЬ </a:t>
            </a:r>
            <a:endParaRPr lang="ru-RU" dirty="0"/>
          </a:p>
        </p:txBody>
      </p:sp>
      <p:sp>
        <p:nvSpPr>
          <p:cNvPr id="3" name="Прямоугольник 2"/>
          <p:cNvSpPr/>
          <p:nvPr/>
        </p:nvSpPr>
        <p:spPr>
          <a:xfrm>
            <a:off x="357158" y="3857628"/>
            <a:ext cx="1077026" cy="400110"/>
          </a:xfrm>
          <a:prstGeom prst="rect">
            <a:avLst/>
          </a:prstGeom>
        </p:spPr>
        <p:txBody>
          <a:bodyPr wrap="none">
            <a:spAutoFit/>
          </a:bodyPr>
          <a:lstStyle/>
          <a:p>
            <a:r>
              <a:rPr lang="ru-RU" sz="2000" dirty="0" smtClean="0"/>
              <a:t>бездарь</a:t>
            </a:r>
            <a:endParaRPr lang="ru-RU" sz="2000" dirty="0"/>
          </a:p>
        </p:txBody>
      </p:sp>
      <p:sp>
        <p:nvSpPr>
          <p:cNvPr id="4" name="Прямоугольник 3"/>
          <p:cNvSpPr/>
          <p:nvPr/>
        </p:nvSpPr>
        <p:spPr>
          <a:xfrm>
            <a:off x="357158" y="4357694"/>
            <a:ext cx="1248547" cy="400110"/>
          </a:xfrm>
          <a:prstGeom prst="rect">
            <a:avLst/>
          </a:prstGeom>
        </p:spPr>
        <p:txBody>
          <a:bodyPr wrap="none">
            <a:spAutoFit/>
          </a:bodyPr>
          <a:lstStyle/>
          <a:p>
            <a:r>
              <a:rPr lang="ru-RU" sz="2000" dirty="0" smtClean="0"/>
              <a:t>волнушка</a:t>
            </a:r>
            <a:endParaRPr lang="ru-RU" sz="2000" dirty="0"/>
          </a:p>
        </p:txBody>
      </p:sp>
      <p:sp>
        <p:nvSpPr>
          <p:cNvPr id="5" name="Прямоугольник 4"/>
          <p:cNvSpPr/>
          <p:nvPr/>
        </p:nvSpPr>
        <p:spPr>
          <a:xfrm>
            <a:off x="357158" y="1857364"/>
            <a:ext cx="1392112" cy="400110"/>
          </a:xfrm>
          <a:prstGeom prst="rect">
            <a:avLst/>
          </a:prstGeom>
        </p:spPr>
        <p:txBody>
          <a:bodyPr wrap="none">
            <a:spAutoFit/>
          </a:bodyPr>
          <a:lstStyle/>
          <a:p>
            <a:r>
              <a:rPr lang="ru-RU" sz="2000" dirty="0" smtClean="0"/>
              <a:t>готовальня</a:t>
            </a:r>
            <a:endParaRPr lang="ru-RU" sz="2000" dirty="0"/>
          </a:p>
        </p:txBody>
      </p:sp>
      <p:sp>
        <p:nvSpPr>
          <p:cNvPr id="6" name="Прямоугольник 5"/>
          <p:cNvSpPr/>
          <p:nvPr/>
        </p:nvSpPr>
        <p:spPr>
          <a:xfrm>
            <a:off x="357158" y="2357430"/>
            <a:ext cx="973087" cy="400110"/>
          </a:xfrm>
          <a:prstGeom prst="rect">
            <a:avLst/>
          </a:prstGeom>
        </p:spPr>
        <p:txBody>
          <a:bodyPr wrap="none">
            <a:spAutoFit/>
          </a:bodyPr>
          <a:lstStyle/>
          <a:p>
            <a:r>
              <a:rPr lang="ru-RU" sz="2000" dirty="0" smtClean="0"/>
              <a:t>жаргон</a:t>
            </a:r>
            <a:endParaRPr lang="ru-RU" sz="2000" dirty="0"/>
          </a:p>
        </p:txBody>
      </p:sp>
      <p:sp>
        <p:nvSpPr>
          <p:cNvPr id="7" name="Прямоугольник 6"/>
          <p:cNvSpPr/>
          <p:nvPr/>
        </p:nvSpPr>
        <p:spPr>
          <a:xfrm>
            <a:off x="357158" y="4857760"/>
            <a:ext cx="1310295" cy="400110"/>
          </a:xfrm>
          <a:prstGeom prst="rect">
            <a:avLst/>
          </a:prstGeom>
        </p:spPr>
        <p:txBody>
          <a:bodyPr wrap="none">
            <a:spAutoFit/>
          </a:bodyPr>
          <a:lstStyle/>
          <a:p>
            <a:r>
              <a:rPr lang="ru-RU" sz="2000" dirty="0" smtClean="0"/>
              <a:t>зазубрина</a:t>
            </a:r>
            <a:endParaRPr lang="ru-RU" sz="2000" dirty="0"/>
          </a:p>
        </p:txBody>
      </p:sp>
      <p:sp>
        <p:nvSpPr>
          <p:cNvPr id="8" name="Прямоугольник 7"/>
          <p:cNvSpPr/>
          <p:nvPr/>
        </p:nvSpPr>
        <p:spPr>
          <a:xfrm>
            <a:off x="357158" y="2857496"/>
            <a:ext cx="1142620" cy="400110"/>
          </a:xfrm>
          <a:prstGeom prst="rect">
            <a:avLst/>
          </a:prstGeom>
        </p:spPr>
        <p:txBody>
          <a:bodyPr wrap="none">
            <a:spAutoFit/>
          </a:bodyPr>
          <a:lstStyle/>
          <a:p>
            <a:r>
              <a:rPr lang="ru-RU" sz="2000" dirty="0" smtClean="0"/>
              <a:t>застенок</a:t>
            </a:r>
            <a:endParaRPr lang="ru-RU" sz="2000" dirty="0"/>
          </a:p>
        </p:txBody>
      </p:sp>
      <p:sp>
        <p:nvSpPr>
          <p:cNvPr id="9" name="Прямоугольник 8"/>
          <p:cNvSpPr/>
          <p:nvPr/>
        </p:nvSpPr>
        <p:spPr>
          <a:xfrm>
            <a:off x="357158" y="3357562"/>
            <a:ext cx="1225015" cy="400110"/>
          </a:xfrm>
          <a:prstGeom prst="rect">
            <a:avLst/>
          </a:prstGeom>
        </p:spPr>
        <p:txBody>
          <a:bodyPr wrap="none">
            <a:spAutoFit/>
          </a:bodyPr>
          <a:lstStyle/>
          <a:p>
            <a:r>
              <a:rPr lang="ru-RU" sz="2000" dirty="0" smtClean="0"/>
              <a:t>простынь</a:t>
            </a:r>
            <a:endParaRPr lang="ru-RU" sz="2000" dirty="0"/>
          </a:p>
        </p:txBody>
      </p:sp>
      <p:sp>
        <p:nvSpPr>
          <p:cNvPr id="11" name="Прямоугольник 10"/>
          <p:cNvSpPr/>
          <p:nvPr/>
        </p:nvSpPr>
        <p:spPr>
          <a:xfrm>
            <a:off x="500034" y="1071546"/>
            <a:ext cx="8286808" cy="646331"/>
          </a:xfrm>
          <a:prstGeom prst="rect">
            <a:avLst/>
          </a:prstGeom>
        </p:spPr>
        <p:txBody>
          <a:bodyPr wrap="square">
            <a:spAutoFit/>
          </a:bodyPr>
          <a:lstStyle/>
          <a:p>
            <a:pPr algn="just"/>
            <a:r>
              <a:rPr lang="ru-RU" dirty="0" smtClean="0"/>
              <a:t>Суть игры - предлагать неверные, но правдоподобные толкования слов, отталкиваясь от их внешней формы.</a:t>
            </a:r>
            <a:endParaRPr lang="ru-RU" dirty="0"/>
          </a:p>
        </p:txBody>
      </p:sp>
      <p:sp>
        <p:nvSpPr>
          <p:cNvPr id="13" name="Прямоугольник 12"/>
          <p:cNvSpPr/>
          <p:nvPr/>
        </p:nvSpPr>
        <p:spPr>
          <a:xfrm>
            <a:off x="2214546" y="1857364"/>
            <a:ext cx="788999" cy="400110"/>
          </a:xfrm>
          <a:prstGeom prst="rect">
            <a:avLst/>
          </a:prstGeom>
        </p:spPr>
        <p:txBody>
          <a:bodyPr wrap="none">
            <a:spAutoFit/>
          </a:bodyPr>
          <a:lstStyle/>
          <a:p>
            <a:r>
              <a:rPr lang="ru-RU" sz="2000" dirty="0" smtClean="0"/>
              <a:t>кухня</a:t>
            </a:r>
            <a:endParaRPr lang="ru-RU" sz="2000" dirty="0"/>
          </a:p>
        </p:txBody>
      </p:sp>
      <p:sp>
        <p:nvSpPr>
          <p:cNvPr id="14" name="Прямоугольник 13"/>
          <p:cNvSpPr/>
          <p:nvPr/>
        </p:nvSpPr>
        <p:spPr>
          <a:xfrm>
            <a:off x="2071670" y="2357430"/>
            <a:ext cx="1098378" cy="400110"/>
          </a:xfrm>
          <a:prstGeom prst="rect">
            <a:avLst/>
          </a:prstGeom>
        </p:spPr>
        <p:txBody>
          <a:bodyPr wrap="none">
            <a:spAutoFit/>
          </a:bodyPr>
          <a:lstStyle/>
          <a:p>
            <a:r>
              <a:rPr lang="ru-RU" sz="2000" dirty="0" smtClean="0"/>
              <a:t>аспирин</a:t>
            </a:r>
            <a:endParaRPr lang="ru-RU" sz="2000" dirty="0"/>
          </a:p>
        </p:txBody>
      </p:sp>
      <p:sp>
        <p:nvSpPr>
          <p:cNvPr id="15" name="Прямоугольник 14"/>
          <p:cNvSpPr/>
          <p:nvPr/>
        </p:nvSpPr>
        <p:spPr>
          <a:xfrm>
            <a:off x="2143108" y="2857496"/>
            <a:ext cx="804707" cy="400110"/>
          </a:xfrm>
          <a:prstGeom prst="rect">
            <a:avLst/>
          </a:prstGeom>
        </p:spPr>
        <p:txBody>
          <a:bodyPr wrap="none">
            <a:spAutoFit/>
          </a:bodyPr>
          <a:lstStyle/>
          <a:p>
            <a:r>
              <a:rPr lang="ru-RU" sz="2000" dirty="0" smtClean="0"/>
              <a:t>сосед</a:t>
            </a:r>
            <a:endParaRPr lang="ru-RU" sz="2000" dirty="0"/>
          </a:p>
        </p:txBody>
      </p:sp>
      <p:sp>
        <p:nvSpPr>
          <p:cNvPr id="16" name="Прямоугольник 15"/>
          <p:cNvSpPr/>
          <p:nvPr/>
        </p:nvSpPr>
        <p:spPr>
          <a:xfrm>
            <a:off x="2071670" y="3357562"/>
            <a:ext cx="1116011" cy="400110"/>
          </a:xfrm>
          <a:prstGeom prst="rect">
            <a:avLst/>
          </a:prstGeom>
        </p:spPr>
        <p:txBody>
          <a:bodyPr wrap="none">
            <a:spAutoFit/>
          </a:bodyPr>
          <a:lstStyle/>
          <a:p>
            <a:r>
              <a:rPr lang="ru-RU" sz="2000" dirty="0" smtClean="0"/>
              <a:t>насморк</a:t>
            </a:r>
            <a:endParaRPr lang="ru-RU" sz="2000" dirty="0"/>
          </a:p>
        </p:txBody>
      </p:sp>
      <p:sp>
        <p:nvSpPr>
          <p:cNvPr id="17" name="Прямоугольник 16"/>
          <p:cNvSpPr/>
          <p:nvPr/>
        </p:nvSpPr>
        <p:spPr>
          <a:xfrm>
            <a:off x="1857356" y="3857628"/>
            <a:ext cx="2857192" cy="400110"/>
          </a:xfrm>
          <a:prstGeom prst="rect">
            <a:avLst/>
          </a:prstGeom>
        </p:spPr>
        <p:txBody>
          <a:bodyPr wrap="none">
            <a:spAutoFit/>
          </a:bodyPr>
          <a:lstStyle/>
          <a:p>
            <a:r>
              <a:rPr lang="ru-RU" sz="2000" dirty="0" smtClean="0"/>
              <a:t>оставшийся без подарка</a:t>
            </a:r>
            <a:endParaRPr lang="ru-RU" sz="2000" dirty="0"/>
          </a:p>
        </p:txBody>
      </p:sp>
      <p:sp>
        <p:nvSpPr>
          <p:cNvPr id="18" name="Прямоугольник 17"/>
          <p:cNvSpPr/>
          <p:nvPr/>
        </p:nvSpPr>
        <p:spPr>
          <a:xfrm>
            <a:off x="2071670" y="4357694"/>
            <a:ext cx="1438086" cy="400110"/>
          </a:xfrm>
          <a:prstGeom prst="rect">
            <a:avLst/>
          </a:prstGeom>
        </p:spPr>
        <p:txBody>
          <a:bodyPr wrap="none">
            <a:spAutoFit/>
          </a:bodyPr>
          <a:lstStyle/>
          <a:p>
            <a:r>
              <a:rPr lang="ru-RU" sz="2000" dirty="0" smtClean="0"/>
              <a:t>мелодрама</a:t>
            </a:r>
            <a:endParaRPr lang="ru-RU" sz="2000" dirty="0"/>
          </a:p>
        </p:txBody>
      </p:sp>
      <p:sp>
        <p:nvSpPr>
          <p:cNvPr id="19" name="Прямоугольник 18"/>
          <p:cNvSpPr/>
          <p:nvPr/>
        </p:nvSpPr>
        <p:spPr>
          <a:xfrm>
            <a:off x="2000232" y="4857760"/>
            <a:ext cx="1103187" cy="400110"/>
          </a:xfrm>
          <a:prstGeom prst="rect">
            <a:avLst/>
          </a:prstGeom>
        </p:spPr>
        <p:txBody>
          <a:bodyPr wrap="none">
            <a:spAutoFit/>
          </a:bodyPr>
          <a:lstStyle/>
          <a:p>
            <a:r>
              <a:rPr lang="ru-RU" sz="2000" dirty="0" smtClean="0"/>
              <a:t>правило</a:t>
            </a:r>
            <a:endParaRPr lang="ru-RU" sz="2000" dirty="0"/>
          </a:p>
        </p:txBody>
      </p:sp>
      <p:sp>
        <p:nvSpPr>
          <p:cNvPr id="21" name="Прямоугольник 20"/>
          <p:cNvSpPr/>
          <p:nvPr/>
        </p:nvSpPr>
        <p:spPr>
          <a:xfrm>
            <a:off x="4857752" y="1785926"/>
            <a:ext cx="841897" cy="400110"/>
          </a:xfrm>
          <a:prstGeom prst="rect">
            <a:avLst/>
          </a:prstGeom>
        </p:spPr>
        <p:txBody>
          <a:bodyPr wrap="none">
            <a:spAutoFit/>
          </a:bodyPr>
          <a:lstStyle/>
          <a:p>
            <a:r>
              <a:rPr lang="ru-RU" sz="2000" dirty="0" smtClean="0"/>
              <a:t>стриж</a:t>
            </a:r>
            <a:endParaRPr lang="ru-RU" sz="2000" dirty="0"/>
          </a:p>
        </p:txBody>
      </p:sp>
      <p:sp>
        <p:nvSpPr>
          <p:cNvPr id="22" name="Прямоугольник 21"/>
          <p:cNvSpPr/>
          <p:nvPr/>
        </p:nvSpPr>
        <p:spPr>
          <a:xfrm>
            <a:off x="7072330" y="1857364"/>
            <a:ext cx="1497398" cy="400110"/>
          </a:xfrm>
          <a:prstGeom prst="rect">
            <a:avLst/>
          </a:prstGeom>
        </p:spPr>
        <p:txBody>
          <a:bodyPr wrap="none">
            <a:spAutoFit/>
          </a:bodyPr>
          <a:lstStyle/>
          <a:p>
            <a:r>
              <a:rPr lang="ru-RU" sz="2000" dirty="0" smtClean="0"/>
              <a:t>парикмахер</a:t>
            </a:r>
            <a:endParaRPr lang="ru-RU" sz="2000" dirty="0"/>
          </a:p>
        </p:txBody>
      </p:sp>
      <p:sp>
        <p:nvSpPr>
          <p:cNvPr id="23" name="Прямоугольник 22"/>
          <p:cNvSpPr/>
          <p:nvPr/>
        </p:nvSpPr>
        <p:spPr>
          <a:xfrm>
            <a:off x="4786314" y="2357430"/>
            <a:ext cx="1802673" cy="400110"/>
          </a:xfrm>
          <a:prstGeom prst="rect">
            <a:avLst/>
          </a:prstGeom>
        </p:spPr>
        <p:txBody>
          <a:bodyPr wrap="none">
            <a:spAutoFit/>
          </a:bodyPr>
          <a:lstStyle/>
          <a:p>
            <a:r>
              <a:rPr lang="ru-RU" sz="2000" dirty="0" smtClean="0"/>
              <a:t>тысячелистник</a:t>
            </a:r>
            <a:endParaRPr lang="ru-RU" sz="2000" dirty="0"/>
          </a:p>
        </p:txBody>
      </p:sp>
      <p:sp>
        <p:nvSpPr>
          <p:cNvPr id="24" name="Прямоугольник 23"/>
          <p:cNvSpPr/>
          <p:nvPr/>
        </p:nvSpPr>
        <p:spPr>
          <a:xfrm>
            <a:off x="6858016" y="2357430"/>
            <a:ext cx="1821717" cy="400110"/>
          </a:xfrm>
          <a:prstGeom prst="rect">
            <a:avLst/>
          </a:prstGeom>
        </p:spPr>
        <p:txBody>
          <a:bodyPr wrap="none">
            <a:spAutoFit/>
          </a:bodyPr>
          <a:lstStyle/>
          <a:p>
            <a:r>
              <a:rPr lang="ru-RU" sz="2000" dirty="0" smtClean="0"/>
              <a:t>толстый роман</a:t>
            </a:r>
            <a:endParaRPr lang="ru-RU" sz="2000" dirty="0"/>
          </a:p>
        </p:txBody>
      </p:sp>
      <p:sp>
        <p:nvSpPr>
          <p:cNvPr id="25" name="Прямоугольник 24"/>
          <p:cNvSpPr/>
          <p:nvPr/>
        </p:nvSpPr>
        <p:spPr>
          <a:xfrm>
            <a:off x="4786314" y="2857496"/>
            <a:ext cx="901272" cy="400110"/>
          </a:xfrm>
          <a:prstGeom prst="rect">
            <a:avLst/>
          </a:prstGeom>
        </p:spPr>
        <p:txBody>
          <a:bodyPr wrap="none">
            <a:spAutoFit/>
          </a:bodyPr>
          <a:lstStyle/>
          <a:p>
            <a:r>
              <a:rPr lang="ru-RU" sz="2000" dirty="0" smtClean="0"/>
              <a:t>солист</a:t>
            </a:r>
            <a:endParaRPr lang="ru-RU" sz="2000" dirty="0"/>
          </a:p>
        </p:txBody>
      </p:sp>
      <p:sp>
        <p:nvSpPr>
          <p:cNvPr id="26" name="Прямоугольник 25"/>
          <p:cNvSpPr/>
          <p:nvPr/>
        </p:nvSpPr>
        <p:spPr>
          <a:xfrm>
            <a:off x="5857884" y="2857496"/>
            <a:ext cx="3105658" cy="400110"/>
          </a:xfrm>
          <a:prstGeom prst="rect">
            <a:avLst/>
          </a:prstGeom>
        </p:spPr>
        <p:txBody>
          <a:bodyPr wrap="none">
            <a:spAutoFit/>
          </a:bodyPr>
          <a:lstStyle/>
          <a:p>
            <a:r>
              <a:rPr lang="ru-RU" sz="2000" dirty="0" smtClean="0"/>
              <a:t>мастер по засолке огурцов</a:t>
            </a:r>
            <a:endParaRPr lang="ru-RU" sz="2000" dirty="0"/>
          </a:p>
        </p:txBody>
      </p:sp>
      <p:sp>
        <p:nvSpPr>
          <p:cNvPr id="27" name="Прямоугольник 26"/>
          <p:cNvSpPr/>
          <p:nvPr/>
        </p:nvSpPr>
        <p:spPr>
          <a:xfrm>
            <a:off x="4786314" y="3357562"/>
            <a:ext cx="1147815" cy="400110"/>
          </a:xfrm>
          <a:prstGeom prst="rect">
            <a:avLst/>
          </a:prstGeom>
        </p:spPr>
        <p:txBody>
          <a:bodyPr wrap="none">
            <a:spAutoFit/>
          </a:bodyPr>
          <a:lstStyle/>
          <a:p>
            <a:r>
              <a:rPr lang="ru-RU" sz="2000" dirty="0" smtClean="0"/>
              <a:t>показуха</a:t>
            </a:r>
            <a:endParaRPr lang="ru-RU" sz="2000" dirty="0"/>
          </a:p>
        </p:txBody>
      </p:sp>
      <p:sp>
        <p:nvSpPr>
          <p:cNvPr id="28" name="Прямоугольник 27"/>
          <p:cNvSpPr/>
          <p:nvPr/>
        </p:nvSpPr>
        <p:spPr>
          <a:xfrm>
            <a:off x="6286512" y="3357562"/>
            <a:ext cx="2612446" cy="400110"/>
          </a:xfrm>
          <a:prstGeom prst="rect">
            <a:avLst/>
          </a:prstGeom>
        </p:spPr>
        <p:txBody>
          <a:bodyPr wrap="none">
            <a:spAutoFit/>
          </a:bodyPr>
          <a:lstStyle/>
          <a:p>
            <a:r>
              <a:rPr lang="ru-RU" sz="2000" dirty="0" smtClean="0"/>
              <a:t>посещение врача ЛОР</a:t>
            </a:r>
            <a:endParaRPr lang="ru-RU" sz="2000" dirty="0"/>
          </a:p>
        </p:txBody>
      </p:sp>
      <p:sp>
        <p:nvSpPr>
          <p:cNvPr id="29" name="Прямоугольник 28"/>
          <p:cNvSpPr/>
          <p:nvPr/>
        </p:nvSpPr>
        <p:spPr>
          <a:xfrm>
            <a:off x="4929190" y="3857628"/>
            <a:ext cx="1346844" cy="400110"/>
          </a:xfrm>
          <a:prstGeom prst="rect">
            <a:avLst/>
          </a:prstGeom>
        </p:spPr>
        <p:txBody>
          <a:bodyPr wrap="none">
            <a:spAutoFit/>
          </a:bodyPr>
          <a:lstStyle/>
          <a:p>
            <a:r>
              <a:rPr lang="ru-RU" sz="2000" dirty="0" err="1" smtClean="0"/>
              <a:t>мойдодыр</a:t>
            </a:r>
            <a:endParaRPr lang="ru-RU" sz="2000" dirty="0"/>
          </a:p>
        </p:txBody>
      </p:sp>
      <p:sp>
        <p:nvSpPr>
          <p:cNvPr id="30" name="Прямоугольник 29"/>
          <p:cNvSpPr/>
          <p:nvPr/>
        </p:nvSpPr>
        <p:spPr>
          <a:xfrm>
            <a:off x="6786578" y="3857628"/>
            <a:ext cx="2098203" cy="400110"/>
          </a:xfrm>
          <a:prstGeom prst="rect">
            <a:avLst/>
          </a:prstGeom>
        </p:spPr>
        <p:txBody>
          <a:bodyPr wrap="none">
            <a:spAutoFit/>
          </a:bodyPr>
          <a:lstStyle/>
          <a:p>
            <a:r>
              <a:rPr lang="ru-RU" sz="2000" dirty="0" smtClean="0"/>
              <a:t>мастер по уборке</a:t>
            </a:r>
            <a:endParaRPr lang="ru-RU" sz="2000" dirty="0"/>
          </a:p>
        </p:txBody>
      </p:sp>
      <p:sp>
        <p:nvSpPr>
          <p:cNvPr id="31" name="Прямоугольник 30"/>
          <p:cNvSpPr/>
          <p:nvPr/>
        </p:nvSpPr>
        <p:spPr>
          <a:xfrm>
            <a:off x="4786314" y="4429132"/>
            <a:ext cx="1551900" cy="400110"/>
          </a:xfrm>
          <a:prstGeom prst="rect">
            <a:avLst/>
          </a:prstGeom>
        </p:spPr>
        <p:txBody>
          <a:bodyPr wrap="none">
            <a:spAutoFit/>
          </a:bodyPr>
          <a:lstStyle/>
          <a:p>
            <a:r>
              <a:rPr lang="ru-RU" sz="2000" dirty="0" smtClean="0"/>
              <a:t>буревестник</a:t>
            </a:r>
            <a:endParaRPr lang="ru-RU" sz="2000" dirty="0"/>
          </a:p>
        </p:txBody>
      </p:sp>
      <p:sp>
        <p:nvSpPr>
          <p:cNvPr id="32" name="Прямоугольник 31"/>
          <p:cNvSpPr/>
          <p:nvPr/>
        </p:nvSpPr>
        <p:spPr>
          <a:xfrm>
            <a:off x="6858016" y="4429132"/>
            <a:ext cx="1909112" cy="400110"/>
          </a:xfrm>
          <a:prstGeom prst="rect">
            <a:avLst/>
          </a:prstGeom>
        </p:spPr>
        <p:txBody>
          <a:bodyPr wrap="none">
            <a:spAutoFit/>
          </a:bodyPr>
          <a:lstStyle/>
          <a:p>
            <a:r>
              <a:rPr lang="ru-RU" sz="2000" dirty="0" smtClean="0"/>
              <a:t>прогноз погоды</a:t>
            </a:r>
            <a:endParaRPr lang="ru-RU" sz="20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2"/>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ppt_x</p:attrName>
                                        </p:attrNameLst>
                                      </p:cBhvr>
                                      <p:tavLst>
                                        <p:tav tm="0">
                                          <p:val>
                                            <p:strVal val="#ppt_x-.2"/>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ppt_x</p:attrName>
                                        </p:attrNameLst>
                                      </p:cBhvr>
                                      <p:tavLst>
                                        <p:tav tm="0">
                                          <p:val>
                                            <p:strVal val="#ppt_x-.2"/>
                                          </p:val>
                                        </p:tav>
                                        <p:tav tm="100000">
                                          <p:val>
                                            <p:strVal val="#ppt_x"/>
                                          </p:val>
                                        </p:tav>
                                      </p:tavLst>
                                    </p:anim>
                                    <p:anim calcmode="lin" valueType="num">
                                      <p:cBhvr>
                                        <p:cTn id="22"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1000" fill="hold"/>
                                        <p:tgtEl>
                                          <p:spTgt spid="16"/>
                                        </p:tgtEl>
                                        <p:attrNameLst>
                                          <p:attrName>ppt_x</p:attrName>
                                        </p:attrNameLst>
                                      </p:cBhvr>
                                      <p:tavLst>
                                        <p:tav tm="0">
                                          <p:val>
                                            <p:strVal val="#ppt_x-.2"/>
                                          </p:val>
                                        </p:tav>
                                        <p:tav tm="100000">
                                          <p:val>
                                            <p:strVal val="#ppt_x"/>
                                          </p:val>
                                        </p:tav>
                                      </p:tavLst>
                                    </p:anim>
                                    <p:anim calcmode="lin" valueType="num">
                                      <p:cBhvr>
                                        <p:cTn id="29"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1000" fill="hold"/>
                                        <p:tgtEl>
                                          <p:spTgt spid="17"/>
                                        </p:tgtEl>
                                        <p:attrNameLst>
                                          <p:attrName>ppt_x</p:attrName>
                                        </p:attrNameLst>
                                      </p:cBhvr>
                                      <p:tavLst>
                                        <p:tav tm="0">
                                          <p:val>
                                            <p:strVal val="#ppt_x-.2"/>
                                          </p:val>
                                        </p:tav>
                                        <p:tav tm="100000">
                                          <p:val>
                                            <p:strVal val="#ppt_x"/>
                                          </p:val>
                                        </p:tav>
                                      </p:tavLst>
                                    </p:anim>
                                    <p:anim calcmode="lin" valueType="num">
                                      <p:cBhvr>
                                        <p:cTn id="36"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1000" fill="hold"/>
                                        <p:tgtEl>
                                          <p:spTgt spid="18"/>
                                        </p:tgtEl>
                                        <p:attrNameLst>
                                          <p:attrName>ppt_x</p:attrName>
                                        </p:attrNameLst>
                                      </p:cBhvr>
                                      <p:tavLst>
                                        <p:tav tm="0">
                                          <p:val>
                                            <p:strVal val="#ppt_x-.2"/>
                                          </p:val>
                                        </p:tav>
                                        <p:tav tm="100000">
                                          <p:val>
                                            <p:strVal val="#ppt_x"/>
                                          </p:val>
                                        </p:tav>
                                      </p:tavLst>
                                    </p:anim>
                                    <p:anim calcmode="lin" valueType="num">
                                      <p:cBhvr>
                                        <p:cTn id="43"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1000" fill="hold"/>
                                        <p:tgtEl>
                                          <p:spTgt spid="19"/>
                                        </p:tgtEl>
                                        <p:attrNameLst>
                                          <p:attrName>ppt_x</p:attrName>
                                        </p:attrNameLst>
                                      </p:cBhvr>
                                      <p:tavLst>
                                        <p:tav tm="0">
                                          <p:val>
                                            <p:strVal val="#ppt_x-.2"/>
                                          </p:val>
                                        </p:tav>
                                        <p:tav tm="100000">
                                          <p:val>
                                            <p:strVal val="#ppt_x"/>
                                          </p:val>
                                        </p:tav>
                                      </p:tavLst>
                                    </p:anim>
                                    <p:anim calcmode="lin" valueType="num">
                                      <p:cBhvr>
                                        <p:cTn id="50"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1000" fill="hold"/>
                                        <p:tgtEl>
                                          <p:spTgt spid="22"/>
                                        </p:tgtEl>
                                        <p:attrNameLst>
                                          <p:attrName>ppt_x</p:attrName>
                                        </p:attrNameLst>
                                      </p:cBhvr>
                                      <p:tavLst>
                                        <p:tav tm="0">
                                          <p:val>
                                            <p:strVal val="#ppt_x-.2"/>
                                          </p:val>
                                        </p:tav>
                                        <p:tav tm="100000">
                                          <p:val>
                                            <p:strVal val="#ppt_x"/>
                                          </p:val>
                                        </p:tav>
                                      </p:tavLst>
                                    </p:anim>
                                    <p:anim calcmode="lin" valueType="num">
                                      <p:cBhvr>
                                        <p:cTn id="57"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ppt_x</p:attrName>
                                        </p:attrNameLst>
                                      </p:cBhvr>
                                      <p:tavLst>
                                        <p:tav tm="0">
                                          <p:val>
                                            <p:strVal val="#ppt_x-.2"/>
                                          </p:val>
                                        </p:tav>
                                        <p:tav tm="100000">
                                          <p:val>
                                            <p:strVal val="#ppt_x"/>
                                          </p:val>
                                        </p:tav>
                                      </p:tavLst>
                                    </p:anim>
                                    <p:anim calcmode="lin" valueType="num">
                                      <p:cBhvr>
                                        <p:cTn id="64"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4"/>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1000" fill="hold"/>
                                        <p:tgtEl>
                                          <p:spTgt spid="26"/>
                                        </p:tgtEl>
                                        <p:attrNameLst>
                                          <p:attrName>ppt_x</p:attrName>
                                        </p:attrNameLst>
                                      </p:cBhvr>
                                      <p:tavLst>
                                        <p:tav tm="0">
                                          <p:val>
                                            <p:strVal val="#ppt_x-.2"/>
                                          </p:val>
                                        </p:tav>
                                        <p:tav tm="100000">
                                          <p:val>
                                            <p:strVal val="#ppt_x"/>
                                          </p:val>
                                        </p:tav>
                                      </p:tavLst>
                                    </p:anim>
                                    <p:anim calcmode="lin" valueType="num">
                                      <p:cBhvr>
                                        <p:cTn id="71"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72" dur="10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1000" fill="hold"/>
                                        <p:tgtEl>
                                          <p:spTgt spid="28"/>
                                        </p:tgtEl>
                                        <p:attrNameLst>
                                          <p:attrName>ppt_x</p:attrName>
                                        </p:attrNameLst>
                                      </p:cBhvr>
                                      <p:tavLst>
                                        <p:tav tm="0">
                                          <p:val>
                                            <p:strVal val="#ppt_x-.2"/>
                                          </p:val>
                                        </p:tav>
                                        <p:tav tm="100000">
                                          <p:val>
                                            <p:strVal val="#ppt_x"/>
                                          </p:val>
                                        </p:tav>
                                      </p:tavLst>
                                    </p:anim>
                                    <p:anim calcmode="lin" valueType="num">
                                      <p:cBhvr>
                                        <p:cTn id="78"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79" dur="10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p:cTn id="84" dur="1000" fill="hold"/>
                                        <p:tgtEl>
                                          <p:spTgt spid="30"/>
                                        </p:tgtEl>
                                        <p:attrNameLst>
                                          <p:attrName>ppt_x</p:attrName>
                                        </p:attrNameLst>
                                      </p:cBhvr>
                                      <p:tavLst>
                                        <p:tav tm="0">
                                          <p:val>
                                            <p:strVal val="#ppt_x-.2"/>
                                          </p:val>
                                        </p:tav>
                                        <p:tav tm="100000">
                                          <p:val>
                                            <p:strVal val="#ppt_x"/>
                                          </p:val>
                                        </p:tav>
                                      </p:tavLst>
                                    </p:anim>
                                    <p:anim calcmode="lin" valueType="num">
                                      <p:cBhvr>
                                        <p:cTn id="85"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86" dur="10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p:cTn id="91" dur="1000" fill="hold"/>
                                        <p:tgtEl>
                                          <p:spTgt spid="32"/>
                                        </p:tgtEl>
                                        <p:attrNameLst>
                                          <p:attrName>ppt_x</p:attrName>
                                        </p:attrNameLst>
                                      </p:cBhvr>
                                      <p:tavLst>
                                        <p:tav tm="0">
                                          <p:val>
                                            <p:strVal val="#ppt_x-.2"/>
                                          </p:val>
                                        </p:tav>
                                        <p:tav tm="100000">
                                          <p:val>
                                            <p:strVal val="#ppt_x"/>
                                          </p:val>
                                        </p:tav>
                                      </p:tavLst>
                                    </p:anim>
                                    <p:anim calcmode="lin" valueType="num">
                                      <p:cBhvr>
                                        <p:cTn id="92"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2" grpId="0"/>
      <p:bldP spid="24" grpId="0"/>
      <p:bldP spid="26" grpId="0"/>
      <p:bldP spid="28" grpId="0"/>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071546"/>
            <a:ext cx="7715304" cy="4031873"/>
          </a:xfrm>
          <a:prstGeom prst="rect">
            <a:avLst/>
          </a:prstGeom>
        </p:spPr>
        <p:txBody>
          <a:bodyPr wrap="square">
            <a:spAutoFit/>
          </a:bodyPr>
          <a:lstStyle/>
          <a:p>
            <a:pPr algn="just"/>
            <a:r>
              <a:rPr lang="ru-RU" sz="3200" b="1" dirty="0">
                <a:solidFill>
                  <a:srgbClr val="C00000"/>
                </a:solidFill>
                <a:latin typeface="Comic Sans MS" pitchFamily="66" charset="0"/>
              </a:rPr>
              <a:t>Первое апреля </a:t>
            </a:r>
            <a:r>
              <a:rPr lang="ru-RU" sz="3200" dirty="0">
                <a:solidFill>
                  <a:srgbClr val="663300"/>
                </a:solidFill>
                <a:latin typeface="Comic Sans MS" pitchFamily="66" charset="0"/>
              </a:rPr>
              <a:t>- День юмора, День смеха, День веселых шуток и розыгрышей. В Италии этот день называют "Днем </a:t>
            </a:r>
            <a:r>
              <a:rPr lang="ru-RU" sz="3200" dirty="0" err="1" smtClean="0">
                <a:solidFill>
                  <a:srgbClr val="663300"/>
                </a:solidFill>
                <a:latin typeface="Comic Sans MS" pitchFamily="66" charset="0"/>
              </a:rPr>
              <a:t>болванов</a:t>
            </a:r>
            <a:r>
              <a:rPr lang="ru-RU" sz="3200" dirty="0">
                <a:solidFill>
                  <a:srgbClr val="663300"/>
                </a:solidFill>
                <a:latin typeface="Comic Sans MS" pitchFamily="66" charset="0"/>
              </a:rPr>
              <a:t>", в Англии - "День веселых обманов", в Шотландии - "Днем кукушек", в Японии - "Днем кукол", в США - "Днем </a:t>
            </a:r>
            <a:r>
              <a:rPr lang="ru-RU" sz="3200" dirty="0" err="1">
                <a:solidFill>
                  <a:srgbClr val="663300"/>
                </a:solidFill>
                <a:latin typeface="Comic Sans MS" pitchFamily="66" charset="0"/>
              </a:rPr>
              <a:t>дураков</a:t>
            </a:r>
            <a:r>
              <a:rPr lang="ru-RU" sz="3200" dirty="0">
                <a:solidFill>
                  <a:srgbClr val="663300"/>
                </a:solidFill>
                <a:latin typeface="Comic Sans MS" pitchFamily="66" charset="0"/>
              </a:rPr>
              <a:t>" (</a:t>
            </a:r>
            <a:r>
              <a:rPr lang="ru-RU" sz="3200" dirty="0" err="1">
                <a:solidFill>
                  <a:srgbClr val="663300"/>
                </a:solidFill>
                <a:latin typeface="Comic Sans MS" pitchFamily="66" charset="0"/>
              </a:rPr>
              <a:t>April</a:t>
            </a:r>
            <a:r>
              <a:rPr lang="ru-RU" sz="3200" dirty="0">
                <a:solidFill>
                  <a:srgbClr val="663300"/>
                </a:solidFill>
                <a:latin typeface="Comic Sans MS" pitchFamily="66" charset="0"/>
              </a:rPr>
              <a:t> </a:t>
            </a:r>
            <a:r>
              <a:rPr lang="ru-RU" sz="3200" dirty="0" err="1">
                <a:solidFill>
                  <a:srgbClr val="663300"/>
                </a:solidFill>
                <a:latin typeface="Comic Sans MS" pitchFamily="66" charset="0"/>
              </a:rPr>
              <a:t>Fool’s</a:t>
            </a:r>
            <a:r>
              <a:rPr lang="ru-RU" sz="3200" dirty="0">
                <a:solidFill>
                  <a:srgbClr val="663300"/>
                </a:solidFill>
                <a:latin typeface="Comic Sans MS" pitchFamily="66" charset="0"/>
              </a:rPr>
              <a:t> </a:t>
            </a:r>
            <a:r>
              <a:rPr lang="ru-RU" sz="3200" dirty="0" err="1">
                <a:solidFill>
                  <a:srgbClr val="663300"/>
                </a:solidFill>
                <a:latin typeface="Comic Sans MS" pitchFamily="66" charset="0"/>
              </a:rPr>
              <a:t>Day</a:t>
            </a:r>
            <a:r>
              <a:rPr lang="ru-RU" sz="3200" dirty="0">
                <a:solidFill>
                  <a:srgbClr val="663300"/>
                </a:solidFill>
                <a:latin typeface="Comic Sans MS" pitchFamily="66" charset="0"/>
              </a:rPr>
              <a:t>)...</a:t>
            </a: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357298"/>
            <a:ext cx="8358246" cy="4524315"/>
          </a:xfrm>
          <a:prstGeom prst="rect">
            <a:avLst/>
          </a:prstGeom>
        </p:spPr>
        <p:txBody>
          <a:bodyPr wrap="square">
            <a:spAutoFit/>
          </a:bodyPr>
          <a:lstStyle/>
          <a:p>
            <a:pPr algn="just"/>
            <a:r>
              <a:rPr lang="ru-RU" sz="2400" dirty="0">
                <a:solidFill>
                  <a:srgbClr val="462300"/>
                </a:solidFill>
              </a:rPr>
              <a:t>Каждый человек любит </a:t>
            </a:r>
            <a:r>
              <a:rPr lang="ru-RU" sz="2400" dirty="0" err="1">
                <a:solidFill>
                  <a:srgbClr val="462300"/>
                </a:solidFill>
              </a:rPr>
              <a:t>поприкалываться</a:t>
            </a:r>
            <a:r>
              <a:rPr lang="ru-RU" sz="2400" dirty="0">
                <a:solidFill>
                  <a:srgbClr val="462300"/>
                </a:solidFill>
              </a:rPr>
              <a:t> над кем-нибудь, подшутить или разыграть, но один день в году этим занимаются абсолютно все, от ребенка до взрослого, от студента до делового человека. Но вот почему этот день приходится именно на первое апреля, точно сказать никто не может. На этот счет существует несколько версий, одни приписывают зарождение этого праздника Древнему Риму, где в середине февраля (а вовсе не в начале апреля) праздновался праздник Глупых. Другие переносят зарождение праздника в древнюю Индию, где 31 марта отмечали праздник шуток. 1-го же апреля в древнем мире шутили только ирландцы, да и то в честь Нового года. </a:t>
            </a:r>
          </a:p>
        </p:txBody>
      </p:sp>
      <p:sp>
        <p:nvSpPr>
          <p:cNvPr id="3" name="TextBox 2"/>
          <p:cNvSpPr txBox="1"/>
          <p:nvPr/>
        </p:nvSpPr>
        <p:spPr>
          <a:xfrm>
            <a:off x="857224" y="500042"/>
            <a:ext cx="7643866" cy="646331"/>
          </a:xfrm>
          <a:prstGeom prst="rect">
            <a:avLst/>
          </a:prstGeom>
          <a:noFill/>
        </p:spPr>
        <p:txBody>
          <a:bodyPr wrap="square" rtlCol="0">
            <a:spAutoFit/>
          </a:bodyPr>
          <a:lstStyle/>
          <a:p>
            <a:pPr algn="ctr"/>
            <a:r>
              <a:rPr lang="ru-RU" sz="3600" b="1" dirty="0" smtClean="0">
                <a:solidFill>
                  <a:srgbClr val="C00000"/>
                </a:solidFill>
                <a:latin typeface="Comic Sans MS" pitchFamily="66" charset="0"/>
              </a:rPr>
              <a:t>Из истории праздника</a:t>
            </a:r>
            <a:endParaRPr lang="ru-RU" sz="3600" b="1" dirty="0">
              <a:solidFill>
                <a:srgbClr val="C00000"/>
              </a:solidFill>
              <a:latin typeface="Comic Sans MS" pitchFamily="66" charset="0"/>
            </a:endParaRP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714356"/>
            <a:ext cx="8286808" cy="3046988"/>
          </a:xfrm>
          <a:prstGeom prst="rect">
            <a:avLst/>
          </a:prstGeom>
        </p:spPr>
        <p:txBody>
          <a:bodyPr wrap="square">
            <a:spAutoFit/>
          </a:bodyPr>
          <a:lstStyle/>
          <a:p>
            <a:pPr algn="just"/>
            <a:r>
              <a:rPr lang="ru-RU" sz="2400" dirty="0">
                <a:solidFill>
                  <a:srgbClr val="462300"/>
                </a:solidFill>
              </a:rPr>
              <a:t>Есть и версия, по которой этому празднику мы обязаны </a:t>
            </a:r>
            <a:r>
              <a:rPr lang="ru-RU" sz="2400" dirty="0" smtClean="0">
                <a:solidFill>
                  <a:srgbClr val="462300"/>
                </a:solidFill>
              </a:rPr>
              <a:t>неаполитанскому </a:t>
            </a:r>
            <a:r>
              <a:rPr lang="ru-RU" sz="2400" dirty="0">
                <a:solidFill>
                  <a:srgbClr val="462300"/>
                </a:solidFill>
              </a:rPr>
              <a:t>королю </a:t>
            </a:r>
            <a:r>
              <a:rPr lang="ru-RU" sz="2400" dirty="0" err="1">
                <a:solidFill>
                  <a:srgbClr val="462300"/>
                </a:solidFill>
              </a:rPr>
              <a:t>Монтерею</a:t>
            </a:r>
            <a:r>
              <a:rPr lang="ru-RU" sz="2400" dirty="0">
                <a:solidFill>
                  <a:srgbClr val="462300"/>
                </a:solidFill>
              </a:rPr>
              <a:t>, которому в честь праздника по случаю прекращения </a:t>
            </a:r>
            <a:r>
              <a:rPr lang="ru-RU" sz="2400" dirty="0" smtClean="0">
                <a:solidFill>
                  <a:srgbClr val="462300"/>
                </a:solidFill>
              </a:rPr>
              <a:t>землетрясения </a:t>
            </a:r>
            <a:r>
              <a:rPr lang="ru-RU" sz="2400" dirty="0">
                <a:solidFill>
                  <a:srgbClr val="462300"/>
                </a:solidFill>
              </a:rPr>
              <a:t>преподнесли рыбу. Через год царь потребовал точно такую же. Такой же не нашли, но повар приготовил другую, весьма напоминающую нужную. И хотя король распознал подмену, он не разгневался, а даже развеселился. С тех пор и вошли в обычай первоапрельские розыгрыши. </a:t>
            </a:r>
          </a:p>
        </p:txBody>
      </p:sp>
      <p:pic>
        <p:nvPicPr>
          <p:cNvPr id="8193" name="Picture 1" descr="C:\Documents and Settings\user\Local Settings\Temporary Internet Files\Content.IE5\2ALE4TPB\MPj03993500000[1].jpg"/>
          <p:cNvPicPr>
            <a:picLocks noChangeAspect="1" noChangeArrowheads="1"/>
          </p:cNvPicPr>
          <p:nvPr/>
        </p:nvPicPr>
        <p:blipFill>
          <a:blip r:embed="rId2" cstate="screen"/>
          <a:srcRect/>
          <a:stretch>
            <a:fillRect/>
          </a:stretch>
        </p:blipFill>
        <p:spPr bwMode="auto">
          <a:xfrm>
            <a:off x="5715008" y="3429000"/>
            <a:ext cx="2823277" cy="2820980"/>
          </a:xfrm>
          <a:prstGeom prst="rect">
            <a:avLst/>
          </a:prstGeom>
          <a:noFill/>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357298"/>
            <a:ext cx="4429156" cy="4154984"/>
          </a:xfrm>
          <a:prstGeom prst="rect">
            <a:avLst/>
          </a:prstGeom>
        </p:spPr>
        <p:txBody>
          <a:bodyPr wrap="square">
            <a:spAutoFit/>
          </a:bodyPr>
          <a:lstStyle/>
          <a:p>
            <a:pPr algn="just"/>
            <a:r>
              <a:rPr lang="ru-RU" sz="2400" dirty="0">
                <a:solidFill>
                  <a:srgbClr val="462300"/>
                </a:solidFill>
              </a:rPr>
              <a:t>В Англии из невинного "рыбного" развлечения вырос целый день всех </a:t>
            </a:r>
            <a:r>
              <a:rPr lang="ru-RU" sz="2400" dirty="0" err="1">
                <a:solidFill>
                  <a:srgbClr val="462300"/>
                </a:solidFill>
              </a:rPr>
              <a:t>дураков</a:t>
            </a:r>
            <a:r>
              <a:rPr lang="ru-RU" sz="2400" dirty="0">
                <a:solidFill>
                  <a:srgbClr val="462300"/>
                </a:solidFill>
              </a:rPr>
              <a:t>. С полуночи до 12 часов дня 1 апреля каждый мог подшучивать над своими друзьями, знакомыми, обмануть их. Того, кто попадался на удочку, встречали веселым смехом и криками: "Апрельский </a:t>
            </a:r>
            <a:r>
              <a:rPr lang="ru-RU" sz="2400" dirty="0" err="1">
                <a:solidFill>
                  <a:srgbClr val="462300"/>
                </a:solidFill>
              </a:rPr>
              <a:t>дурак</a:t>
            </a:r>
            <a:r>
              <a:rPr lang="ru-RU" sz="2400" dirty="0">
                <a:solidFill>
                  <a:srgbClr val="462300"/>
                </a:solidFill>
              </a:rPr>
              <a:t>!" </a:t>
            </a:r>
          </a:p>
        </p:txBody>
      </p:sp>
      <p:sp>
        <p:nvSpPr>
          <p:cNvPr id="3" name="TextBox 2"/>
          <p:cNvSpPr txBox="1"/>
          <p:nvPr/>
        </p:nvSpPr>
        <p:spPr>
          <a:xfrm>
            <a:off x="214282" y="642918"/>
            <a:ext cx="8715436" cy="584775"/>
          </a:xfrm>
          <a:prstGeom prst="rect">
            <a:avLst/>
          </a:prstGeom>
          <a:noFill/>
        </p:spPr>
        <p:txBody>
          <a:bodyPr wrap="square" rtlCol="0">
            <a:spAutoFit/>
          </a:bodyPr>
          <a:lstStyle/>
          <a:p>
            <a:pPr algn="ctr"/>
            <a:r>
              <a:rPr lang="ru-RU" sz="3200" b="1" dirty="0" smtClean="0">
                <a:solidFill>
                  <a:srgbClr val="C00000"/>
                </a:solidFill>
                <a:latin typeface="Comic Sans MS" pitchFamily="66" charset="0"/>
              </a:rPr>
              <a:t>Как отмечают 1 апреля в разных странах</a:t>
            </a:r>
            <a:endParaRPr lang="ru-RU" sz="3200" b="1" dirty="0">
              <a:solidFill>
                <a:srgbClr val="C00000"/>
              </a:solidFill>
              <a:latin typeface="Comic Sans MS" pitchFamily="66" charset="0"/>
            </a:endParaRPr>
          </a:p>
        </p:txBody>
      </p:sp>
      <p:pic>
        <p:nvPicPr>
          <p:cNvPr id="7170" name="Picture 2"/>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5214942" y="1643050"/>
            <a:ext cx="3460796" cy="3609968"/>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785794"/>
            <a:ext cx="7858180" cy="3416320"/>
          </a:xfrm>
          <a:prstGeom prst="rect">
            <a:avLst/>
          </a:prstGeom>
        </p:spPr>
        <p:txBody>
          <a:bodyPr wrap="square">
            <a:spAutoFit/>
          </a:bodyPr>
          <a:lstStyle/>
          <a:p>
            <a:pPr algn="just"/>
            <a:r>
              <a:rPr lang="ru-RU" sz="2400" dirty="0">
                <a:solidFill>
                  <a:srgbClr val="462300"/>
                </a:solidFill>
              </a:rPr>
              <a:t>В Германии и Австрии 1 апреля считался несчастливым днем. Человеку, родившемуся в этот день, будто бы не везло в жизни. По преданию, в этот день родился Иуда - предатель, и именно 1 апреля сатана был свергнут с неба. В деревнях не работали, не начинали новых дел, не выпускали скот из стойл. Взрослые и дети обманывали друг друга, посылая выполнять невыполнимые поручения (например, купить у аптекаря или купца комариного жира). </a:t>
            </a:r>
          </a:p>
        </p:txBody>
      </p:sp>
      <p:pic>
        <p:nvPicPr>
          <p:cNvPr id="3" name="Picture 1"/>
          <p:cNvPicPr>
            <a:picLocks noChangeAspect="1" noChangeArrowheads="1"/>
          </p:cNvPicPr>
          <p:nvPr/>
        </p:nvPicPr>
        <p:blipFill>
          <a:blip r:embed="rId2" cstate="screen"/>
          <a:srcRect/>
          <a:stretch>
            <a:fillRect/>
          </a:stretch>
        </p:blipFill>
        <p:spPr bwMode="auto">
          <a:xfrm>
            <a:off x="7000892" y="4429132"/>
            <a:ext cx="1842679" cy="1823283"/>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628" y="1571612"/>
            <a:ext cx="3709670" cy="707886"/>
          </a:xfrm>
          <a:prstGeom prst="rect">
            <a:avLst/>
          </a:prstGeom>
        </p:spPr>
        <p:txBody>
          <a:bodyPr wrap="none">
            <a:spAutoFit/>
          </a:bodyPr>
          <a:lstStyle/>
          <a:p>
            <a:r>
              <a:rPr lang="ru-RU" sz="4000" dirty="0">
                <a:solidFill>
                  <a:srgbClr val="462300"/>
                </a:solidFill>
                <a:latin typeface="Comic Sans MS" pitchFamily="66" charset="0"/>
              </a:rPr>
              <a:t>Чарли Чаплин</a:t>
            </a:r>
          </a:p>
        </p:txBody>
      </p:sp>
      <p:sp>
        <p:nvSpPr>
          <p:cNvPr id="3" name="TextBox 2"/>
          <p:cNvSpPr txBox="1"/>
          <p:nvPr/>
        </p:nvSpPr>
        <p:spPr>
          <a:xfrm>
            <a:off x="714348" y="571480"/>
            <a:ext cx="7572428" cy="646331"/>
          </a:xfrm>
          <a:prstGeom prst="rect">
            <a:avLst/>
          </a:prstGeom>
          <a:noFill/>
        </p:spPr>
        <p:txBody>
          <a:bodyPr wrap="square" rtlCol="0">
            <a:spAutoFit/>
          </a:bodyPr>
          <a:lstStyle/>
          <a:p>
            <a:pPr algn="ctr"/>
            <a:r>
              <a:rPr lang="ru-RU" sz="3600" b="1" dirty="0" smtClean="0">
                <a:solidFill>
                  <a:srgbClr val="C00000"/>
                </a:solidFill>
                <a:latin typeface="Comic Sans MS" pitchFamily="66" charset="0"/>
              </a:rPr>
              <a:t>Великие комики мира</a:t>
            </a:r>
            <a:endParaRPr lang="ru-RU" sz="3600" b="1" dirty="0">
              <a:solidFill>
                <a:srgbClr val="C00000"/>
              </a:solidFill>
              <a:latin typeface="Comic Sans MS" pitchFamily="66" charset="0"/>
            </a:endParaRPr>
          </a:p>
        </p:txBody>
      </p:sp>
      <p:sp>
        <p:nvSpPr>
          <p:cNvPr id="4" name="Прямоугольник 3"/>
          <p:cNvSpPr/>
          <p:nvPr/>
        </p:nvSpPr>
        <p:spPr>
          <a:xfrm>
            <a:off x="4286248" y="2714620"/>
            <a:ext cx="4572000" cy="3693319"/>
          </a:xfrm>
          <a:prstGeom prst="rect">
            <a:avLst/>
          </a:prstGeom>
        </p:spPr>
        <p:txBody>
          <a:bodyPr>
            <a:spAutoFit/>
          </a:bodyPr>
          <a:lstStyle/>
          <a:p>
            <a:pPr algn="just"/>
            <a:r>
              <a:rPr lang="ru-RU" dirty="0" smtClean="0"/>
              <a:t>В 1920-30-е годы, Чарли Чаплин основал собственную киностудию и начал выпускать полнометражные картины, где он был уже не только актером, но и сценаристом, режиссером, композитором.</a:t>
            </a:r>
          </a:p>
          <a:p>
            <a:pPr algn="just"/>
            <a:r>
              <a:rPr lang="ru-RU" dirty="0" smtClean="0"/>
              <a:t>Вершиной творчества Чарли Чаплина и найденного им стиля – переплетения причудливой эксцентрики, грустного лиризма и острой сатиры – стал его первый звуковой – только музыкальное сопровождение – фильм «Огни города» (1931, в нашем прокате – «Огни большого города»).</a:t>
            </a:r>
            <a:endParaRPr lang="ru-RU" dirty="0"/>
          </a:p>
        </p:txBody>
      </p:sp>
      <p:pic>
        <p:nvPicPr>
          <p:cNvPr id="5" name="Рисунок 4" descr="50120749_1256046703_480pxCharlie_Chaplin.jpg"/>
          <p:cNvPicPr>
            <a:picLocks noChangeAspect="1"/>
          </p:cNvPicPr>
          <p:nvPr/>
        </p:nvPicPr>
        <p:blipFill>
          <a:blip r:embed="rId2" cstate="screen">
            <a:clrChange>
              <a:clrFrom>
                <a:srgbClr val="FFFFFF"/>
              </a:clrFrom>
              <a:clrTo>
                <a:srgbClr val="FFFFFF">
                  <a:alpha val="0"/>
                </a:srgbClr>
              </a:clrTo>
            </a:clrChange>
          </a:blip>
          <a:stretch>
            <a:fillRect/>
          </a:stretch>
        </p:blipFill>
        <p:spPr>
          <a:xfrm>
            <a:off x="428596" y="1428736"/>
            <a:ext cx="3429024" cy="42862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642918"/>
            <a:ext cx="3267241" cy="707886"/>
          </a:xfrm>
          <a:prstGeom prst="rect">
            <a:avLst/>
          </a:prstGeom>
        </p:spPr>
        <p:txBody>
          <a:bodyPr wrap="none">
            <a:spAutoFit/>
          </a:bodyPr>
          <a:lstStyle/>
          <a:p>
            <a:r>
              <a:rPr lang="ru-RU" sz="4000" dirty="0" smtClean="0">
                <a:solidFill>
                  <a:srgbClr val="462300"/>
                </a:solidFill>
                <a:latin typeface="Comic Sans MS" pitchFamily="66" charset="0"/>
              </a:rPr>
              <a:t>Джим </a:t>
            </a:r>
            <a:r>
              <a:rPr lang="ru-RU" sz="4000" dirty="0" err="1" smtClean="0">
                <a:solidFill>
                  <a:srgbClr val="462300"/>
                </a:solidFill>
                <a:latin typeface="Comic Sans MS" pitchFamily="66" charset="0"/>
              </a:rPr>
              <a:t>Керри</a:t>
            </a:r>
            <a:endParaRPr lang="ru-RU" sz="4000" dirty="0">
              <a:solidFill>
                <a:srgbClr val="462300"/>
              </a:solidFill>
              <a:latin typeface="Comic Sans MS" pitchFamily="66" charset="0"/>
            </a:endParaRPr>
          </a:p>
        </p:txBody>
      </p:sp>
      <p:sp>
        <p:nvSpPr>
          <p:cNvPr id="3" name="Прямоугольник 2"/>
          <p:cNvSpPr/>
          <p:nvPr/>
        </p:nvSpPr>
        <p:spPr>
          <a:xfrm>
            <a:off x="3500430" y="857232"/>
            <a:ext cx="5429288" cy="369332"/>
          </a:xfrm>
          <a:prstGeom prst="rect">
            <a:avLst/>
          </a:prstGeom>
        </p:spPr>
        <p:txBody>
          <a:bodyPr wrap="square">
            <a:spAutoFit/>
          </a:bodyPr>
          <a:lstStyle/>
          <a:p>
            <a:r>
              <a:rPr lang="ru-RU" dirty="0" smtClean="0"/>
              <a:t>– американский актер, комик, продюсер, сценарист.</a:t>
            </a:r>
            <a:endParaRPr lang="ru-RU" dirty="0"/>
          </a:p>
        </p:txBody>
      </p:sp>
      <p:sp>
        <p:nvSpPr>
          <p:cNvPr id="4" name="Прямоугольник 3"/>
          <p:cNvSpPr/>
          <p:nvPr/>
        </p:nvSpPr>
        <p:spPr>
          <a:xfrm>
            <a:off x="357158" y="1643050"/>
            <a:ext cx="3429008" cy="3139321"/>
          </a:xfrm>
          <a:prstGeom prst="rect">
            <a:avLst/>
          </a:prstGeom>
        </p:spPr>
        <p:txBody>
          <a:bodyPr wrap="square">
            <a:spAutoFit/>
          </a:bodyPr>
          <a:lstStyle/>
          <a:p>
            <a:pPr algn="just"/>
            <a:r>
              <a:rPr lang="ru-RU" dirty="0" smtClean="0"/>
              <a:t>В школьном возрасте он решил выступать в комедийном клубе, но провалил первый же концерт. Спустя два года Джим снова решил испытать счастье на сцене. Долго подготавливая номер, </a:t>
            </a:r>
            <a:r>
              <a:rPr lang="ru-RU" dirty="0" err="1" smtClean="0"/>
              <a:t>Керри</a:t>
            </a:r>
            <a:r>
              <a:rPr lang="ru-RU" dirty="0" smtClean="0"/>
              <a:t> наконец удалось понравиться зрителям. К 19 годам в биографии Джима </a:t>
            </a:r>
            <a:r>
              <a:rPr lang="ru-RU" dirty="0" err="1" smtClean="0"/>
              <a:t>Керри</a:t>
            </a:r>
            <a:r>
              <a:rPr lang="ru-RU" dirty="0" smtClean="0"/>
              <a:t> уже была получена большая популярность в Канаде. </a:t>
            </a:r>
            <a:endParaRPr lang="ru-RU" dirty="0"/>
          </a:p>
        </p:txBody>
      </p:sp>
      <p:sp>
        <p:nvSpPr>
          <p:cNvPr id="5" name="Прямоугольник 4"/>
          <p:cNvSpPr/>
          <p:nvPr/>
        </p:nvSpPr>
        <p:spPr>
          <a:xfrm>
            <a:off x="214282" y="4857760"/>
            <a:ext cx="4572000" cy="1200329"/>
          </a:xfrm>
          <a:prstGeom prst="rect">
            <a:avLst/>
          </a:prstGeom>
        </p:spPr>
        <p:txBody>
          <a:bodyPr>
            <a:spAutoFit/>
          </a:bodyPr>
          <a:lstStyle/>
          <a:p>
            <a:r>
              <a:rPr lang="ru-RU" dirty="0" smtClean="0"/>
              <a:t>Громадная популярность пришла к Джиму </a:t>
            </a:r>
            <a:r>
              <a:rPr lang="ru-RU" dirty="0" err="1" smtClean="0"/>
              <a:t>Керри</a:t>
            </a:r>
            <a:r>
              <a:rPr lang="ru-RU" dirty="0" smtClean="0"/>
              <a:t> после фильма «</a:t>
            </a:r>
            <a:r>
              <a:rPr lang="ru-RU" dirty="0" err="1" smtClean="0"/>
              <a:t>Эйс</a:t>
            </a:r>
            <a:r>
              <a:rPr lang="ru-RU" dirty="0" smtClean="0"/>
              <a:t> </a:t>
            </a:r>
            <a:r>
              <a:rPr lang="ru-RU" dirty="0" err="1" smtClean="0"/>
              <a:t>Вентура</a:t>
            </a:r>
            <a:r>
              <a:rPr lang="ru-RU" dirty="0" smtClean="0"/>
              <a:t>». Хитами стали следующие фильмы: «Маска», «Тупой и еще тупее», «Кабельщик», «Лжец, лжец».</a:t>
            </a:r>
            <a:endParaRPr lang="ru-RU" dirty="0"/>
          </a:p>
        </p:txBody>
      </p:sp>
      <p:pic>
        <p:nvPicPr>
          <p:cNvPr id="6" name="Рисунок 5" descr="20090519-113600-1.jpg"/>
          <p:cNvPicPr>
            <a:picLocks noChangeAspect="1"/>
          </p:cNvPicPr>
          <p:nvPr/>
        </p:nvPicPr>
        <p:blipFill>
          <a:blip r:embed="rId2" cstate="screen"/>
          <a:stretch>
            <a:fillRect/>
          </a:stretch>
        </p:blipFill>
        <p:spPr>
          <a:xfrm>
            <a:off x="5143504" y="1357298"/>
            <a:ext cx="2857520" cy="4798478"/>
          </a:xfrm>
          <a:prstGeom prst="rect">
            <a:avLst/>
          </a:prstGeo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4282" y="642918"/>
            <a:ext cx="3671198" cy="707886"/>
          </a:xfrm>
          <a:prstGeom prst="rect">
            <a:avLst/>
          </a:prstGeom>
        </p:spPr>
        <p:txBody>
          <a:bodyPr wrap="none">
            <a:spAutoFit/>
          </a:bodyPr>
          <a:lstStyle/>
          <a:p>
            <a:r>
              <a:rPr lang="ru-RU" sz="4000" dirty="0" smtClean="0">
                <a:solidFill>
                  <a:srgbClr val="462300"/>
                </a:solidFill>
                <a:latin typeface="Comic Sans MS" pitchFamily="66" charset="0"/>
              </a:rPr>
              <a:t>Луи де </a:t>
            </a:r>
            <a:r>
              <a:rPr lang="ru-RU" sz="4000" dirty="0" err="1" smtClean="0">
                <a:solidFill>
                  <a:srgbClr val="462300"/>
                </a:solidFill>
                <a:latin typeface="Comic Sans MS" pitchFamily="66" charset="0"/>
              </a:rPr>
              <a:t>Фюнес</a:t>
            </a:r>
            <a:endParaRPr lang="ru-RU" sz="4000" dirty="0">
              <a:solidFill>
                <a:srgbClr val="462300"/>
              </a:solidFill>
              <a:latin typeface="Comic Sans MS" pitchFamily="66" charset="0"/>
            </a:endParaRPr>
          </a:p>
        </p:txBody>
      </p:sp>
      <p:sp>
        <p:nvSpPr>
          <p:cNvPr id="4" name="Прямоугольник 3"/>
          <p:cNvSpPr/>
          <p:nvPr/>
        </p:nvSpPr>
        <p:spPr>
          <a:xfrm>
            <a:off x="4071934" y="500042"/>
            <a:ext cx="4929222" cy="923330"/>
          </a:xfrm>
          <a:prstGeom prst="rect">
            <a:avLst/>
          </a:prstGeom>
        </p:spPr>
        <p:txBody>
          <a:bodyPr wrap="square">
            <a:spAutoFit/>
          </a:bodyPr>
          <a:lstStyle/>
          <a:p>
            <a:pPr algn="just"/>
            <a:r>
              <a:rPr lang="ru-RU" dirty="0" smtClean="0"/>
              <a:t>замечательный французский актер-комик. Родился 31 июля 1914 года португальской аристократической семье.</a:t>
            </a:r>
            <a:endParaRPr lang="ru-RU" dirty="0"/>
          </a:p>
        </p:txBody>
      </p:sp>
      <p:sp>
        <p:nvSpPr>
          <p:cNvPr id="5" name="Прямоугольник 4"/>
          <p:cNvSpPr/>
          <p:nvPr/>
        </p:nvSpPr>
        <p:spPr>
          <a:xfrm>
            <a:off x="4143372" y="1928802"/>
            <a:ext cx="4572000" cy="2031325"/>
          </a:xfrm>
          <a:prstGeom prst="rect">
            <a:avLst/>
          </a:prstGeom>
        </p:spPr>
        <p:txBody>
          <a:bodyPr>
            <a:spAutoFit/>
          </a:bodyPr>
          <a:lstStyle/>
          <a:p>
            <a:pPr algn="just"/>
            <a:r>
              <a:rPr lang="ru-RU" dirty="0" smtClean="0"/>
              <a:t>Работать он начинал комиком в Парижских ночных клубах и на радио. Серьезно занимался пианино. До прихода в кинематограф он записывается на драматические курсы SIMON. Там он играет молодых романтических людей. Такие роли ему не по душе.</a:t>
            </a:r>
            <a:endParaRPr lang="ru-RU" dirty="0"/>
          </a:p>
        </p:txBody>
      </p:sp>
      <p:sp>
        <p:nvSpPr>
          <p:cNvPr id="6" name="Прямоугольник 5"/>
          <p:cNvSpPr/>
          <p:nvPr/>
        </p:nvSpPr>
        <p:spPr>
          <a:xfrm>
            <a:off x="4286249" y="4000504"/>
            <a:ext cx="4643470" cy="923330"/>
          </a:xfrm>
          <a:prstGeom prst="rect">
            <a:avLst/>
          </a:prstGeom>
        </p:spPr>
        <p:txBody>
          <a:bodyPr wrap="square">
            <a:spAutoFit/>
          </a:bodyPr>
          <a:lstStyle/>
          <a:p>
            <a:r>
              <a:rPr lang="ru-RU" dirty="0" smtClean="0"/>
              <a:t>комедии "Не пойман - не вор«, "Жандарм из </a:t>
            </a:r>
            <a:r>
              <a:rPr lang="ru-RU" dirty="0" err="1" smtClean="0"/>
              <a:t>Сен-Тропеза</a:t>
            </a:r>
            <a:r>
              <a:rPr lang="ru-RU" dirty="0" smtClean="0"/>
              <a:t>«, "Большие каникулы«, «</a:t>
            </a:r>
            <a:r>
              <a:rPr lang="ru-RU" dirty="0" err="1" smtClean="0"/>
              <a:t>Фантомас</a:t>
            </a:r>
            <a:r>
              <a:rPr lang="ru-RU" dirty="0" smtClean="0"/>
              <a:t>», "Жандарм в юбке"  и мн.др.</a:t>
            </a:r>
            <a:endParaRPr lang="ru-RU" dirty="0"/>
          </a:p>
        </p:txBody>
      </p:sp>
      <p:pic>
        <p:nvPicPr>
          <p:cNvPr id="7" name="Рисунок 6" descr="3cba18463569.jpg"/>
          <p:cNvPicPr>
            <a:picLocks noChangeAspect="1"/>
          </p:cNvPicPr>
          <p:nvPr/>
        </p:nvPicPr>
        <p:blipFill>
          <a:blip r:embed="rId2" cstate="screen"/>
          <a:stretch>
            <a:fillRect/>
          </a:stretch>
        </p:blipFill>
        <p:spPr>
          <a:xfrm>
            <a:off x="428596" y="1500174"/>
            <a:ext cx="3286148" cy="4226557"/>
          </a:xfrm>
          <a:prstGeom prst="rect">
            <a:avLst/>
          </a:prstGeo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360"/>
                                          </p:val>
                                        </p:tav>
                                        <p:tav tm="100000">
                                          <p:val>
                                            <p:fltVal val="0"/>
                                          </p:val>
                                        </p:tav>
                                      </p:tavLst>
                                    </p:anim>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801</Words>
  <Application>Microsoft Office PowerPoint</Application>
  <PresentationFormat>Экран (4:3)</PresentationFormat>
  <Paragraphs>51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16</cp:revision>
  <dcterms:created xsi:type="dcterms:W3CDTF">2010-03-30T11:49:10Z</dcterms:created>
  <dcterms:modified xsi:type="dcterms:W3CDTF">2014-01-23T20:17:46Z</dcterms:modified>
</cp:coreProperties>
</file>