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5" r:id="rId8"/>
    <p:sldId id="262" r:id="rId9"/>
    <p:sldId id="263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DF9648-F812-4008-90D2-DD601AF7A90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A38680-1CFE-4EAB-9015-2F610C748C8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Изделия из жидкого теста. </a:t>
            </a:r>
            <a:r>
              <a:rPr lang="ru-RU" dirty="0" smtClean="0"/>
              <a:t>С</a:t>
            </a:r>
            <a:r>
              <a:rPr lang="ru-RU" dirty="0" smtClean="0"/>
              <a:t>ладкие блюда и напитки.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</a:t>
            </a:r>
          </a:p>
          <a:p>
            <a:r>
              <a:rPr lang="ru-RU" dirty="0" smtClean="0"/>
              <a:t>Технологии: </a:t>
            </a:r>
          </a:p>
          <a:p>
            <a:r>
              <a:rPr lang="ru-RU" dirty="0" smtClean="0"/>
              <a:t>Горских О.В.</a:t>
            </a:r>
            <a:endParaRPr lang="ru-RU" dirty="0"/>
          </a:p>
        </p:txBody>
      </p:sp>
      <p:pic>
        <p:nvPicPr>
          <p:cNvPr id="1026" name="Picture 2" descr="C:\Users\Ольга\Desktop\waff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01008"/>
            <a:ext cx="5353050" cy="3038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583264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628800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Рецептура: яйцо – 1, сахар – 1 столовая ложка, соль – 1/3 чайной ложки, мука -  ½ стакана, молоко – ½ литра,  масло сливочное - -40 г,  масло растительное – 50 г, </a:t>
            </a:r>
          </a:p>
        </p:txBody>
      </p:sp>
      <p:pic>
        <p:nvPicPr>
          <p:cNvPr id="6146" name="Picture 2" descr="C:\Users\Ольга\Desktop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32656"/>
            <a:ext cx="2225444" cy="2592288"/>
          </a:xfrm>
          <a:prstGeom prst="rect">
            <a:avLst/>
          </a:prstGeom>
          <a:noFill/>
        </p:spPr>
      </p:pic>
      <p:pic>
        <p:nvPicPr>
          <p:cNvPr id="6147" name="Picture 3" descr="C:\Users\Ольга\Desktop\izdeliya-iz-sloenogo-testa-s-fotografiyam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213" y="2884488"/>
            <a:ext cx="2756620" cy="3675493"/>
          </a:xfrm>
          <a:prstGeom prst="rect">
            <a:avLst/>
          </a:prstGeom>
          <a:noFill/>
        </p:spPr>
      </p:pic>
      <p:pic>
        <p:nvPicPr>
          <p:cNvPr id="6148" name="Picture 4" descr="C:\Users\Ольга\Desktop\sol0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356992"/>
            <a:ext cx="2808312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Приготовление компотов.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Компоты делают из свежих, консервированных, сушеных или быстрозамороженных фруктов, ягод или овощей, проваренных в сахарном сиропе. Время тепловой обработки зависит от того, какие именно плоды используются. Например, груши и яблоки варят 35-40 мин, остальные фрукты - 15-20 мин. Очень важно не переварить используемые плоды и ягоды, они должны остаться целыми.</a:t>
            </a:r>
            <a:endParaRPr lang="ru-RU" dirty="0"/>
          </a:p>
        </p:txBody>
      </p:sp>
      <p:pic>
        <p:nvPicPr>
          <p:cNvPr id="7170" name="Picture 2" descr="C:\Users\Ольга\Desktop\производство-сухофруктов-компот-из-сухофрукт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2092307" cy="1584175"/>
          </a:xfrm>
          <a:prstGeom prst="rect">
            <a:avLst/>
          </a:prstGeom>
          <a:noFill/>
        </p:spPr>
      </p:pic>
      <p:pic>
        <p:nvPicPr>
          <p:cNvPr id="7171" name="Picture 3" descr="C:\Users\Ольга\Desktop\kompot_iz_cheresh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933056"/>
            <a:ext cx="2387438" cy="2517662"/>
          </a:xfrm>
          <a:prstGeom prst="rect">
            <a:avLst/>
          </a:prstGeom>
          <a:noFill/>
        </p:spPr>
      </p:pic>
      <p:pic>
        <p:nvPicPr>
          <p:cNvPr id="7172" name="Picture 4" descr="C:\Users\Ольга\Desktop\images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013176"/>
            <a:ext cx="2705100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7854696" cy="4232912"/>
          </a:xfrm>
        </p:spPr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marL="514350" indent="-514350" algn="l">
              <a:buAutoNum type="arabicPeriod"/>
            </a:pPr>
            <a:r>
              <a:rPr lang="ru-RU" dirty="0" smtClean="0"/>
              <a:t>Чему </a:t>
            </a:r>
            <a:r>
              <a:rPr lang="ru-RU" dirty="0" smtClean="0"/>
              <a:t>сегодня вы </a:t>
            </a:r>
            <a:r>
              <a:rPr lang="ru-RU" dirty="0" smtClean="0"/>
              <a:t>учились </a:t>
            </a:r>
            <a:r>
              <a:rPr lang="ru-RU" dirty="0" smtClean="0"/>
              <a:t>на уроке</a:t>
            </a:r>
            <a:r>
              <a:rPr lang="ru-RU" dirty="0" smtClean="0"/>
              <a:t>?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Как вы примените полученные знания</a:t>
            </a:r>
            <a:r>
              <a:rPr lang="ru-RU" dirty="0" smtClean="0"/>
              <a:t>?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Что означает просеять мука?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Что входит в состав теста для блинов?</a:t>
            </a:r>
            <a:endParaRPr lang="ru-RU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Анализ: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51648" cy="1859632"/>
          </a:xfrm>
        </p:spPr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7854696" cy="300877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l"/>
            <a:r>
              <a:rPr lang="ru-RU" dirty="0" smtClean="0"/>
              <a:t>Составить кроссворд:</a:t>
            </a:r>
          </a:p>
          <a:p>
            <a:pPr algn="l"/>
            <a:r>
              <a:rPr lang="ru-RU" dirty="0" smtClean="0"/>
              <a:t>1.Изделие</a:t>
            </a:r>
          </a:p>
          <a:p>
            <a:pPr algn="l"/>
            <a:r>
              <a:rPr lang="ru-RU" dirty="0" smtClean="0"/>
              <a:t>2. Мука</a:t>
            </a:r>
          </a:p>
          <a:p>
            <a:pPr algn="l"/>
            <a:r>
              <a:rPr lang="ru-RU" dirty="0" smtClean="0"/>
              <a:t>3.Просеивание</a:t>
            </a:r>
          </a:p>
          <a:p>
            <a:pPr algn="l"/>
            <a:r>
              <a:rPr lang="ru-RU" dirty="0" smtClean="0"/>
              <a:t>4.Тесто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583264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/>
              <a:t>Ломоть хорошо приготовленного пшеничного хлеба составляет одно из величайших изобретений человеческого ума». 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            </a:t>
            </a:r>
          </a:p>
          <a:p>
            <a:r>
              <a:rPr lang="ru-RU" dirty="0" smtClean="0"/>
              <a:t>                                                     </a:t>
            </a:r>
            <a:r>
              <a:rPr lang="ru-RU" dirty="0" smtClean="0"/>
              <a:t>К.А</a:t>
            </a:r>
            <a:r>
              <a:rPr lang="ru-RU" dirty="0" smtClean="0"/>
              <a:t>. Тимирязев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980728"/>
            <a:ext cx="7854696" cy="4752528"/>
          </a:xfrm>
        </p:spPr>
        <p:txBody>
          <a:bodyPr/>
          <a:lstStyle/>
          <a:p>
            <a:pPr algn="ctr"/>
            <a:r>
              <a:rPr lang="ru-RU" dirty="0" smtClean="0"/>
              <a:t>Этот старинный народный праздник отмечают в последнюю неделю перед Великим постом, который продолжается семь недель, до Пасхи. В честь бога солнца,  Ярила,  устраиваются увеселения: катанье на санях, на лошадях, снежные </a:t>
            </a:r>
            <a:r>
              <a:rPr lang="ru-RU" dirty="0" smtClean="0"/>
              <a:t>городи</a:t>
            </a:r>
            <a:r>
              <a:rPr lang="ru-RU" dirty="0" smtClean="0"/>
              <a:t>. Назовите </a:t>
            </a:r>
            <a:r>
              <a:rPr lang="ru-RU" dirty="0" smtClean="0"/>
              <a:t>праздник?</a:t>
            </a:r>
            <a:r>
              <a:rPr lang="ru-RU" i="1" dirty="0" smtClean="0"/>
              <a:t> </a:t>
            </a:r>
            <a:endParaRPr lang="ru-RU" dirty="0"/>
          </a:p>
        </p:txBody>
      </p:sp>
      <p:pic>
        <p:nvPicPr>
          <p:cNvPr id="2050" name="Picture 2" descr="C:\Users\Ольга\Desktop\7rcB3ljQo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789040"/>
            <a:ext cx="3936304" cy="2606824"/>
          </a:xfrm>
          <a:prstGeom prst="rect">
            <a:avLst/>
          </a:prstGeom>
          <a:noFill/>
        </p:spPr>
      </p:pic>
      <p:pic>
        <p:nvPicPr>
          <p:cNvPr id="2051" name="Picture 3" descr="C:\Users\Ольга\Desktop\83885994_1273206_blinchik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789040"/>
            <a:ext cx="3561680" cy="2671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51648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Значение изделий из теста в питании человека.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54696" cy="403244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Изделия из теста играют важную роль в питании человека. Основным продуктом для получения продуктов из теста является мука. Мука содержит 15% белковых веществ, 75% углеводов, 2% жира, а также минеральные вещества и витамины группы В. Чем выше сорт муки, тем больше в нем содержания крахмала, а значит тем менее диетический получается конечный продукт из теста. С </a:t>
            </a:r>
            <a:r>
              <a:rPr lang="ru-RU" dirty="0" smtClean="0"/>
              <a:t>белками </a:t>
            </a:r>
            <a:r>
              <a:rPr lang="ru-RU" dirty="0" smtClean="0"/>
              <a:t>и жирами дела обстоят наоборот: чем ниже сорт муки, тем больше содержание этих веществ в продукте.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6" name="Picture 4" descr="C:\Users\Ольга\Desktop\43721560_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581128"/>
            <a:ext cx="2664296" cy="1913245"/>
          </a:xfrm>
          <a:prstGeom prst="rect">
            <a:avLst/>
          </a:prstGeom>
          <a:noFill/>
        </p:spPr>
      </p:pic>
      <p:pic>
        <p:nvPicPr>
          <p:cNvPr id="3077" name="Picture 5" descr="C:\Users\Ольга\Desktop\roggen-roggenmeh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555783"/>
            <a:ext cx="2448272" cy="1969561"/>
          </a:xfrm>
          <a:prstGeom prst="rect">
            <a:avLst/>
          </a:prstGeom>
          <a:noFill/>
        </p:spPr>
      </p:pic>
      <p:pic>
        <p:nvPicPr>
          <p:cNvPr id="3078" name="Picture 6" descr="C:\Users\Ольга\Desktop\a0150199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531816"/>
            <a:ext cx="3240360" cy="1993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Palatino Linotype" pitchFamily="18" charset="0"/>
              </a:rPr>
              <a:t>Питательная ценность муки.</a:t>
            </a:r>
            <a:b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Palatino Linotype" pitchFamily="18" charset="0"/>
              </a:rPr>
            </a:b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2928934"/>
            <a:ext cx="1571636" cy="1071570"/>
          </a:xfrm>
          <a:prstGeom prst="round2DiagRect">
            <a:avLst/>
          </a:prstGeom>
          <a:ln w="38100"/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белки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14348" y="4572008"/>
            <a:ext cx="1857388" cy="1071570"/>
          </a:xfrm>
          <a:prstGeom prst="round2DiagRect">
            <a:avLst/>
          </a:prstGeom>
          <a:ln w="38100"/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углеводы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215074" y="2786058"/>
            <a:ext cx="2143140" cy="1357322"/>
          </a:xfrm>
          <a:prstGeom prst="round2DiagRect">
            <a:avLst/>
          </a:prstGeom>
          <a:ln w="38100"/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витамины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000364" y="5214950"/>
            <a:ext cx="2643206" cy="1200152"/>
          </a:xfrm>
          <a:prstGeom prst="round2DiagRect">
            <a:avLst/>
          </a:prstGeom>
          <a:ln w="38100"/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аминокислоты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000760" y="4572008"/>
            <a:ext cx="2643206" cy="1357322"/>
          </a:xfrm>
          <a:prstGeom prst="round2DiagRect">
            <a:avLst/>
          </a:prstGeom>
          <a:ln w="38100"/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минеральные вещества</a:t>
            </a:r>
          </a:p>
        </p:txBody>
      </p:sp>
      <p:cxnSp>
        <p:nvCxnSpPr>
          <p:cNvPr id="14" name="Прямая со стрелкой 13"/>
          <p:cNvCxnSpPr>
            <a:stCxn id="25" idx="2"/>
          </p:cNvCxnSpPr>
          <p:nvPr/>
        </p:nvCxnSpPr>
        <p:spPr>
          <a:xfrm rot="10800000" flipV="1">
            <a:off x="2000250" y="2357438"/>
            <a:ext cx="928688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0" idx="0"/>
          </p:cNvCxnSpPr>
          <p:nvPr/>
        </p:nvCxnSpPr>
        <p:spPr>
          <a:xfrm rot="5400000">
            <a:off x="1910557" y="3661568"/>
            <a:ext cx="2108200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0" idx="3"/>
          </p:cNvCxnSpPr>
          <p:nvPr/>
        </p:nvCxnSpPr>
        <p:spPr>
          <a:xfrm rot="16200000" flipH="1">
            <a:off x="2982118" y="3875882"/>
            <a:ext cx="2214563" cy="463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4429125" y="3143250"/>
            <a:ext cx="1714500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5" idx="0"/>
            <a:endCxn id="0" idx="2"/>
          </p:cNvCxnSpPr>
          <p:nvPr/>
        </p:nvCxnSpPr>
        <p:spPr>
          <a:xfrm>
            <a:off x="5143500" y="2357438"/>
            <a:ext cx="1071563" cy="1108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2928926" y="1714488"/>
            <a:ext cx="2214578" cy="1285884"/>
          </a:xfrm>
          <a:prstGeom prst="round2DiagRect">
            <a:avLst/>
          </a:prstGeom>
          <a:ln w="28575"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Palatino Linotype" pitchFamily="18" charset="0"/>
              </a:rPr>
              <a:t>Питательная ценность муки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2915816" y="1700808"/>
            <a:ext cx="2214578" cy="1285884"/>
          </a:xfrm>
          <a:prstGeom prst="round2DiagRect">
            <a:avLst/>
          </a:prstGeom>
          <a:ln w="28575"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Palatino Linotype" pitchFamily="18" charset="0"/>
              </a:rPr>
              <a:t>Питательная ценность муки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25" grpId="0" build="p" animBg="1"/>
      <p:bldP spid="1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Первичная обработка муки.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Просеивание. Мука разрыхляется, обогащается кислородом для лучшей всхожести теста.</a:t>
            </a:r>
            <a:endParaRPr lang="ru-RU" dirty="0"/>
          </a:p>
        </p:txBody>
      </p:sp>
      <p:pic>
        <p:nvPicPr>
          <p:cNvPr id="4098" name="Picture 2" descr="C:\Users\Ольга\Desktop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77072"/>
            <a:ext cx="1847850" cy="2466975"/>
          </a:xfrm>
          <a:prstGeom prst="rect">
            <a:avLst/>
          </a:prstGeom>
          <a:noFill/>
        </p:spPr>
      </p:pic>
      <p:pic>
        <p:nvPicPr>
          <p:cNvPr id="4099" name="Picture 3" descr="C:\Users\Ольга\Desktop\38365c7f4ae72d00b080012c6b6796e0b2ab5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437112"/>
            <a:ext cx="4373486" cy="1995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7467600" cy="642937"/>
          </a:xfrm>
        </p:spPr>
        <p:txBody>
          <a:bodyPr/>
          <a:lstStyle/>
          <a:p>
            <a:pPr algn="ctr">
              <a:defRPr/>
            </a:pPr>
            <a:r>
              <a:rPr lang="ru-RU" sz="2800" cap="none" dirty="0" smtClean="0">
                <a:latin typeface="Palatino Linotype" pitchFamily="18" charset="0"/>
              </a:rPr>
              <a:t>Виды теста</a:t>
            </a: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357563" y="1214438"/>
            <a:ext cx="171450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Тесто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88" y="2071688"/>
            <a:ext cx="2714625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дрожжевое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214938" y="2000250"/>
            <a:ext cx="2714625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бездрожжевое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 rot="16200000">
            <a:off x="-542925" y="4400550"/>
            <a:ext cx="285750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опарным способом (сдобное)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 rot="16200000">
            <a:off x="1064418" y="4364832"/>
            <a:ext cx="2786063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Безопарным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способом (</a:t>
            </a:r>
            <a:r>
              <a:rPr lang="ru-RU" dirty="0" err="1">
                <a:solidFill>
                  <a:schemeClr val="tx1"/>
                </a:solidFill>
              </a:rPr>
              <a:t>несдобное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786188" y="3214688"/>
            <a:ext cx="2214562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сдобное пресное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857625" y="4500563"/>
            <a:ext cx="2143125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бисквитное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643688" y="3214688"/>
            <a:ext cx="2071687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заварное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643688" y="5715000"/>
            <a:ext cx="2071687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песочное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857625" y="5715000"/>
            <a:ext cx="2143125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жидкое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643688" y="4500563"/>
            <a:ext cx="2071687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слоеное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535906" y="3107532"/>
            <a:ext cx="214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2463007" y="3321844"/>
            <a:ext cx="2159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7" idx="0"/>
          </p:cNvCxnSpPr>
          <p:nvPr/>
        </p:nvCxnSpPr>
        <p:spPr>
          <a:xfrm rot="16200000" flipH="1">
            <a:off x="764382" y="3307556"/>
            <a:ext cx="214312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57250" y="3214688"/>
            <a:ext cx="1714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607719" y="4536282"/>
            <a:ext cx="32162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4822825" y="4535488"/>
            <a:ext cx="3214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9" idx="0"/>
          </p:cNvCxnSpPr>
          <p:nvPr/>
        </p:nvCxnSpPr>
        <p:spPr>
          <a:xfrm rot="10800000" flipV="1">
            <a:off x="6000750" y="3643313"/>
            <a:ext cx="214313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10" idx="0"/>
          </p:cNvCxnSpPr>
          <p:nvPr/>
        </p:nvCxnSpPr>
        <p:spPr>
          <a:xfrm rot="10800000" flipV="1">
            <a:off x="6000750" y="4857750"/>
            <a:ext cx="214313" cy="100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3" idx="0"/>
          </p:cNvCxnSpPr>
          <p:nvPr/>
        </p:nvCxnSpPr>
        <p:spPr>
          <a:xfrm rot="10800000" flipV="1">
            <a:off x="6000750" y="6143625"/>
            <a:ext cx="214313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11" idx="2"/>
          </p:cNvCxnSpPr>
          <p:nvPr/>
        </p:nvCxnSpPr>
        <p:spPr>
          <a:xfrm>
            <a:off x="6429375" y="3643313"/>
            <a:ext cx="214313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4" idx="2"/>
          </p:cNvCxnSpPr>
          <p:nvPr/>
        </p:nvCxnSpPr>
        <p:spPr>
          <a:xfrm>
            <a:off x="6429375" y="4857750"/>
            <a:ext cx="214313" cy="100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12" idx="2"/>
          </p:cNvCxnSpPr>
          <p:nvPr/>
        </p:nvCxnSpPr>
        <p:spPr>
          <a:xfrm>
            <a:off x="6429375" y="6143625"/>
            <a:ext cx="214313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5" name="Rectangle 2"/>
          <p:cNvSpPr>
            <a:spLocks noChangeArrowheads="1"/>
          </p:cNvSpPr>
          <p:nvPr/>
        </p:nvSpPr>
        <p:spPr bwMode="auto">
          <a:xfrm>
            <a:off x="0" y="0"/>
            <a:ext cx="9509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12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дрожжевое</a:t>
            </a:r>
            <a:endParaRPr lang="ru-RU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7" name="Прямая соединительная линия 76"/>
          <p:cNvCxnSpPr>
            <a:stCxn id="4" idx="2"/>
            <a:endCxn id="5" idx="3"/>
          </p:cNvCxnSpPr>
          <p:nvPr/>
        </p:nvCxnSpPr>
        <p:spPr>
          <a:xfrm rot="10800000" flipV="1">
            <a:off x="1714500" y="1671638"/>
            <a:ext cx="1643063" cy="40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4" idx="0"/>
          </p:cNvCxnSpPr>
          <p:nvPr/>
        </p:nvCxnSpPr>
        <p:spPr>
          <a:xfrm>
            <a:off x="5072063" y="1671638"/>
            <a:ext cx="1857375" cy="328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851648" cy="864096"/>
          </a:xfrm>
        </p:spPr>
        <p:txBody>
          <a:bodyPr/>
          <a:lstStyle/>
          <a:p>
            <a:pPr algn="ctr"/>
            <a:r>
              <a:rPr lang="ru-RU" dirty="0" smtClean="0"/>
              <a:t>Изделия из теста.</a:t>
            </a:r>
            <a:endParaRPr lang="ru-RU" dirty="0"/>
          </a:p>
        </p:txBody>
      </p:sp>
      <p:pic>
        <p:nvPicPr>
          <p:cNvPr id="5122" name="Picture 2" descr="C:\Users\Ольга\Desktop\1296150474_plus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3233936" cy="2425452"/>
          </a:xfrm>
          <a:prstGeom prst="rect">
            <a:avLst/>
          </a:prstGeom>
          <a:noFill/>
        </p:spPr>
      </p:pic>
      <p:pic>
        <p:nvPicPr>
          <p:cNvPr id="5123" name="Picture 3" descr="C:\Users\Ольга\Desktop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8575" y="1943100"/>
            <a:ext cx="2609850" cy="1752600"/>
          </a:xfrm>
          <a:prstGeom prst="rect">
            <a:avLst/>
          </a:prstGeom>
          <a:noFill/>
        </p:spPr>
      </p:pic>
      <p:pic>
        <p:nvPicPr>
          <p:cNvPr id="5124" name="Picture 4" descr="C:\Users\Ольга\Desktop\b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645024"/>
            <a:ext cx="3952875" cy="2895600"/>
          </a:xfrm>
          <a:prstGeom prst="rect">
            <a:avLst/>
          </a:prstGeom>
          <a:noFill/>
        </p:spPr>
      </p:pic>
      <p:pic>
        <p:nvPicPr>
          <p:cNvPr id="5125" name="Picture 5" descr="C:\Users\Ольга\Desktop\Рецепт-блинов-с-красной-рыбой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484784"/>
            <a:ext cx="2221326" cy="1800200"/>
          </a:xfrm>
          <a:prstGeom prst="rect">
            <a:avLst/>
          </a:prstGeom>
          <a:noFill/>
        </p:spPr>
      </p:pic>
      <p:pic>
        <p:nvPicPr>
          <p:cNvPr id="5126" name="Picture 6" descr="C:\Users\Ольга\Desktop\izdeliya-iz-testa-fot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005064"/>
            <a:ext cx="3888432" cy="2593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851648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Способ приготовления блинов.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6237312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  </a:t>
            </a:r>
          </a:p>
          <a:p>
            <a:r>
              <a:rPr lang="ru-RU" dirty="0" smtClean="0"/>
              <a:t>№</a:t>
            </a:r>
          </a:p>
          <a:p>
            <a:pPr algn="l"/>
            <a:r>
              <a:rPr lang="ru-RU" sz="8000" dirty="0" smtClean="0"/>
              <a:t> Последовательность приготовления</a:t>
            </a:r>
          </a:p>
          <a:p>
            <a:pPr algn="l"/>
            <a:r>
              <a:rPr lang="ru-RU" sz="8000" dirty="0" smtClean="0"/>
              <a:t> </a:t>
            </a:r>
            <a:endParaRPr lang="ru-RU" sz="8000" dirty="0" smtClean="0"/>
          </a:p>
          <a:p>
            <a:pPr algn="l"/>
            <a:r>
              <a:rPr lang="ru-RU" sz="8000" dirty="0" smtClean="0"/>
              <a:t> 1.В </a:t>
            </a:r>
            <a:r>
              <a:rPr lang="ru-RU" sz="8000" dirty="0" smtClean="0"/>
              <a:t>миску </a:t>
            </a:r>
            <a:r>
              <a:rPr lang="ru-RU" sz="8000" dirty="0" smtClean="0"/>
              <a:t>вбить </a:t>
            </a:r>
            <a:r>
              <a:rPr lang="ru-RU" sz="8000" dirty="0" smtClean="0"/>
              <a:t>яйцо, прибавить сахар, соль и размешать. </a:t>
            </a:r>
          </a:p>
          <a:p>
            <a:pPr algn="l"/>
            <a:r>
              <a:rPr lang="ru-RU" sz="8000" dirty="0" smtClean="0"/>
              <a:t>Можно белок, отделив от желтка, взбить и осторожно ввести в готовое тесто, от этого оно станет более лёгким и пышным.</a:t>
            </a:r>
          </a:p>
          <a:p>
            <a:pPr algn="l"/>
            <a:r>
              <a:rPr lang="ru-RU" sz="8000" dirty="0" smtClean="0"/>
              <a:t>2.Полученную </a:t>
            </a:r>
            <a:r>
              <a:rPr lang="ru-RU" sz="8000" dirty="0" smtClean="0"/>
              <a:t>массу постепенно развести молоком.</a:t>
            </a:r>
          </a:p>
          <a:p>
            <a:pPr algn="l"/>
            <a:r>
              <a:rPr lang="ru-RU" sz="8000" dirty="0" smtClean="0"/>
              <a:t> </a:t>
            </a:r>
            <a:r>
              <a:rPr lang="ru-RU" sz="8000" dirty="0" smtClean="0"/>
              <a:t>3 .Всыпать </a:t>
            </a:r>
            <a:r>
              <a:rPr lang="ru-RU" sz="8000" dirty="0" smtClean="0"/>
              <a:t>муку и размешать. Следить за тем, чтобы не было комков</a:t>
            </a:r>
          </a:p>
          <a:p>
            <a:pPr algn="l"/>
            <a:r>
              <a:rPr lang="ru-RU" sz="8000" dirty="0" smtClean="0"/>
              <a:t>Тесто должно быть консистенции  не жирной  (жидкой) сметаны</a:t>
            </a:r>
            <a:r>
              <a:rPr lang="ru-RU" sz="8000" dirty="0" smtClean="0"/>
              <a:t>.</a:t>
            </a:r>
          </a:p>
          <a:p>
            <a:pPr algn="l"/>
            <a:endParaRPr lang="ru-RU" sz="8000" dirty="0" smtClean="0"/>
          </a:p>
          <a:p>
            <a:pPr algn="l"/>
            <a:r>
              <a:rPr lang="ru-RU" sz="8000" dirty="0" smtClean="0"/>
              <a:t>4 </a:t>
            </a:r>
            <a:r>
              <a:rPr lang="ru-RU" sz="8000" dirty="0" smtClean="0"/>
              <a:t>.Горячую </a:t>
            </a:r>
            <a:r>
              <a:rPr lang="ru-RU" sz="8000" dirty="0" smtClean="0"/>
              <a:t>сковороду смазать растительным  </a:t>
            </a:r>
            <a:r>
              <a:rPr lang="ru-RU" sz="8000" dirty="0" smtClean="0"/>
              <a:t>маслом.</a:t>
            </a:r>
            <a:endParaRPr lang="ru-RU" sz="8000" dirty="0" smtClean="0"/>
          </a:p>
          <a:p>
            <a:pPr algn="l"/>
            <a:r>
              <a:rPr lang="ru-RU" sz="8000" dirty="0" smtClean="0"/>
              <a:t>Смазывать сковороду  маслом, перед выпечкой каждого блина</a:t>
            </a:r>
            <a:r>
              <a:rPr lang="ru-RU" sz="8000" dirty="0" smtClean="0"/>
              <a:t>.</a:t>
            </a:r>
          </a:p>
          <a:p>
            <a:pPr algn="l"/>
            <a:endParaRPr lang="ru-RU" sz="8000" dirty="0" smtClean="0"/>
          </a:p>
          <a:p>
            <a:pPr algn="l"/>
            <a:r>
              <a:rPr lang="ru-RU" sz="8000" dirty="0" smtClean="0"/>
              <a:t>5.Разливательной </a:t>
            </a:r>
            <a:r>
              <a:rPr lang="ru-RU" sz="8000" dirty="0" smtClean="0"/>
              <a:t>ложкой налить тесто на сковороду  ровным тонким слоем (3 – 5мм)  и обжарить.</a:t>
            </a:r>
          </a:p>
          <a:p>
            <a:pPr algn="l"/>
            <a:r>
              <a:rPr lang="ru-RU" sz="8000" dirty="0" smtClean="0"/>
              <a:t>Переворачивать блин, а так же выкладывать со сковороды необходимо деревянной лопаточкой</a:t>
            </a:r>
            <a:r>
              <a:rPr lang="ru-RU" sz="8000" dirty="0" smtClean="0"/>
              <a:t>.</a:t>
            </a:r>
          </a:p>
          <a:p>
            <a:pPr algn="l"/>
            <a:endParaRPr lang="ru-RU" sz="8000" dirty="0" smtClean="0"/>
          </a:p>
          <a:p>
            <a:pPr algn="l"/>
            <a:r>
              <a:rPr lang="ru-RU" sz="8000" dirty="0" smtClean="0"/>
              <a:t>6.Готовый </a:t>
            </a:r>
            <a:r>
              <a:rPr lang="ru-RU" sz="8000" dirty="0" smtClean="0"/>
              <a:t>блин кладут на пирожковую тарелку</a:t>
            </a:r>
            <a:endParaRPr lang="ru-RU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339</Words>
  <Application>Microsoft Office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Изделия из жидкого теста. Сладкие блюда и напитки.</vt:lpstr>
      <vt:lpstr>Слайд 2</vt:lpstr>
      <vt:lpstr>Слайд 3</vt:lpstr>
      <vt:lpstr>Значение изделий из теста в питании человека.</vt:lpstr>
      <vt:lpstr>Питательная ценность муки. </vt:lpstr>
      <vt:lpstr>Первичная обработка муки.</vt:lpstr>
      <vt:lpstr>Виды теста</vt:lpstr>
      <vt:lpstr>Изделия из теста.</vt:lpstr>
      <vt:lpstr>Способ приготовления блинов.</vt:lpstr>
      <vt:lpstr>Слайд 10</vt:lpstr>
      <vt:lpstr>Приготовление компотов.</vt:lpstr>
      <vt:lpstr>Анализ:</vt:lpstr>
      <vt:lpstr>Домашнее задание.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Изделия из жидкого теста. Сладкие блюда и напитки.</dc:title>
  <dc:creator>Ольга</dc:creator>
  <cp:lastModifiedBy>Ольга</cp:lastModifiedBy>
  <cp:revision>47</cp:revision>
  <dcterms:created xsi:type="dcterms:W3CDTF">2013-10-13T06:45:52Z</dcterms:created>
  <dcterms:modified xsi:type="dcterms:W3CDTF">2013-10-13T16:24:44Z</dcterms:modified>
</cp:coreProperties>
</file>