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74" r:id="rId4"/>
    <p:sldId id="261" r:id="rId5"/>
    <p:sldId id="262" r:id="rId6"/>
    <p:sldId id="275" r:id="rId7"/>
    <p:sldId id="276" r:id="rId8"/>
    <p:sldId id="273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7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720CC68-808F-4951-B97F-04017BBDDAF3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8A75DB5-90FC-41E0-9B5C-633CECA6D5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obozrevatel.com/tag/magazin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ndselect.ru/doc/info/7-barcode-fact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Штриховой код - </a:t>
            </a:r>
            <a:r>
              <a:rPr lang="vi-VN" dirty="0" smtClean="0"/>
              <a:t> штрих-ко́д</a:t>
            </a:r>
            <a:endParaRPr lang="ru-RU" dirty="0"/>
          </a:p>
        </p:txBody>
      </p:sp>
      <p:pic>
        <p:nvPicPr>
          <p:cNvPr id="1026" name="Picture 2" descr="C:\Users\Roditeli\Desktop\украшения выпечки, блюд\667px-UPC_A.svg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95412" y="1797050"/>
            <a:ext cx="6353175" cy="458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Первая разработанная молодыми конструкторами уникальная маркировка товаров наносилась чернилами, которые светились в ультрафиолетовом свете.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5"/>
            <a:ext cx="9144000" cy="497206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Неудача </a:t>
            </a:r>
            <a:r>
              <a:rPr lang="ru-RU" dirty="0" smtClean="0"/>
              <a:t>не охладила пыл друзей. В 1949 году изобретатели </a:t>
            </a:r>
            <a:r>
              <a:rPr lang="ru-RU" dirty="0" err="1" smtClean="0"/>
              <a:t>запантетовали</a:t>
            </a:r>
            <a:r>
              <a:rPr lang="ru-RU" dirty="0" smtClean="0"/>
              <a:t> свою новую разработку, которая была призвана облегчить работу кассиров супермаркета.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Первый </a:t>
            </a:r>
            <a:r>
              <a:rPr lang="ru-RU" dirty="0" smtClean="0"/>
              <a:t>линейный штрих-код, созданный Н.Дж. </a:t>
            </a:r>
            <a:r>
              <a:rPr lang="ru-RU" dirty="0" err="1" smtClean="0"/>
              <a:t>Вудлендом</a:t>
            </a:r>
            <a:r>
              <a:rPr lang="ru-RU" dirty="0" smtClean="0"/>
              <a:t>, базировался на двух технологиях кодирования – азбуке Морзе и звуковых треках к кинофильмам.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Азбука </a:t>
            </a:r>
            <a:r>
              <a:rPr lang="ru-RU" dirty="0" smtClean="0"/>
              <a:t>Морзе послужила прототипом отображения кода - вытянутые вниз точки и тире выглядели как рисунок, похожий на последовательность черных широких и узких линий, разделявшихся белыми пробелами.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Метод </a:t>
            </a:r>
            <a:r>
              <a:rPr lang="ru-RU" dirty="0" smtClean="0"/>
              <a:t>озвучивания кинофильмов стал основой процесса считывания штрих-кода.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7 фактов о </a:t>
            </a:r>
            <a:r>
              <a:rPr lang="ru-RU" dirty="0" err="1" smtClean="0"/>
              <a:t>штрих-кодах</a:t>
            </a:r>
            <a:r>
              <a:rPr lang="ru-RU" dirty="0" smtClean="0"/>
              <a:t>, которых вы не знали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715436" cy="4625609"/>
          </a:xfrm>
        </p:spPr>
        <p:txBody>
          <a:bodyPr>
            <a:normAutofit/>
          </a:bodyPr>
          <a:lstStyle/>
          <a:p>
            <a:r>
              <a:rPr lang="ru-RU" dirty="0" smtClean="0"/>
              <a:t> 1. Чуть более ста лет назад </a:t>
            </a:r>
            <a:r>
              <a:rPr lang="ru-RU" b="1" dirty="0" smtClean="0">
                <a:hlinkClick r:id="rId2"/>
              </a:rPr>
              <a:t>в магазинах</a:t>
            </a:r>
            <a:r>
              <a:rPr lang="ru-RU" dirty="0" smtClean="0"/>
              <a:t> не было ни </a:t>
            </a:r>
            <a:r>
              <a:rPr lang="ru-RU" dirty="0" err="1" smtClean="0"/>
              <a:t>штрих-кодов</a:t>
            </a:r>
            <a:r>
              <a:rPr lang="ru-RU" dirty="0" smtClean="0"/>
              <a:t>, </a:t>
            </a:r>
            <a:r>
              <a:rPr lang="ru-RU" dirty="0" err="1" smtClean="0"/>
              <a:t>ни</a:t>
            </a:r>
            <a:r>
              <a:rPr lang="ru-RU" dirty="0" smtClean="0"/>
              <a:t> даже ценников. Покупатель указывал на товар, который желал приобрести. Продавец называл цену из собственной оценки платежеспособности покупателя, как правило, оценивая его внешний вид. И после этого, если цена покупателя не устраивала, он либо торговался, либо уходил.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 2. Штрих-код был изобретен еще 1949 году аспирантом Университета </a:t>
            </a:r>
            <a:r>
              <a:rPr lang="ru-RU" dirty="0" err="1" smtClean="0"/>
              <a:t>ДрекселемБернардом</a:t>
            </a:r>
            <a:r>
              <a:rPr lang="ru-RU" dirty="0" smtClean="0"/>
              <a:t> </a:t>
            </a:r>
            <a:r>
              <a:rPr lang="ru-RU" dirty="0" err="1" smtClean="0"/>
              <a:t>Сильвером</a:t>
            </a:r>
            <a:r>
              <a:rPr lang="ru-RU" dirty="0" smtClean="0"/>
              <a:t>. По его словам идею он позаимствовал у азбуки Морзе. Как он сам сказал: «Я только расширил точки и тире вниз и сделал из них узкие и широкие линии». Но применить технологию в промышленных масштабах удалось лишь в конце 1960х годов, с появлением лазеров и компьютеров.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3.Первые </a:t>
            </a:r>
            <a:r>
              <a:rPr lang="ru-RU" dirty="0" err="1" smtClean="0"/>
              <a:t>штрих-коды</a:t>
            </a:r>
            <a:r>
              <a:rPr lang="ru-RU" dirty="0" smtClean="0"/>
              <a:t> были круглыми, т. е. привычные нам толстые и тонкие линии были замкнуты в окружность. Это было сделано для того чтобы уменьшить ошибки во время считывания, и можно бы подносить этикетку к сканеру под любым углом.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</a:t>
            </a:r>
            <a:r>
              <a:rPr lang="ru-RU" dirty="0" smtClean="0"/>
              <a:t>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4. Первым продуктом со </a:t>
            </a:r>
            <a:r>
              <a:rPr lang="ru-RU" dirty="0" err="1" smtClean="0"/>
              <a:t>штрих-кодом</a:t>
            </a:r>
            <a:r>
              <a:rPr lang="ru-RU" dirty="0" smtClean="0"/>
              <a:t>, который был просканирован на кассе магазина 26 июня 1974 года стала упаковка жвачки </a:t>
            </a:r>
            <a:r>
              <a:rPr lang="ru-RU" b="1" dirty="0" err="1" smtClean="0"/>
              <a:t>Wrigley</a:t>
            </a:r>
            <a:r>
              <a:rPr lang="ru-RU" b="1" dirty="0" smtClean="0"/>
              <a:t> </a:t>
            </a:r>
            <a:r>
              <a:rPr lang="ru-RU" b="1" dirty="0" err="1" smtClean="0"/>
              <a:t>JucyFruit</a:t>
            </a:r>
            <a:r>
              <a:rPr lang="ru-RU" dirty="0" smtClean="0"/>
              <a:t>. Одна их них теперь храниться в </a:t>
            </a:r>
            <a:r>
              <a:rPr lang="ru-RU" dirty="0" err="1" smtClean="0"/>
              <a:t>Смитсоновском</a:t>
            </a:r>
            <a:r>
              <a:rPr lang="ru-RU" dirty="0" smtClean="0"/>
              <a:t> музее американской истории.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 5. </a:t>
            </a:r>
            <a:r>
              <a:rPr lang="ru-RU" dirty="0" err="1" smtClean="0"/>
              <a:t>Штрих-коды</a:t>
            </a:r>
            <a:r>
              <a:rPr lang="ru-RU" dirty="0" smtClean="0"/>
              <a:t> не обязательно должны выглядеть как унылая последовательность черных и белых полос. Некоторым дизайнерам удается создавать из них целые произведения искусства, не ухудшая при этом свойств считываемости </a:t>
            </a:r>
            <a:r>
              <a:rPr lang="ru-RU" dirty="0" err="1" smtClean="0"/>
              <a:t>штрихкода</a:t>
            </a:r>
            <a:r>
              <a:rPr lang="ru-RU" dirty="0" smtClean="0"/>
              <a:t>. Это направление в дизайне упаковок получило называние "</a:t>
            </a:r>
            <a:r>
              <a:rPr lang="ru-RU" dirty="0" err="1" smtClean="0"/>
              <a:t>Barcode</a:t>
            </a:r>
            <a:r>
              <a:rPr lang="ru-RU" dirty="0" smtClean="0"/>
              <a:t> </a:t>
            </a:r>
            <a:r>
              <a:rPr lang="ru-RU" dirty="0" err="1" smtClean="0"/>
              <a:t>art</a:t>
            </a:r>
            <a:r>
              <a:rPr lang="ru-RU" dirty="0" smtClean="0"/>
              <a:t>". Вот несколько примеров такого оформления: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001156" cy="51435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6. Существует большое количество видов </a:t>
            </a:r>
            <a:r>
              <a:rPr lang="ru-RU" dirty="0" err="1" smtClean="0"/>
              <a:t>штрих-кодов</a:t>
            </a:r>
            <a:r>
              <a:rPr lang="ru-RU" dirty="0" smtClean="0"/>
              <a:t>. Но, по большому, счету их можно разделить на одномерные и двумерные. Одномерные </a:t>
            </a:r>
            <a:r>
              <a:rPr lang="ru-RU" dirty="0" err="1" smtClean="0"/>
              <a:t>штрих-коды</a:t>
            </a:r>
            <a:r>
              <a:rPr lang="ru-RU" dirty="0" smtClean="0"/>
              <a:t> представляют собой привычную нам последовательность толстых и тонких линий. Двухмерные коды в свою очередь, представляют из себя матрицы, где информация кодируется точками и их позицией относительно сторон матрицы. Для считывания двухмерных </a:t>
            </a:r>
            <a:r>
              <a:rPr lang="ru-RU" dirty="0" err="1" smtClean="0"/>
              <a:t>штрих-кодов</a:t>
            </a:r>
            <a:r>
              <a:rPr lang="ru-RU" dirty="0" smtClean="0"/>
              <a:t> нужны более сложные сканеры, но они способны хранить в себе значительно большее количество информации до 3х Кбайт, пишет </a:t>
            </a:r>
            <a:r>
              <a:rPr lang="ru-RU" b="1" dirty="0" err="1" smtClean="0">
                <a:hlinkClick r:id="rId2"/>
              </a:rPr>
              <a:t>brandselect.ru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 </a:t>
            </a:r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4000528"/>
          </a:xfrm>
        </p:spPr>
        <p:txBody>
          <a:bodyPr>
            <a:normAutofit/>
          </a:bodyPr>
          <a:lstStyle/>
          <a:p>
            <a:r>
              <a:rPr lang="ru-RU" dirty="0" smtClean="0"/>
              <a:t> 7. Это тоже </a:t>
            </a:r>
            <a:r>
              <a:rPr lang="ru-RU" dirty="0" err="1" smtClean="0"/>
              <a:t>штрих-коды</a:t>
            </a:r>
            <a:r>
              <a:rPr lang="ru-RU" dirty="0" smtClean="0"/>
              <a:t>! Да, </a:t>
            </a:r>
            <a:r>
              <a:rPr lang="ru-RU" dirty="0" err="1" smtClean="0"/>
              <a:t>штрих-коды</a:t>
            </a:r>
            <a:r>
              <a:rPr lang="ru-RU" dirty="0" smtClean="0"/>
              <a:t> бывают цветными! Компания </a:t>
            </a:r>
            <a:r>
              <a:rPr lang="ru-RU" dirty="0" err="1" smtClean="0"/>
              <a:t>Microsoft</a:t>
            </a:r>
            <a:r>
              <a:rPr lang="ru-RU" dirty="0" smtClean="0"/>
              <a:t> разработала стандарт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Tag</a:t>
            </a:r>
            <a:r>
              <a:rPr lang="ru-RU" dirty="0" smtClean="0"/>
              <a:t>, в котором данные зашифрованы цветными областями на </a:t>
            </a:r>
            <a:r>
              <a:rPr lang="ru-RU" dirty="0" err="1" smtClean="0"/>
              <a:t>штрих-коде</a:t>
            </a:r>
            <a:r>
              <a:rPr lang="ru-RU" dirty="0" smtClean="0"/>
              <a:t>. Если эти точки нанести на картинку, то получится картинка содержащая в себе информацию.</a:t>
            </a:r>
            <a:endParaRPr lang="ru-RU" dirty="0"/>
          </a:p>
        </p:txBody>
      </p:sp>
      <p:pic>
        <p:nvPicPr>
          <p:cNvPr id="23554" name="Picture 2" descr="C:\Users\Roditeli\Desktop\20237307-n-n---n--n-----------n-n-n--n-------n----------n-n---n-n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72296" y="4686296"/>
            <a:ext cx="2171704" cy="2171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Каким </a:t>
            </a:r>
            <a:r>
              <a:rPr lang="ru-RU" dirty="0" smtClean="0"/>
              <a:t>цветом печатать штрих-код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 descr="C:\Users\Roditeli\Desktop\P122046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928802"/>
            <a:ext cx="4643470" cy="42922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57752" y="1643050"/>
            <a:ext cx="42862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Дело в том, что сканер распознает только темные, холодные цвета. </a:t>
            </a:r>
            <a:endParaRPr lang="ru-RU" sz="2800" b="1" dirty="0" smtClean="0"/>
          </a:p>
          <a:p>
            <a:r>
              <a:rPr lang="ru-RU" sz="2800" b="1" dirty="0" smtClean="0"/>
              <a:t>Теплые </a:t>
            </a:r>
            <a:r>
              <a:rPr lang="ru-RU" sz="2800" b="1" dirty="0"/>
              <a:t>— красные, желтые цвета не воспринимаются сканирующим устройством. </a:t>
            </a:r>
            <a:endParaRPr lang="ru-RU" sz="2800" b="1" dirty="0" smtClean="0"/>
          </a:p>
          <a:p>
            <a:r>
              <a:rPr lang="ru-RU" sz="2800" b="1" dirty="0" smtClean="0"/>
              <a:t>Кроме </a:t>
            </a:r>
            <a:r>
              <a:rPr lang="ru-RU" sz="2800" b="1" dirty="0"/>
              <a:t>того, штрих-код должен быть контрастным.</a:t>
            </a:r>
            <a:br>
              <a:rPr lang="ru-RU" sz="2800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Roditeli\Desktop\2532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285992"/>
            <a:ext cx="5464977" cy="36433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5929354" cy="4786346"/>
          </a:xfrm>
        </p:spPr>
        <p:txBody>
          <a:bodyPr>
            <a:normAutofit lnSpcReduction="10000"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Штриховой </a:t>
            </a:r>
            <a:r>
              <a:rPr lang="ru-RU" sz="4400" b="1" dirty="0">
                <a:solidFill>
                  <a:schemeClr val="tx1"/>
                </a:solidFill>
              </a:rPr>
              <a:t>код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  <a:r>
              <a:rPr lang="ru-RU" sz="2800" dirty="0">
                <a:solidFill>
                  <a:schemeClr val="tx1"/>
                </a:solidFill>
              </a:rPr>
              <a:t>(ШК) </a:t>
            </a:r>
            <a:r>
              <a:rPr lang="ru-RU" sz="3200" dirty="0">
                <a:solidFill>
                  <a:schemeClr val="tx1"/>
                </a:solidFill>
              </a:rPr>
              <a:t>содержит информацию о товаре и его производителе. </a:t>
            </a:r>
            <a:endParaRPr lang="ru-RU" sz="3200" dirty="0" smtClean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Самые </a:t>
            </a:r>
            <a:r>
              <a:rPr lang="ru-RU" sz="3200" dirty="0">
                <a:solidFill>
                  <a:schemeClr val="tx1"/>
                </a:solidFill>
              </a:rPr>
              <a:t>распространенные </a:t>
            </a:r>
            <a:r>
              <a:rPr lang="ru-RU" sz="3200" dirty="0" smtClean="0">
                <a:solidFill>
                  <a:schemeClr val="tx1"/>
                </a:solidFill>
              </a:rPr>
              <a:t>–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это </a:t>
            </a:r>
            <a:r>
              <a:rPr lang="ru-RU" sz="3200" dirty="0">
                <a:solidFill>
                  <a:schemeClr val="tx1"/>
                </a:solidFill>
              </a:rPr>
              <a:t>13 разрядный европейский код EAN-13 </a:t>
            </a:r>
            <a:r>
              <a:rPr lang="ru-RU" sz="3200" dirty="0" smtClean="0">
                <a:solidFill>
                  <a:schemeClr val="tx1"/>
                </a:solidFill>
              </a:rPr>
              <a:t> и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полностью </a:t>
            </a:r>
            <a:r>
              <a:rPr lang="ru-RU" sz="3200" dirty="0">
                <a:solidFill>
                  <a:schemeClr val="tx1"/>
                </a:solidFill>
              </a:rPr>
              <a:t>совместимый с ним 13-разрядный код UPC, применяемый в США </a:t>
            </a:r>
            <a:r>
              <a:rPr lang="ru-RU" sz="3200" dirty="0"/>
              <a:t>и Канаде.</a:t>
            </a:r>
          </a:p>
          <a:p>
            <a:r>
              <a:rPr lang="ru-RU" sz="3200" dirty="0"/>
              <a:t> </a:t>
            </a:r>
          </a:p>
        </p:txBody>
      </p:sp>
      <p:pic>
        <p:nvPicPr>
          <p:cNvPr id="6" name="Picture 1" descr="C:\Users\Roditeli\Desktop\64404x500y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071546"/>
            <a:ext cx="2595564" cy="2595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1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Штриховой код - это информация, закодированная в графическом виде, удобном для считывания техническими средствами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r>
              <a:rPr lang="ru-RU" sz="3600" dirty="0" smtClean="0"/>
              <a:t>Светлая полоса называется пробелом, а темная - штрихом. </a:t>
            </a:r>
            <a:endParaRPr lang="ru-RU" sz="3600" dirty="0" smtClean="0"/>
          </a:p>
          <a:p>
            <a:r>
              <a:rPr lang="ru-RU" sz="3600" dirty="0" smtClean="0"/>
              <a:t>Существуют </a:t>
            </a:r>
            <a:r>
              <a:rPr lang="ru-RU" sz="3600" dirty="0" smtClean="0"/>
              <a:t>различные способы кодирования информации, называемые штрих-кодовыми кодировками или символиками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читать штрих код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Как читать штриховой к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85926"/>
            <a:ext cx="7935715" cy="41580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9875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рассчитать контрольную сумму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7"/>
          </a:xfrm>
        </p:spPr>
        <p:txBody>
          <a:bodyPr>
            <a:normAutofit/>
          </a:bodyPr>
          <a:lstStyle/>
          <a:p>
            <a:pPr marL="633222" indent="-514350"/>
            <a:r>
              <a:rPr lang="ru-RU" sz="2400" dirty="0" smtClean="0"/>
              <a:t>1.Сложить </a:t>
            </a:r>
            <a:r>
              <a:rPr lang="ru-RU" sz="2400" dirty="0" smtClean="0"/>
              <a:t>цифры, стоящие на </a:t>
            </a:r>
            <a:r>
              <a:rPr lang="ru-RU" sz="2400" b="1" dirty="0" smtClean="0"/>
              <a:t>четных</a:t>
            </a:r>
            <a:r>
              <a:rPr lang="ru-RU" sz="2400" dirty="0" smtClean="0"/>
              <a:t> местах ШК  </a:t>
            </a:r>
            <a:r>
              <a:rPr lang="ru-RU" sz="2400" b="1" dirty="0" smtClean="0"/>
              <a:t>9+7+0+7+0+1=24</a:t>
            </a:r>
          </a:p>
          <a:p>
            <a:pPr marL="633222" indent="-514350"/>
            <a:r>
              <a:rPr lang="ru-RU" sz="2400" dirty="0" smtClean="0"/>
              <a:t>2.Полученную </a:t>
            </a:r>
            <a:r>
              <a:rPr lang="ru-RU" sz="2400" dirty="0" smtClean="0"/>
              <a:t>сумму умножить на </a:t>
            </a:r>
            <a:r>
              <a:rPr lang="ru-RU" sz="2400" dirty="0" smtClean="0"/>
              <a:t>три </a:t>
            </a:r>
            <a:r>
              <a:rPr lang="ru-RU" sz="2400" b="1" dirty="0" smtClean="0"/>
              <a:t>24*3=72</a:t>
            </a:r>
          </a:p>
          <a:p>
            <a:pPr marL="633222" indent="-514350"/>
            <a:r>
              <a:rPr lang="ru-RU" sz="2400" dirty="0" smtClean="0"/>
              <a:t>3.Сложить </a:t>
            </a:r>
            <a:r>
              <a:rPr lang="ru-RU" sz="2400" dirty="0" smtClean="0"/>
              <a:t>цифры, стоящие на </a:t>
            </a:r>
            <a:r>
              <a:rPr lang="ru-RU" sz="2400" b="1" dirty="0" smtClean="0"/>
              <a:t>нечетных</a:t>
            </a:r>
            <a:r>
              <a:rPr lang="ru-RU" sz="2400" dirty="0" smtClean="0"/>
              <a:t> местах ШК (кроме самой контрольной </a:t>
            </a:r>
            <a:r>
              <a:rPr lang="ru-RU" sz="2400" dirty="0" smtClean="0"/>
              <a:t>цифры) </a:t>
            </a:r>
            <a:r>
              <a:rPr lang="ru-RU" sz="2400" b="1" dirty="0" smtClean="0"/>
              <a:t>5+9+2+7+1+0=24</a:t>
            </a:r>
          </a:p>
          <a:p>
            <a:pPr marL="633222" indent="-514350"/>
            <a:r>
              <a:rPr lang="ru-RU" sz="2400" dirty="0" smtClean="0"/>
              <a:t>4.Сложить </a:t>
            </a:r>
            <a:r>
              <a:rPr lang="ru-RU" sz="2400" dirty="0" smtClean="0"/>
              <a:t>числа, полученные в пунктах </a:t>
            </a:r>
            <a:r>
              <a:rPr lang="ru-RU" sz="2400" b="1" dirty="0" smtClean="0"/>
              <a:t>2</a:t>
            </a:r>
            <a:r>
              <a:rPr lang="ru-RU" sz="2400" dirty="0" smtClean="0"/>
              <a:t> и </a:t>
            </a:r>
            <a:r>
              <a:rPr lang="ru-RU" sz="2400" b="1" dirty="0" smtClean="0"/>
              <a:t>3   72+24=96</a:t>
            </a:r>
          </a:p>
          <a:p>
            <a:pPr marL="633222" indent="-514350"/>
            <a:r>
              <a:rPr lang="ru-RU" sz="2400" dirty="0" smtClean="0"/>
              <a:t>5.Отбросить десятки </a:t>
            </a:r>
            <a:r>
              <a:rPr lang="ru-RU" sz="2400" b="1" dirty="0" smtClean="0"/>
              <a:t>96-90=6</a:t>
            </a:r>
          </a:p>
          <a:p>
            <a:pPr marL="633222" indent="-514350"/>
            <a:r>
              <a:rPr lang="ru-RU" sz="2400" dirty="0" smtClean="0"/>
              <a:t>6.Из </a:t>
            </a:r>
            <a:r>
              <a:rPr lang="ru-RU" sz="2400" dirty="0" smtClean="0"/>
              <a:t>числа 10 вычесть полученное в пункте </a:t>
            </a:r>
            <a:r>
              <a:rPr lang="ru-RU" sz="2400" dirty="0" smtClean="0"/>
              <a:t>5     </a:t>
            </a:r>
            <a:r>
              <a:rPr lang="ru-RU" sz="2400" b="1" dirty="0" smtClean="0"/>
              <a:t>10-6=4</a:t>
            </a:r>
          </a:p>
          <a:p>
            <a:pPr algn="ctr"/>
            <a:r>
              <a:rPr lang="ru-RU" sz="2800" b="1" i="1" u="sng" dirty="0" smtClean="0"/>
              <a:t>Результат </a:t>
            </a:r>
            <a:r>
              <a:rPr lang="ru-RU" sz="2800" b="1" i="1" u="sng" dirty="0" smtClean="0"/>
              <a:t>должен совпадать с контрольной цифрой, которая позволяет "невооруженным глазом" оценить подлинность ШК и качество товара</a:t>
            </a:r>
            <a:r>
              <a:rPr lang="ru-RU" sz="2800" dirty="0" smtClean="0"/>
              <a:t>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Различают линейные (одномерные) и двумерные </a:t>
            </a:r>
            <a:r>
              <a:rPr lang="ru-RU" dirty="0" smtClean="0"/>
              <a:t>символики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линейные </a:t>
            </a:r>
            <a:r>
              <a:rPr lang="ru-RU" dirty="0" smtClean="0"/>
              <a:t>(одномерные</a:t>
            </a:r>
            <a:r>
              <a:rPr lang="ru-RU" dirty="0" smtClean="0"/>
              <a:t>)-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двумерные символики -</a:t>
            </a:r>
            <a:endParaRPr lang="ru-RU" dirty="0"/>
          </a:p>
        </p:txBody>
      </p:sp>
      <p:pic>
        <p:nvPicPr>
          <p:cNvPr id="21506" name="Picture 2" descr="C:\Users\Roditeli\Desktop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857364"/>
            <a:ext cx="3287101" cy="2071702"/>
          </a:xfrm>
          <a:prstGeom prst="rect">
            <a:avLst/>
          </a:prstGeom>
          <a:noFill/>
        </p:spPr>
      </p:pic>
      <p:pic>
        <p:nvPicPr>
          <p:cNvPr id="21507" name="Picture 3" descr="C:\Users\Roditeli\Desktop\i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4429132"/>
            <a:ext cx="2143130" cy="2143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143240" cy="14081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Коды  </a:t>
            </a:r>
            <a:br>
              <a:rPr lang="ru-RU" dirty="0" smtClean="0"/>
            </a:br>
            <a:r>
              <a:rPr lang="ru-RU" dirty="0" smtClean="0"/>
              <a:t>стран</a:t>
            </a:r>
            <a:endParaRPr lang="ru-RU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ph idx="1"/>
          </p:nvPr>
        </p:nvGraphicFramePr>
        <p:xfrm>
          <a:off x="3143240" y="0"/>
          <a:ext cx="6000760" cy="6858000"/>
        </p:xfrm>
        <a:graphic>
          <a:graphicData uri="http://schemas.openxmlformats.org/presentationml/2006/ole">
            <p:oleObj spid="_x0000_s22530" name="Worksheet" r:id="rId3" imgW="4181424" imgH="6057769" progId="Excel.Sheet.8">
              <p:embed/>
            </p:oleObj>
          </a:graphicData>
        </a:graphic>
      </p:graphicFrame>
      <p:pic>
        <p:nvPicPr>
          <p:cNvPr id="22531" name="Picture 3" descr="C:\Users\Roditeli\Desktop\i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714488"/>
            <a:ext cx="3143272" cy="2357454"/>
          </a:xfrm>
          <a:prstGeom prst="rect">
            <a:avLst/>
          </a:prstGeom>
          <a:noFill/>
        </p:spPr>
      </p:pic>
      <p:pic>
        <p:nvPicPr>
          <p:cNvPr id="22532" name="Picture 4" descr="C:\Users\Roditeli\Desktop\i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71942"/>
            <a:ext cx="3032768" cy="2286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C:\Users\Roditeli\Desktop\shtrih_kod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Штрих код, с Днем рождения!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75191"/>
            <a:ext cx="8858312" cy="462560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3 апреля – официальный День рождения штрих-кода. 3 апреля 1973 года компания IBM обнародовала свою разработку UPC, одного из самых распространенных вариантов штрих-кода.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Штрих-код – замечательное изобретение, дающее необходимую информацию о каждом товаре как профессионалам, так и потребителям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Родители штрих-кода – </a:t>
            </a:r>
            <a:r>
              <a:rPr lang="ru-RU" b="1" dirty="0" smtClean="0"/>
              <a:t>Бернард </a:t>
            </a:r>
            <a:r>
              <a:rPr lang="ru-RU" b="1" dirty="0" err="1" smtClean="0"/>
              <a:t>Силвер</a:t>
            </a:r>
            <a:r>
              <a:rPr lang="ru-RU" b="1" dirty="0" smtClean="0"/>
              <a:t> и Норманн Джозеф </a:t>
            </a:r>
            <a:r>
              <a:rPr lang="ru-RU" b="1" dirty="0" err="1" smtClean="0"/>
              <a:t>Вудленд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</TotalTime>
  <Words>383</Words>
  <Application>Microsoft Office PowerPoint</Application>
  <PresentationFormat>Экран (4:3)</PresentationFormat>
  <Paragraphs>52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Модульная</vt:lpstr>
      <vt:lpstr>Лист Microsoft Office Excel 97-2003</vt:lpstr>
      <vt:lpstr>Штриховой код -  штрих-ко́д</vt:lpstr>
      <vt:lpstr>Слайд 2</vt:lpstr>
      <vt:lpstr>Слайд 3</vt:lpstr>
      <vt:lpstr>Как читать штрих код</vt:lpstr>
      <vt:lpstr>Как рассчитать контрольную сумму</vt:lpstr>
      <vt:lpstr>Различают линейные (одномерные) и двумерные символики </vt:lpstr>
      <vt:lpstr>Коды   стран</vt:lpstr>
      <vt:lpstr>Слайд 8</vt:lpstr>
      <vt:lpstr>Штрих код, с Днем рождения!</vt:lpstr>
      <vt:lpstr>Первая разработанная молодыми конструкторами уникальная маркировка товаров наносилась чернилами, которые светились в ультрафиолетовом свете. </vt:lpstr>
      <vt:lpstr>7 фактов о штрих-кодах, которых вы не знали</vt:lpstr>
      <vt:lpstr>Факт 2</vt:lpstr>
      <vt:lpstr>Факт 3</vt:lpstr>
      <vt:lpstr>Факт  4</vt:lpstr>
      <vt:lpstr>Факт 5</vt:lpstr>
      <vt:lpstr>Факт 6</vt:lpstr>
      <vt:lpstr>Факт 7</vt:lpstr>
      <vt:lpstr>   Каким цветом печатать штрих-код  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Штриховой код -  штрих-ко́д</dc:title>
  <dc:creator>Roditeli</dc:creator>
  <cp:lastModifiedBy>Roditeli</cp:lastModifiedBy>
  <cp:revision>10</cp:revision>
  <dcterms:created xsi:type="dcterms:W3CDTF">2013-12-11T12:16:03Z</dcterms:created>
  <dcterms:modified xsi:type="dcterms:W3CDTF">2013-12-11T13:50:15Z</dcterms:modified>
</cp:coreProperties>
</file>