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71" r:id="rId3"/>
    <p:sldId id="257" r:id="rId4"/>
    <p:sldId id="259" r:id="rId5"/>
    <p:sldId id="260" r:id="rId6"/>
    <p:sldId id="258" r:id="rId7"/>
    <p:sldId id="272" r:id="rId8"/>
    <p:sldId id="261" r:id="rId9"/>
    <p:sldId id="263" r:id="rId10"/>
    <p:sldId id="262" r:id="rId11"/>
    <p:sldId id="273" r:id="rId12"/>
    <p:sldId id="267" r:id="rId13"/>
    <p:sldId id="264" r:id="rId14"/>
    <p:sldId id="274" r:id="rId15"/>
    <p:sldId id="265" r:id="rId16"/>
    <p:sldId id="266" r:id="rId17"/>
    <p:sldId id="275" r:id="rId18"/>
    <p:sldId id="268" r:id="rId19"/>
    <p:sldId id="269" r:id="rId20"/>
    <p:sldId id="270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8" autoAdjust="0"/>
    <p:restoredTop sz="94660"/>
  </p:normalViewPr>
  <p:slideViewPr>
    <p:cSldViewPr>
      <p:cViewPr varScale="1">
        <p:scale>
          <a:sx n="66" d="100"/>
          <a:sy n="66" d="100"/>
        </p:scale>
        <p:origin x="-127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6ECBD-B491-4F8D-BA32-D619761494BF}" type="datetimeFigureOut">
              <a:rPr lang="ru-RU" smtClean="0"/>
              <a:pPr/>
              <a:t>05.02.2012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806FBF93-512C-4BD6-9A3D-81F596AEF67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6ECBD-B491-4F8D-BA32-D619761494BF}" type="datetimeFigureOut">
              <a:rPr lang="ru-RU" smtClean="0"/>
              <a:pPr/>
              <a:t>05.02.2012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BF93-512C-4BD6-9A3D-81F596AEF67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6ECBD-B491-4F8D-BA32-D619761494BF}" type="datetimeFigureOut">
              <a:rPr lang="ru-RU" smtClean="0"/>
              <a:pPr/>
              <a:t>05.02.2012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BF93-512C-4BD6-9A3D-81F596AEF67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6ECBD-B491-4F8D-BA32-D619761494BF}" type="datetimeFigureOut">
              <a:rPr lang="ru-RU" smtClean="0"/>
              <a:pPr/>
              <a:t>05.02.2012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BF93-512C-4BD6-9A3D-81F596AEF67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6ECBD-B491-4F8D-BA32-D619761494BF}" type="datetimeFigureOut">
              <a:rPr lang="ru-RU" smtClean="0"/>
              <a:pPr/>
              <a:t>05.02.2012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06FBF93-512C-4BD6-9A3D-81F596AEF67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6ECBD-B491-4F8D-BA32-D619761494BF}" type="datetimeFigureOut">
              <a:rPr lang="ru-RU" smtClean="0"/>
              <a:pPr/>
              <a:t>05.02.2012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BF93-512C-4BD6-9A3D-81F596AEF67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6ECBD-B491-4F8D-BA32-D619761494BF}" type="datetimeFigureOut">
              <a:rPr lang="ru-RU" smtClean="0"/>
              <a:pPr/>
              <a:t>05.02.2012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BF93-512C-4BD6-9A3D-81F596AEF67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6ECBD-B491-4F8D-BA32-D619761494BF}" type="datetimeFigureOut">
              <a:rPr lang="ru-RU" smtClean="0"/>
              <a:pPr/>
              <a:t>05.02.2012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BF93-512C-4BD6-9A3D-81F596AEF67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6ECBD-B491-4F8D-BA32-D619761494BF}" type="datetimeFigureOut">
              <a:rPr lang="ru-RU" smtClean="0"/>
              <a:pPr/>
              <a:t>05.02.2012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BF93-512C-4BD6-9A3D-81F596AEF67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6ECBD-B491-4F8D-BA32-D619761494BF}" type="datetimeFigureOut">
              <a:rPr lang="ru-RU" smtClean="0"/>
              <a:pPr/>
              <a:t>05.02.2012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BF93-512C-4BD6-9A3D-81F596AEF67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6ECBD-B491-4F8D-BA32-D619761494BF}" type="datetimeFigureOut">
              <a:rPr lang="ru-RU" smtClean="0"/>
              <a:pPr/>
              <a:t>05.02.2012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06FBF93-512C-4BD6-9A3D-81F596AEF67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786ECBD-B491-4F8D-BA32-D619761494BF}" type="datetimeFigureOut">
              <a:rPr lang="ru-RU" smtClean="0"/>
              <a:pPr/>
              <a:t>05.02.2012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806FBF93-512C-4BD6-9A3D-81F596AEF67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subTitle" idx="1"/>
          </p:nvPr>
        </p:nvSpPr>
        <p:spPr>
          <a:xfrm>
            <a:off x="467544" y="3200400"/>
            <a:ext cx="7228656" cy="3657600"/>
          </a:xfrm>
        </p:spPr>
        <p:txBody>
          <a:bodyPr>
            <a:normAutofit fontScale="77500" lnSpcReduction="20000"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Определять потребности.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Проводить опрос (интервью)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Анализировать изделие 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Составлять дизайн – анализ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Кратко формулировать задачу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Определять перечень критериев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Свободно выражать свои мысли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Выбирать лучшую идею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Прорабатывать выбранную идею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Планирование изготовления изделия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Проводить оценку своего проекта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надо знать и уметь для выполнения проекта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омашнее задание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Запишите перечень вопросов в тетрадь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Запишите улучшенный вариант вопросов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Проведите опрос разных людей и запишите полученные ответы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Анализ изделия пользователем.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Научиться анализировать и оценивать изделие с точки зрения его использования.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Этапы работы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изделия создают для того, чтобы сделать жизнь людей лучше.</a:t>
            </a:r>
          </a:p>
          <a:p>
            <a:r>
              <a:rPr lang="ru-RU" dirty="0" smtClean="0"/>
              <a:t>Наиболее эффективный способ понять, насколько  изделие отвечает этой задаче, - воспользоваться им или посмотреть, как им пользуются другие.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Упражнение №3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22156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Возьмите изделие повседневного пользования, например ручку, ножницы, канцелярскую скрепку, кружку, расческу для волос.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Подумайте насколько хорошо эти изделия выполняют свое предназначение, насколько удобно ими пользоваться.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Рассмотрите любое из этих изделий и ответьте на следующие вопросы: 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это за изделие?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Какого его назначение?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Хорошо ли изделие выполняет свои функции?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Удобно ли им пользоваться?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Качественно ли оно сделано?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Хорошо ли оно выглядит?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Хотели бы вы иметь такое изделие?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Дизайн- анализ.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Исследовать изделие с точки зрения его создателя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26876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Дизайн - анализ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1495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Дизайн-анализ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это способ исследования изделий, предметов интерьера, созданных другими людьми. С помощью него можно узнать о материалах, способах производства и характеристиках изделия: </a:t>
            </a:r>
          </a:p>
          <a:p>
            <a:pPr>
              <a:buNone/>
            </a:pP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эстетических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(почему оно выглядит красиво), </a:t>
            </a: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эргономических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 что делает его удобным в использовании).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Каждое изделие появляется в результате проектирования. С помощью данного дизайн- анализа  вы сможете исследовать мысли дизайнера и попытаться  понять, какие решения он принимал  в ходе работы над этим изделием.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Упражнение 4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Рассмотрите изделие.</a:t>
            </a: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Исследуйте  изделие.</a:t>
            </a: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Обсудите  в группе: 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почему изделие имеет такую форму; 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какие материалы использованы и почему; 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как оно было изготовлено; 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каково назначение изделия;  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насколько хорошо изделие выполняет свое предназначение, вписывается в интерьер помещения.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Краткая формулировка задачи.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Понять, что такое краткая формулировка задачи.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Краткая формулировка задачи.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Перед исполнителем ставят задачу с указанием, что необходимо спроектировать и для кого.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Например: « Разработать и сшить фартук для работ по дому и на кухне» или «Разработать и изготовить игрушку на руку для кукольного театра».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Чтобы научиться составлять краткую формулировку задачи выполните следующее упражнение.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Упражнение №5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Рассмотрите рисунки</a:t>
            </a:r>
          </a:p>
          <a:p>
            <a:r>
              <a:rPr lang="ru-RU" dirty="0" smtClean="0"/>
              <a:t>Подумайте какая задача была поставлена перед изготовителем каждого изделия.</a:t>
            </a:r>
          </a:p>
          <a:p>
            <a:r>
              <a:rPr lang="ru-RU" dirty="0" smtClean="0"/>
              <a:t>Подготовьте формулировку, которая будет начинаться словами: « Разработать и изготовить………».</a:t>
            </a:r>
            <a:endParaRPr lang="ru-RU" dirty="0"/>
          </a:p>
        </p:txBody>
      </p:sp>
      <p:pic>
        <p:nvPicPr>
          <p:cNvPr id="5" name="Рисунок 4" descr="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509120"/>
            <a:ext cx="2983036" cy="2141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3" y="3501008"/>
            <a:ext cx="2088232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5" descr="Фрагмент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7452320" y="0"/>
            <a:ext cx="1691680" cy="1867644"/>
          </a:xfrm>
          <a:prstGeom prst="rect">
            <a:avLst/>
          </a:prstGeom>
          <a:noFill/>
          <a:ln/>
        </p:spPr>
      </p:pic>
      <p:pic>
        <p:nvPicPr>
          <p:cNvPr id="10" name="Рисунок 9" descr="im30_1154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188640"/>
            <a:ext cx="2232248" cy="1629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02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653136"/>
            <a:ext cx="2808312" cy="1844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Определение потребностей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Ознакомиться с одним из возможных подходов выявлению потребности людей.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Определение перечня критериев.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2249214"/>
          </a:xfrm>
        </p:spPr>
        <p:txBody>
          <a:bodyPr/>
          <a:lstStyle/>
          <a:p>
            <a:r>
              <a:rPr lang="ru-RU" dirty="0" smtClean="0"/>
              <a:t>Слово «критерий» – греческого происхождения и означает «признак», «показатель для оценки».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Научиться составлять перечень критериев.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Научиться оценивать изделие, сравнивая различные мнения о нем.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51520" y="0"/>
            <a:ext cx="8435280" cy="141277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Упражнение №6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определение перечня критериев.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Следует выяснить требования,  которым должно  соответствовать изделие.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Перечень критериев (требований)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Какие функции изделие должно выполнять;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изделие должно выглядеть;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Какие материалы и отделка могут быть использованы;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Каковы размеры изделия;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Каковы требования безопасности, экологичности и др.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Этапы работы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Рассмотрите изделия на рисунках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Какие критерии использовали создатели этих изделий.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Сравните ваши результаты с результатами полученными другими учащимися.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54661016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638040"/>
            <a:ext cx="3302000" cy="2219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biser_info_16190_kofe-so-slivkami_1233053391_previ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4365104"/>
            <a:ext cx="2664296" cy="2304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9704" y="4149080"/>
            <a:ext cx="2664296" cy="244827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Разработка критериев для изделия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Разбейтесь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группы.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Выберите по одному изделию (например сумку, пенал, рамку для фото, шорты, стул 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Каждая группа определяет 6-8 параметров, важных для анализа данного изделия.  Они могут включать в себя оценку: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стоимости изделия; внешнего вида; удобство использования;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экологичности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и  др.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аждая группа должна решить, что важно для оценки данного изделия.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Записать выбранные параметры на диаграмме «Паучок»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6296" y="0"/>
            <a:ext cx="1907704" cy="3024336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 лучах диаграммы «паучок» отмечаем свою оценку.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355976" y="1628800"/>
            <a:ext cx="0" cy="44644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907704" y="3429000"/>
            <a:ext cx="48245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2699792" y="1772816"/>
            <a:ext cx="3024336" cy="36724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771800" y="2060848"/>
            <a:ext cx="3672408" cy="32403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779912" y="980728"/>
            <a:ext cx="15456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Внешний 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вид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08104" y="1412776"/>
            <a:ext cx="143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удобство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00192" y="2924944"/>
            <a:ext cx="861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цвет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0192" y="4725144"/>
            <a:ext cx="2310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экономичность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27984" y="5877272"/>
            <a:ext cx="1559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материал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19672" y="5229200"/>
            <a:ext cx="1106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размер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5536" y="2636912"/>
            <a:ext cx="22141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Экологическое 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влияние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07704" y="1412776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цена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V="1">
            <a:off x="3923928" y="3068960"/>
            <a:ext cx="14401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3635896" y="2780928"/>
            <a:ext cx="144016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3059832" y="2348880"/>
            <a:ext cx="144016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3347864" y="2564904"/>
            <a:ext cx="144016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H="1">
            <a:off x="2843808" y="2132856"/>
            <a:ext cx="144016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4211960" y="3068960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4211960" y="2708920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4211960" y="242088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4283968" y="2132856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4283968" y="1916832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4572000" y="3068960"/>
            <a:ext cx="144016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788024" y="2708920"/>
            <a:ext cx="144016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5004048" y="2492896"/>
            <a:ext cx="144016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5220072" y="2204864"/>
            <a:ext cx="144016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5436096" y="1988840"/>
            <a:ext cx="144016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4788024" y="3356992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5148064" y="3356992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5508104" y="3284984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>
            <a:off x="5940152" y="3284984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6228184" y="3356992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 flipH="1">
            <a:off x="4572000" y="3645024"/>
            <a:ext cx="144016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flipH="1">
            <a:off x="4788024" y="3789040"/>
            <a:ext cx="14401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 flipH="1">
            <a:off x="5076056" y="4077072"/>
            <a:ext cx="144016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 flipH="1">
            <a:off x="5292080" y="4293096"/>
            <a:ext cx="144016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 flipH="1">
            <a:off x="5580112" y="4509120"/>
            <a:ext cx="14401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>
            <a:off x="4211960" y="3933056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>
            <a:off x="4211960" y="4293096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>
            <a:off x="4283968" y="4725144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>
            <a:off x="4283968" y="508518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>
            <a:off x="4283968" y="544522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/>
          <p:nvPr/>
        </p:nvCxnSpPr>
        <p:spPr>
          <a:xfrm>
            <a:off x="3851920" y="3356992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/>
          <p:nvPr/>
        </p:nvCxnSpPr>
        <p:spPr>
          <a:xfrm>
            <a:off x="3419872" y="3356992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>
            <a:off x="2987824" y="3356992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/>
          <p:nvPr/>
        </p:nvCxnSpPr>
        <p:spPr>
          <a:xfrm>
            <a:off x="2627784" y="3356992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/>
          <p:cNvCxnSpPr/>
          <p:nvPr/>
        </p:nvCxnSpPr>
        <p:spPr>
          <a:xfrm>
            <a:off x="2123728" y="3356992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единительная линия 120"/>
          <p:cNvCxnSpPr/>
          <p:nvPr/>
        </p:nvCxnSpPr>
        <p:spPr>
          <a:xfrm>
            <a:off x="3995936" y="3717032"/>
            <a:ext cx="144016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единительная линия 122"/>
          <p:cNvCxnSpPr/>
          <p:nvPr/>
        </p:nvCxnSpPr>
        <p:spPr>
          <a:xfrm>
            <a:off x="3707904" y="4077072"/>
            <a:ext cx="144016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>
            <a:off x="3419872" y="4365104"/>
            <a:ext cx="216024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единительная линия 126"/>
          <p:cNvCxnSpPr/>
          <p:nvPr/>
        </p:nvCxnSpPr>
        <p:spPr>
          <a:xfrm>
            <a:off x="3131840" y="4725144"/>
            <a:ext cx="216024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единительная линия 128"/>
          <p:cNvCxnSpPr/>
          <p:nvPr/>
        </p:nvCxnSpPr>
        <p:spPr>
          <a:xfrm>
            <a:off x="2915816" y="5013176"/>
            <a:ext cx="144016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179512" y="188640"/>
            <a:ext cx="20882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5- наивысший бал</a:t>
            </a:r>
          </a:p>
          <a:p>
            <a:r>
              <a:rPr lang="ru-RU" dirty="0" smtClean="0"/>
              <a:t>1- низший бал</a:t>
            </a:r>
          </a:p>
          <a:p>
            <a:r>
              <a:rPr lang="ru-RU" dirty="0" smtClean="0"/>
              <a:t> соединить на диаграмме точки</a:t>
            </a:r>
          </a:p>
          <a:p>
            <a:r>
              <a:rPr lang="ru-RU" dirty="0" smtClean="0"/>
              <a:t>У каждого получится своя паутина </a:t>
            </a:r>
            <a:endParaRPr lang="ru-RU" dirty="0"/>
          </a:p>
        </p:txBody>
      </p:sp>
      <p:cxnSp>
        <p:nvCxnSpPr>
          <p:cNvPr id="151" name="Прямая соединительная линия 150"/>
          <p:cNvCxnSpPr/>
          <p:nvPr/>
        </p:nvCxnSpPr>
        <p:spPr>
          <a:xfrm flipV="1">
            <a:off x="3995936" y="2132856"/>
            <a:ext cx="360040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Прямая соединительная линия 152"/>
          <p:cNvCxnSpPr/>
          <p:nvPr/>
        </p:nvCxnSpPr>
        <p:spPr>
          <a:xfrm>
            <a:off x="4355976" y="2132856"/>
            <a:ext cx="72008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единительная линия 154"/>
          <p:cNvCxnSpPr/>
          <p:nvPr/>
        </p:nvCxnSpPr>
        <p:spPr>
          <a:xfrm>
            <a:off x="5076056" y="2564904"/>
            <a:ext cx="1152128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Прямая соединительная линия 156"/>
          <p:cNvCxnSpPr/>
          <p:nvPr/>
        </p:nvCxnSpPr>
        <p:spPr>
          <a:xfrm flipH="1">
            <a:off x="5652120" y="3429000"/>
            <a:ext cx="576064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я соединительная линия 158"/>
          <p:cNvCxnSpPr/>
          <p:nvPr/>
        </p:nvCxnSpPr>
        <p:spPr>
          <a:xfrm flipH="1">
            <a:off x="4355976" y="4653136"/>
            <a:ext cx="1296144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Прямая соединительная линия 160"/>
          <p:cNvCxnSpPr/>
          <p:nvPr/>
        </p:nvCxnSpPr>
        <p:spPr>
          <a:xfrm flipH="1">
            <a:off x="3275856" y="4653136"/>
            <a:ext cx="1152128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Прямая соединительная линия 162"/>
          <p:cNvCxnSpPr/>
          <p:nvPr/>
        </p:nvCxnSpPr>
        <p:spPr>
          <a:xfrm flipH="1" flipV="1">
            <a:off x="2987824" y="3429000"/>
            <a:ext cx="216024" cy="1368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Прямая соединительная линия 164"/>
          <p:cNvCxnSpPr/>
          <p:nvPr/>
        </p:nvCxnSpPr>
        <p:spPr>
          <a:xfrm flipV="1">
            <a:off x="2987824" y="3140968"/>
            <a:ext cx="1008112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332656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Обсудите сходство и различие в оценках членов группы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Есть ли совпадение в оценках?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Видна ли закономерность?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Есть ли предложения, как усовершенствовать это изделие?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Сделайте вывод.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4_1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15608" y="1772816"/>
            <a:ext cx="3528392" cy="2979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n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2924944"/>
            <a:ext cx="2699792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494c03c25b7e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708920"/>
            <a:ext cx="2736304" cy="3305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Различаются потребности: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Физиологические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(необходимые для поддержания жизни) – пища, вода, воздух, жилье и другие.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 безопасности и сохранении здоровья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передвижение на улице при гололеде, при большом скоплении транспорта; медицинское обслуживание и другие.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Интеллектуальные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образование, посещение выставок, театров, кинотеатров и др.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 общении и уважении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возможность выразить себя, признание достоинств и др.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 самовыражении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возможность проявить свои знания, умения, творчество.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40968"/>
            <a:ext cx="428396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356992"/>
            <a:ext cx="3707904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-531440"/>
            <a:ext cx="3168352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-459432"/>
            <a:ext cx="3851920" cy="39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9046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Определение потребности.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 smtClean="0">
                <a:latin typeface="Times New Roman" pitchFamily="18" charset="0"/>
                <a:cs typeface="Times New Roman" pitchFamily="18" charset="0"/>
              </a:rPr>
              <a:t>Упражнение № 1</a:t>
            </a:r>
            <a:br>
              <a:rPr lang="ru-RU" sz="27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1.Рассмотрите внимательно картинки.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Определите какие именно потребности людей, по вашему мнению, они отражают?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Какие изделия (предметы, услуги) могут удовлетворить эти потребности?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Подумайте какие потребности могут удовлетворить следующие изделия: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Защитные очки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Кухонный нож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Фотоаппарат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Футболка с различными эмблемами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Ручка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Набор косметики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Картина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76672"/>
            <a:ext cx="7772400" cy="183790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Интервью 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опрос одного или нескольких людей по какой-либо теме.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Научиться брать интервью у различных людей. Это нужно для того, чтобы проектируемое изделие максимально соответствовало их потребностям.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Этапы работы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Прежде чем проектировать какое либо изделие, вы должны как можно больше узнать  о тех людях, для которых вы будете его создавать.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выявления потребностей людей можно использовать интервью.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Кого из перечисленных людей вы будете интервьюировать: пожилого человека, ребенка, учителя, специалиста работающего на стройке, гардеробщика в школе, театре.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проводить опрос (интервью)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 smtClean="0">
                <a:latin typeface="Times New Roman" pitchFamily="18" charset="0"/>
                <a:cs typeface="Times New Roman" pitchFamily="18" charset="0"/>
              </a:rPr>
              <a:t>Упражнение № 2.</a:t>
            </a:r>
            <a:endParaRPr lang="ru-RU" sz="2700" i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179512" y="1097360"/>
            <a:ext cx="8229600" cy="576064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Составьте список вопросов.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Начните с простых вопросов, на которые можно ответить да или нет. Такие вопросы называются закрытыми. Например: «Любите ли вы изделия из дерева? Бусы? Браслеты? Предметы украшения интерьера?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Перейдите к открытым вопросам. Такие вопросы задают для того, чтобы узнать мнение людей. Они могут быть сформулированы  следующим образом: «Какие предметы украшения интерьера  вы хотели бы иметь?», «Какой подарок вы хотели бы получить к Новому году?»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Сравните ваши вопросы с вопросами составленными другими  учащимися.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Задайте друг другу свои вопросы.</a:t>
            </a: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473</TotalTime>
  <Words>1001</Words>
  <Application>Microsoft Office PowerPoint</Application>
  <PresentationFormat>Экран (4:3)</PresentationFormat>
  <Paragraphs>129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Справедливость</vt:lpstr>
      <vt:lpstr>Что надо знать и уметь для выполнения проекта.</vt:lpstr>
      <vt:lpstr>Определение потребностей</vt:lpstr>
      <vt:lpstr>Различаются потребности:</vt:lpstr>
      <vt:lpstr>Слайд 4</vt:lpstr>
      <vt:lpstr>Определение потребности.  Упражнение № 1   1.Рассмотрите внимательно картинки. 2. Определите какие именно потребности людей, по вашему мнению, они отражают? 3. Какие изделия (предметы, услуги) могут удовлетворить эти потребности? </vt:lpstr>
      <vt:lpstr>Подумайте какие потребности могут удовлетворить следующие изделия:</vt:lpstr>
      <vt:lpstr>Интервью -это опрос одного или нескольких людей по какой-либо теме. </vt:lpstr>
      <vt:lpstr>Этапы работы</vt:lpstr>
      <vt:lpstr>Как проводить опрос (интервью) Упражнение № 2.</vt:lpstr>
      <vt:lpstr>   Домашнее задание </vt:lpstr>
      <vt:lpstr>Анализ изделия пользователем. </vt:lpstr>
      <vt:lpstr>Этапы работы</vt:lpstr>
      <vt:lpstr>Упражнение №3</vt:lpstr>
      <vt:lpstr>Дизайн- анализ.  </vt:lpstr>
      <vt:lpstr>Дизайн - анализ</vt:lpstr>
      <vt:lpstr>Упражнение 4</vt:lpstr>
      <vt:lpstr>Краткая формулировка задачи.</vt:lpstr>
      <vt:lpstr>Краткая формулировка задачи.</vt:lpstr>
      <vt:lpstr>Упражнение №5</vt:lpstr>
      <vt:lpstr>Определение перечня критериев.</vt:lpstr>
      <vt:lpstr>Упражнение №6  определение перечня критериев. </vt:lpstr>
      <vt:lpstr>Этапы работы</vt:lpstr>
      <vt:lpstr>Разработка критериев для изделия</vt:lpstr>
      <vt:lpstr>На лучах диаграммы «паучок» отмечаем свою оценку.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надо знать и уметь для выполнения проекта</dc:title>
  <dc:creator>User</dc:creator>
  <cp:lastModifiedBy>User</cp:lastModifiedBy>
  <cp:revision>48</cp:revision>
  <dcterms:created xsi:type="dcterms:W3CDTF">2011-11-13T14:23:09Z</dcterms:created>
  <dcterms:modified xsi:type="dcterms:W3CDTF">2012-02-05T06:02:14Z</dcterms:modified>
</cp:coreProperties>
</file>