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0" r:id="rId2"/>
    <p:sldId id="261" r:id="rId3"/>
    <p:sldId id="262" r:id="rId4"/>
    <p:sldId id="265" r:id="rId5"/>
    <p:sldId id="266" r:id="rId6"/>
    <p:sldId id="263" r:id="rId7"/>
    <p:sldId id="267" r:id="rId8"/>
    <p:sldId id="268" r:id="rId9"/>
    <p:sldId id="259" r:id="rId10"/>
    <p:sldId id="269" r:id="rId11"/>
    <p:sldId id="271" r:id="rId12"/>
    <p:sldId id="272" r:id="rId13"/>
    <p:sldId id="273" r:id="rId14"/>
    <p:sldId id="274" r:id="rId15"/>
    <p:sldId id="275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5" name="Picture 4" descr="http://s42.radikal.ru/i098/0908/ea/f5cecf407502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87" y="-23918863"/>
            <a:ext cx="2979487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s42.radikal.ru/i098/0908/ea/f5cecf407502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8352928" cy="1872208"/>
          </a:xfrm>
        </p:spPr>
        <p:txBody>
          <a:bodyPr/>
          <a:lstStyle/>
          <a:p>
            <a:r>
              <a:rPr lang="ru-RU" sz="5000" b="1" dirty="0" smtClean="0">
                <a:solidFill>
                  <a:srgbClr val="993300"/>
                </a:solidFill>
                <a:latin typeface="Monotype Corsiva" pitchFamily="66" charset="0"/>
              </a:rPr>
              <a:t>Математическая игра – сказка </a:t>
            </a:r>
            <a:br>
              <a:rPr lang="ru-RU" sz="5000" b="1" dirty="0" smtClean="0">
                <a:solidFill>
                  <a:srgbClr val="993300"/>
                </a:solidFill>
                <a:latin typeface="Monotype Corsiva" pitchFamily="66" charset="0"/>
              </a:rPr>
            </a:br>
            <a:r>
              <a:rPr lang="ru-RU" sz="5000" b="1" dirty="0" smtClean="0">
                <a:solidFill>
                  <a:srgbClr val="993300"/>
                </a:solidFill>
                <a:latin typeface="Monotype Corsiva" pitchFamily="66" charset="0"/>
              </a:rPr>
              <a:t>«В некотором царстве…»</a:t>
            </a:r>
            <a:endParaRPr lang="ru-RU" sz="5000" b="1" dirty="0">
              <a:solidFill>
                <a:srgbClr val="9933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805264"/>
            <a:ext cx="7200800" cy="93610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993300"/>
                </a:solidFill>
                <a:latin typeface="Monotype Corsiva" pitchFamily="66" charset="0"/>
              </a:rPr>
              <a:t>Пичугина Екатерина Геннадьевна, </a:t>
            </a:r>
          </a:p>
          <a:p>
            <a:r>
              <a:rPr lang="ru-RU" sz="2000" b="1" dirty="0" smtClean="0">
                <a:solidFill>
                  <a:srgbClr val="993300"/>
                </a:solidFill>
                <a:latin typeface="Monotype Corsiva" pitchFamily="66" charset="0"/>
              </a:rPr>
              <a:t>МБОУ </a:t>
            </a:r>
            <a:r>
              <a:rPr lang="ru-RU" sz="2000" b="1" dirty="0" err="1" smtClean="0">
                <a:solidFill>
                  <a:srgbClr val="993300"/>
                </a:solidFill>
                <a:latin typeface="Monotype Corsiva" pitchFamily="66" charset="0"/>
              </a:rPr>
              <a:t>Парабельская</a:t>
            </a:r>
            <a:r>
              <a:rPr lang="ru-RU" sz="2000" b="1" dirty="0" smtClean="0">
                <a:solidFill>
                  <a:srgbClr val="993300"/>
                </a:solidFill>
                <a:latin typeface="Monotype Corsiva" pitchFamily="66" charset="0"/>
              </a:rPr>
              <a:t> СОШ им. Н.А. Образцова, с. </a:t>
            </a:r>
            <a:r>
              <a:rPr lang="ru-RU" sz="2000" b="1" dirty="0" err="1" smtClean="0">
                <a:solidFill>
                  <a:srgbClr val="993300"/>
                </a:solidFill>
                <a:latin typeface="Monotype Corsiva" pitchFamily="66" charset="0"/>
              </a:rPr>
              <a:t>Парабель</a:t>
            </a:r>
            <a:r>
              <a:rPr lang="ru-RU" sz="2000" b="1" dirty="0" smtClean="0">
                <a:solidFill>
                  <a:srgbClr val="993300"/>
                </a:solidFill>
                <a:latin typeface="Monotype Corsiva" pitchFamily="66" charset="0"/>
              </a:rPr>
              <a:t> </a:t>
            </a:r>
          </a:p>
          <a:p>
            <a:r>
              <a:rPr lang="ru-RU" sz="2000" b="1" dirty="0" smtClean="0">
                <a:solidFill>
                  <a:srgbClr val="993300"/>
                </a:solidFill>
                <a:latin typeface="Monotype Corsiva" pitchFamily="66" charset="0"/>
              </a:rPr>
              <a:t>Томской обл., 5-6 класс</a:t>
            </a:r>
            <a:endParaRPr lang="ru-RU" sz="2000" b="1" dirty="0">
              <a:solidFill>
                <a:srgbClr val="9933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30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912"/>
            <a:ext cx="91704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30341" y="2035827"/>
            <a:ext cx="33261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rgbClr val="993300"/>
                </a:solidFill>
                <a:latin typeface="Monotype Corsiva" panose="03010101010201010101" pitchFamily="66" charset="0"/>
              </a:rPr>
              <a:t>6. Найдите 1% метра.</a:t>
            </a:r>
            <a:r>
              <a:rPr lang="ru-RU" sz="2600" b="1" dirty="0" smtClean="0">
                <a:solidFill>
                  <a:srgbClr val="993300"/>
                </a:solidFill>
                <a:latin typeface="Monotype Corsiva" panose="03010101010201010101" pitchFamily="66" charset="0"/>
              </a:rPr>
              <a:t> </a:t>
            </a:r>
            <a:endParaRPr lang="ru-RU" sz="2600" b="1" dirty="0">
              <a:solidFill>
                <a:srgbClr val="9933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672" y="2818032"/>
            <a:ext cx="31210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rgbClr val="993300"/>
                </a:solidFill>
                <a:latin typeface="Monotype Corsiva" panose="03010101010201010101" pitchFamily="66" charset="0"/>
              </a:rPr>
              <a:t>7. Чему равен 1 пуд?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28184" y="1574162"/>
            <a:ext cx="2539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993300"/>
                </a:solidFill>
                <a:latin typeface="Monotype Corsiva" panose="03010101010201010101" pitchFamily="66" charset="0"/>
              </a:rPr>
              <a:t>Ответ</a:t>
            </a:r>
            <a:r>
              <a:rPr lang="ru-RU" sz="2400" b="1" dirty="0">
                <a:solidFill>
                  <a:srgbClr val="993300"/>
                </a:solidFill>
                <a:latin typeface="Monotype Corsiva" panose="03010101010201010101" pitchFamily="66" charset="0"/>
              </a:rPr>
              <a:t>: </a:t>
            </a:r>
            <a:r>
              <a:rPr lang="ru-RU" sz="2400" b="1" dirty="0" smtClean="0">
                <a:solidFill>
                  <a:srgbClr val="993300"/>
                </a:solidFill>
                <a:latin typeface="Monotype Corsiva" panose="03010101010201010101" pitchFamily="66" charset="0"/>
              </a:rPr>
              <a:t>циркуль</a:t>
            </a:r>
            <a:endParaRPr lang="ru-RU" sz="2400" b="1" dirty="0">
              <a:solidFill>
                <a:srgbClr val="9933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78681" y="2204864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993300"/>
                </a:solidFill>
                <a:latin typeface="Monotype Corsiva" panose="03010101010201010101" pitchFamily="66" charset="0"/>
              </a:rPr>
              <a:t>Ответ: 1 </a:t>
            </a:r>
            <a:r>
              <a:rPr lang="ru-RU" sz="2400" b="1" dirty="0" smtClean="0">
                <a:solidFill>
                  <a:srgbClr val="993300"/>
                </a:solidFill>
                <a:latin typeface="Monotype Corsiva" panose="03010101010201010101" pitchFamily="66" charset="0"/>
              </a:rPr>
              <a:t>см</a:t>
            </a:r>
            <a:endParaRPr lang="ru-RU" sz="2400" b="1" dirty="0">
              <a:solidFill>
                <a:srgbClr val="9933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73812" y="2833422"/>
            <a:ext cx="2795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993300"/>
                </a:solidFill>
                <a:latin typeface="Monotype Corsiva" panose="03010101010201010101" pitchFamily="66" charset="0"/>
              </a:rPr>
              <a:t>Ответ: 16 </a:t>
            </a:r>
            <a:r>
              <a:rPr lang="ru-RU" sz="2400" b="1" dirty="0" smtClean="0">
                <a:solidFill>
                  <a:srgbClr val="993300"/>
                </a:solidFill>
                <a:latin typeface="Monotype Corsiva" panose="03010101010201010101" pitchFamily="66" charset="0"/>
              </a:rPr>
              <a:t>кг </a:t>
            </a:r>
            <a:endParaRPr lang="ru-RU" sz="2400" b="1" dirty="0">
              <a:solidFill>
                <a:srgbClr val="9933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95696" y="1300816"/>
            <a:ext cx="525172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rgbClr val="993300"/>
                </a:solidFill>
                <a:latin typeface="Monotype Corsiva" panose="03010101010201010101" pitchFamily="66" charset="0"/>
              </a:rPr>
              <a:t>5. Прибор для построения окружности?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05506" y="3459871"/>
            <a:ext cx="70705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rgbClr val="993300"/>
                </a:solidFill>
                <a:latin typeface="Monotype Corsiva" panose="03010101010201010101" pitchFamily="66" charset="0"/>
              </a:rPr>
              <a:t>8. Специфическая единица измерения объема нефти?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69151" y="3952314"/>
            <a:ext cx="3126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993300"/>
                </a:solidFill>
                <a:latin typeface="Monotype Corsiva" panose="03010101010201010101" pitchFamily="66" charset="0"/>
              </a:rPr>
              <a:t>Ответ: </a:t>
            </a:r>
            <a:r>
              <a:rPr lang="ru-RU" sz="2400" b="1" dirty="0" smtClean="0">
                <a:solidFill>
                  <a:srgbClr val="993300"/>
                </a:solidFill>
                <a:latin typeface="Monotype Corsiva" panose="03010101010201010101" pitchFamily="66" charset="0"/>
              </a:rPr>
              <a:t>баррель</a:t>
            </a:r>
            <a:r>
              <a:rPr lang="ru-RU" sz="2400" b="1" dirty="0">
                <a:solidFill>
                  <a:srgbClr val="993300"/>
                </a:solidFill>
                <a:latin typeface="Monotype Corsiva" panose="03010101010201010101" pitchFamily="66" charset="0"/>
              </a:rPr>
              <a:t>, 159 </a:t>
            </a:r>
            <a:r>
              <a:rPr lang="ru-RU" sz="2400" b="1" dirty="0" smtClean="0">
                <a:solidFill>
                  <a:srgbClr val="993300"/>
                </a:solidFill>
                <a:latin typeface="Monotype Corsiva" panose="03010101010201010101" pitchFamily="66" charset="0"/>
              </a:rPr>
              <a:t>л</a:t>
            </a:r>
            <a:endParaRPr lang="ru-RU" sz="2400" b="1" dirty="0">
              <a:solidFill>
                <a:srgbClr val="9933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56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450" y="-7912"/>
            <a:ext cx="91704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7886" y="764704"/>
            <a:ext cx="4608512" cy="648072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2600" b="1" dirty="0">
                <a:solidFill>
                  <a:srgbClr val="993300"/>
                </a:solidFill>
                <a:effectLst/>
                <a:latin typeface="Monotype Corsiva" panose="03010101010201010101" pitchFamily="66" charset="0"/>
              </a:rPr>
              <a:t>9. Наименьшее натуральное число?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8144" y="1340768"/>
            <a:ext cx="2194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993300"/>
                </a:solidFill>
                <a:latin typeface="Monotype Corsiva" panose="03010101010201010101" pitchFamily="66" charset="0"/>
              </a:rPr>
              <a:t>Ответ: </a:t>
            </a:r>
            <a:r>
              <a:rPr lang="ru-RU" sz="2400" b="1" dirty="0" smtClean="0">
                <a:solidFill>
                  <a:srgbClr val="993300"/>
                </a:solidFill>
                <a:latin typeface="Monotype Corsiva" panose="03010101010201010101" pitchFamily="66" charset="0"/>
              </a:rPr>
              <a:t>1</a:t>
            </a:r>
            <a:endParaRPr lang="ru-RU" sz="2400" b="1" dirty="0">
              <a:solidFill>
                <a:srgbClr val="9933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11660" y="1700808"/>
            <a:ext cx="72728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rgbClr val="993300"/>
                </a:solidFill>
                <a:latin typeface="Monotype Corsiva" panose="03010101010201010101" pitchFamily="66" charset="0"/>
              </a:rPr>
              <a:t>10. Число, обращающее уравнение в верное равенство?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76056" y="2193251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993300"/>
                </a:solidFill>
                <a:latin typeface="Monotype Corsiva" panose="03010101010201010101" pitchFamily="66" charset="0"/>
              </a:rPr>
              <a:t>Ответ: корень </a:t>
            </a:r>
            <a:r>
              <a:rPr lang="ru-RU" sz="2400" b="1" dirty="0" smtClean="0">
                <a:solidFill>
                  <a:srgbClr val="993300"/>
                </a:solidFill>
                <a:latin typeface="Monotype Corsiva" panose="03010101010201010101" pitchFamily="66" charset="0"/>
              </a:rPr>
              <a:t>уравнения</a:t>
            </a:r>
            <a:endParaRPr lang="ru-RU" sz="2400" b="1" dirty="0">
              <a:solidFill>
                <a:srgbClr val="9933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67644" y="2648525"/>
            <a:ext cx="75608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rgbClr val="993300"/>
                </a:solidFill>
                <a:latin typeface="Monotype Corsiva" panose="03010101010201010101" pitchFamily="66" charset="0"/>
              </a:rPr>
              <a:t>11. Отрезок, соединяющий точку окружности с центром?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73945" y="3140968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993300"/>
                </a:solidFill>
                <a:latin typeface="Monotype Corsiva" panose="03010101010201010101" pitchFamily="66" charset="0"/>
              </a:rPr>
              <a:t>Ответ: </a:t>
            </a:r>
            <a:r>
              <a:rPr lang="ru-RU" sz="2400" b="1" dirty="0" smtClean="0">
                <a:solidFill>
                  <a:srgbClr val="993300"/>
                </a:solidFill>
                <a:latin typeface="Monotype Corsiva" panose="03010101010201010101" pitchFamily="66" charset="0"/>
              </a:rPr>
              <a:t>радиус</a:t>
            </a:r>
            <a:endParaRPr lang="ru-RU" sz="2400" b="1" dirty="0">
              <a:solidFill>
                <a:srgbClr val="9933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17420" y="3424780"/>
            <a:ext cx="41044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rgbClr val="993300"/>
                </a:solidFill>
                <a:latin typeface="Monotype Corsiva" panose="03010101010201010101" pitchFamily="66" charset="0"/>
              </a:rPr>
              <a:t>12. Чему равна ¼ часть часа?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44108" y="3723944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993300"/>
                </a:solidFill>
                <a:latin typeface="Monotype Corsiva" panose="03010101010201010101" pitchFamily="66" charset="0"/>
              </a:rPr>
              <a:t>Ответ: 15 </a:t>
            </a:r>
            <a:r>
              <a:rPr lang="ru-RU" sz="2400" b="1" dirty="0" smtClean="0">
                <a:solidFill>
                  <a:srgbClr val="993300"/>
                </a:solidFill>
                <a:latin typeface="Monotype Corsiva" panose="03010101010201010101" pitchFamily="66" charset="0"/>
              </a:rPr>
              <a:t>минут</a:t>
            </a:r>
            <a:endParaRPr lang="ru-RU" sz="2400" b="1" dirty="0">
              <a:solidFill>
                <a:srgbClr val="9933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64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450" y="-7912"/>
            <a:ext cx="91704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496944" cy="792088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2600" b="1" dirty="0" smtClean="0">
                <a:solidFill>
                  <a:srgbClr val="993300"/>
                </a:solidFill>
                <a:effectLst/>
                <a:latin typeface="Monotype Corsiva" panose="03010101010201010101" pitchFamily="66" charset="0"/>
              </a:rPr>
              <a:t>13. К </a:t>
            </a:r>
            <a:r>
              <a:rPr lang="ru-RU" sz="2600" b="1" dirty="0">
                <a:solidFill>
                  <a:srgbClr val="993300"/>
                </a:solidFill>
                <a:effectLst/>
                <a:latin typeface="Monotype Corsiva" panose="03010101010201010101" pitchFamily="66" charset="0"/>
              </a:rPr>
              <a:t>натуральному числу приписали справа три нуля. Во сколько раз увеличилось число?</a:t>
            </a:r>
            <a:endParaRPr lang="ru-RU" sz="2600" b="1" dirty="0">
              <a:solidFill>
                <a:srgbClr val="9933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48064" y="1484784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993300"/>
                </a:solidFill>
                <a:latin typeface="Monotype Corsiva" panose="03010101010201010101" pitchFamily="66" charset="0"/>
              </a:rPr>
              <a:t>Ответ: в 1000 </a:t>
            </a:r>
            <a:r>
              <a:rPr lang="ru-RU" sz="2400" b="1" dirty="0" smtClean="0">
                <a:solidFill>
                  <a:srgbClr val="993300"/>
                </a:solidFill>
                <a:latin typeface="Monotype Corsiva" panose="03010101010201010101" pitchFamily="66" charset="0"/>
              </a:rPr>
              <a:t>раз</a:t>
            </a:r>
            <a:endParaRPr lang="ru-RU" sz="2400" b="1" dirty="0">
              <a:solidFill>
                <a:srgbClr val="9933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2135980"/>
            <a:ext cx="80648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rgbClr val="993300"/>
                </a:solidFill>
                <a:latin typeface="Monotype Corsiva" panose="03010101010201010101" pitchFamily="66" charset="0"/>
              </a:rPr>
              <a:t>14. Площадь квадрата 49 см². </a:t>
            </a:r>
            <a:r>
              <a:rPr lang="ru-RU" sz="2600" b="1" dirty="0" smtClean="0">
                <a:solidFill>
                  <a:srgbClr val="993300"/>
                </a:solidFill>
                <a:latin typeface="Monotype Corsiva" panose="03010101010201010101" pitchFamily="66" charset="0"/>
              </a:rPr>
              <a:t>Чему </a:t>
            </a:r>
            <a:r>
              <a:rPr lang="ru-RU" sz="2600" b="1" dirty="0">
                <a:solidFill>
                  <a:srgbClr val="993300"/>
                </a:solidFill>
                <a:latin typeface="Monotype Corsiva" panose="03010101010201010101" pitchFamily="66" charset="0"/>
              </a:rPr>
              <a:t>равен периметр?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98367" y="2628423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993300"/>
                </a:solidFill>
                <a:latin typeface="Monotype Corsiva" panose="03010101010201010101" pitchFamily="66" charset="0"/>
              </a:rPr>
              <a:t>Ответ: 28 </a:t>
            </a:r>
            <a:r>
              <a:rPr lang="ru-RU" sz="2400" b="1" dirty="0" smtClean="0">
                <a:solidFill>
                  <a:srgbClr val="993300"/>
                </a:solidFill>
                <a:latin typeface="Monotype Corsiva" panose="03010101010201010101" pitchFamily="66" charset="0"/>
              </a:rPr>
              <a:t>см</a:t>
            </a:r>
            <a:endParaRPr lang="ru-RU" sz="2400" b="1" dirty="0">
              <a:solidFill>
                <a:srgbClr val="9933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3089601"/>
            <a:ext cx="842493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rgbClr val="993300"/>
                </a:solidFill>
                <a:latin typeface="Monotype Corsiva" panose="03010101010201010101" pitchFamily="66" charset="0"/>
              </a:rPr>
              <a:t>15. Периметр прямоугольника равен 64 см. Чему равна сторона квадрата с тем же периметром?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02223" y="3751320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993300"/>
                </a:solidFill>
                <a:latin typeface="Monotype Corsiva" panose="03010101010201010101" pitchFamily="66" charset="0"/>
              </a:rPr>
              <a:t>Ответ: 16 </a:t>
            </a:r>
            <a:r>
              <a:rPr lang="ru-RU" sz="2400" b="1" dirty="0" smtClean="0">
                <a:solidFill>
                  <a:srgbClr val="993300"/>
                </a:solidFill>
                <a:latin typeface="Monotype Corsiva" panose="03010101010201010101" pitchFamily="66" charset="0"/>
              </a:rPr>
              <a:t>см</a:t>
            </a:r>
            <a:endParaRPr lang="ru-RU" sz="2400" b="1" dirty="0">
              <a:solidFill>
                <a:srgbClr val="9933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05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72079" y="4654949"/>
            <a:ext cx="2771799" cy="203323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6192688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21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412776"/>
            <a:ext cx="7560840" cy="288032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993300"/>
                </a:solidFill>
                <a:latin typeface="Monotype Corsiva" panose="03010101010201010101" pitchFamily="66" charset="0"/>
              </a:rPr>
              <a:t>Желаю вам в здоровье быть...</a:t>
            </a:r>
          </a:p>
          <a:p>
            <a:r>
              <a:rPr lang="ru-RU" sz="4000" b="1" dirty="0">
                <a:solidFill>
                  <a:srgbClr val="993300"/>
                </a:solidFill>
                <a:latin typeface="Monotype Corsiva" panose="03010101010201010101" pitchFamily="66" charset="0"/>
              </a:rPr>
              <a:t> </a:t>
            </a:r>
          </a:p>
          <a:p>
            <a:r>
              <a:rPr lang="ru-RU" sz="4000" b="1" dirty="0">
                <a:solidFill>
                  <a:srgbClr val="993300"/>
                </a:solidFill>
                <a:latin typeface="Monotype Corsiva" panose="03010101010201010101" pitchFamily="66" charset="0"/>
              </a:rPr>
              <a:t>И жизни царские прожить!</a:t>
            </a:r>
          </a:p>
          <a:p>
            <a:pPr marL="342900" lvl="0" indent="-342900">
              <a:buAutoNum type="arabicPeriod"/>
            </a:pPr>
            <a:endParaRPr lang="ru-RU" sz="2000" b="1" dirty="0">
              <a:solidFill>
                <a:srgbClr val="9933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86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2204864"/>
            <a:ext cx="7560840" cy="288032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993300"/>
                </a:solidFill>
                <a:latin typeface="Monotype Corsiva" panose="03010101010201010101" pitchFamily="66" charset="0"/>
              </a:rPr>
              <a:t>Спасибо всем за игру!!!</a:t>
            </a:r>
            <a:endParaRPr lang="ru-RU" sz="6000" b="1" dirty="0">
              <a:solidFill>
                <a:srgbClr val="993300"/>
              </a:solidFill>
              <a:latin typeface="Monotype Corsiva" panose="03010101010201010101" pitchFamily="66" charset="0"/>
            </a:endParaRPr>
          </a:p>
          <a:p>
            <a:r>
              <a:rPr lang="ru-RU" sz="6000" b="1" dirty="0">
                <a:solidFill>
                  <a:srgbClr val="993300"/>
                </a:solidFill>
                <a:latin typeface="Monotype Corsiva" panose="03010101010201010101" pitchFamily="66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8846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47864" y="4005064"/>
            <a:ext cx="5995851" cy="27432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712968" cy="1008112"/>
          </a:xfrm>
        </p:spPr>
        <p:txBody>
          <a:bodyPr/>
          <a:lstStyle/>
          <a:p>
            <a:r>
              <a:rPr lang="ru-RU" sz="5000" b="1" dirty="0" smtClean="0">
                <a:solidFill>
                  <a:srgbClr val="993300"/>
                </a:solidFill>
                <a:latin typeface="Monotype Corsiva" pitchFamily="66" charset="0"/>
              </a:rPr>
              <a:t>Список  литературы и источников</a:t>
            </a:r>
            <a:endParaRPr lang="ru-RU" sz="5000" b="1" dirty="0">
              <a:solidFill>
                <a:srgbClr val="9933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340768"/>
            <a:ext cx="7560840" cy="2664296"/>
          </a:xfrm>
        </p:spPr>
        <p:txBody>
          <a:bodyPr>
            <a:noAutofit/>
          </a:bodyPr>
          <a:lstStyle/>
          <a:p>
            <a:pPr marL="342900" lvl="0" indent="-342900">
              <a:buAutoNum type="arabicPeriod"/>
            </a:pPr>
            <a:r>
              <a:rPr lang="ru-RU" sz="2000" b="1" i="1" dirty="0" smtClean="0">
                <a:solidFill>
                  <a:srgbClr val="993300"/>
                </a:solidFill>
                <a:latin typeface="Monotype Corsiva" panose="03010101010201010101" pitchFamily="66" charset="0"/>
              </a:rPr>
              <a:t>В.Г</a:t>
            </a:r>
            <a:r>
              <a:rPr lang="ru-RU" sz="2000" b="1" i="1" dirty="0">
                <a:solidFill>
                  <a:srgbClr val="993300"/>
                </a:solidFill>
                <a:latin typeface="Monotype Corsiva" panose="03010101010201010101" pitchFamily="66" charset="0"/>
              </a:rPr>
              <a:t>. Коваленко</a:t>
            </a:r>
            <a:r>
              <a:rPr lang="ru-RU" sz="2000" b="1" dirty="0">
                <a:solidFill>
                  <a:srgbClr val="993300"/>
                </a:solidFill>
                <a:latin typeface="Monotype Corsiva" panose="03010101010201010101" pitchFamily="66" charset="0"/>
              </a:rPr>
              <a:t>. Дидактические игры на уроках математики. </a:t>
            </a:r>
            <a:endParaRPr lang="ru-RU" sz="2000" b="1" dirty="0" smtClean="0">
              <a:solidFill>
                <a:srgbClr val="993300"/>
              </a:solidFill>
              <a:latin typeface="Monotype Corsiva" panose="03010101010201010101" pitchFamily="66" charset="0"/>
            </a:endParaRPr>
          </a:p>
          <a:p>
            <a:pPr lvl="0"/>
            <a:r>
              <a:rPr lang="ru-RU" sz="2000" b="1" dirty="0" smtClean="0">
                <a:solidFill>
                  <a:srgbClr val="993300"/>
                </a:solidFill>
                <a:latin typeface="Monotype Corsiva" panose="03010101010201010101" pitchFamily="66" charset="0"/>
              </a:rPr>
              <a:t>М</a:t>
            </a:r>
            <a:r>
              <a:rPr lang="ru-RU" sz="2000" b="1" dirty="0">
                <a:solidFill>
                  <a:srgbClr val="993300"/>
                </a:solidFill>
                <a:latin typeface="Monotype Corsiva" panose="03010101010201010101" pitchFamily="66" charset="0"/>
              </a:rPr>
              <a:t>.: Просвещение. 1990. – 96 с.</a:t>
            </a:r>
          </a:p>
          <a:p>
            <a:pPr lvl="0"/>
            <a:r>
              <a:rPr lang="ru-RU" sz="2000" b="1" i="1" dirty="0" smtClean="0">
                <a:solidFill>
                  <a:srgbClr val="993300"/>
                </a:solidFill>
                <a:latin typeface="Monotype Corsiva" panose="03010101010201010101" pitchFamily="66" charset="0"/>
              </a:rPr>
              <a:t>2.С.И</a:t>
            </a:r>
            <a:r>
              <a:rPr lang="ru-RU" sz="2000" b="1" i="1" dirty="0">
                <a:solidFill>
                  <a:srgbClr val="993300"/>
                </a:solidFill>
                <a:latin typeface="Monotype Corsiva" panose="03010101010201010101" pitchFamily="66" charset="0"/>
              </a:rPr>
              <a:t>. </a:t>
            </a:r>
            <a:r>
              <a:rPr lang="ru-RU" sz="2000" b="1" i="1" dirty="0" err="1">
                <a:solidFill>
                  <a:srgbClr val="993300"/>
                </a:solidFill>
                <a:latin typeface="Monotype Corsiva" panose="03010101010201010101" pitchFamily="66" charset="0"/>
              </a:rPr>
              <a:t>Шварцбурд</a:t>
            </a:r>
            <a:r>
              <a:rPr lang="ru-RU" sz="2000" b="1" i="1" dirty="0">
                <a:solidFill>
                  <a:srgbClr val="993300"/>
                </a:solidFill>
                <a:latin typeface="Monotype Corsiva" panose="03010101010201010101" pitchFamily="66" charset="0"/>
              </a:rPr>
              <a:t>. </a:t>
            </a:r>
            <a:r>
              <a:rPr lang="ru-RU" sz="2000" b="1" dirty="0">
                <a:solidFill>
                  <a:srgbClr val="993300"/>
                </a:solidFill>
                <a:latin typeface="Monotype Corsiva" panose="03010101010201010101" pitchFamily="66" charset="0"/>
              </a:rPr>
              <a:t>Внеклассная работа по математике в 4 – 5 классах. </a:t>
            </a:r>
            <a:endParaRPr lang="ru-RU" sz="2000" b="1" dirty="0" smtClean="0">
              <a:solidFill>
                <a:srgbClr val="993300"/>
              </a:solidFill>
              <a:latin typeface="Monotype Corsiva" panose="03010101010201010101" pitchFamily="66" charset="0"/>
            </a:endParaRPr>
          </a:p>
          <a:p>
            <a:pPr lvl="0"/>
            <a:r>
              <a:rPr lang="ru-RU" sz="2000" b="1" dirty="0" smtClean="0">
                <a:solidFill>
                  <a:srgbClr val="993300"/>
                </a:solidFill>
                <a:latin typeface="Monotype Corsiva" panose="03010101010201010101" pitchFamily="66" charset="0"/>
              </a:rPr>
              <a:t>М</a:t>
            </a:r>
            <a:r>
              <a:rPr lang="ru-RU" sz="2000" b="1" dirty="0">
                <a:solidFill>
                  <a:srgbClr val="993300"/>
                </a:solidFill>
                <a:latin typeface="Monotype Corsiva" panose="03010101010201010101" pitchFamily="66" charset="0"/>
              </a:rPr>
              <a:t>.: Просвещение. 1974. – 191 с.</a:t>
            </a:r>
          </a:p>
          <a:p>
            <a:pPr lvl="0"/>
            <a:r>
              <a:rPr lang="ru-RU" sz="2000" b="1" i="1" dirty="0" smtClean="0">
                <a:solidFill>
                  <a:srgbClr val="993300"/>
                </a:solidFill>
                <a:latin typeface="Monotype Corsiva" panose="03010101010201010101" pitchFamily="66" charset="0"/>
              </a:rPr>
              <a:t>3. Г.Б</a:t>
            </a:r>
            <a:r>
              <a:rPr lang="ru-RU" sz="2000" b="1" i="1" dirty="0">
                <a:solidFill>
                  <a:srgbClr val="993300"/>
                </a:solidFill>
                <a:latin typeface="Monotype Corsiva" panose="03010101010201010101" pitchFamily="66" charset="0"/>
              </a:rPr>
              <a:t>. Остер. </a:t>
            </a:r>
            <a:r>
              <a:rPr lang="ru-RU" sz="2000" b="1" dirty="0" smtClean="0">
                <a:solidFill>
                  <a:srgbClr val="993300"/>
                </a:solidFill>
                <a:latin typeface="Monotype Corsiva" panose="03010101010201010101" pitchFamily="66" charset="0"/>
              </a:rPr>
              <a:t> 329 </a:t>
            </a:r>
            <a:r>
              <a:rPr lang="ru-RU" sz="2000" b="1" dirty="0">
                <a:solidFill>
                  <a:srgbClr val="993300"/>
                </a:solidFill>
                <a:latin typeface="Monotype Corsiva" panose="03010101010201010101" pitchFamily="66" charset="0"/>
              </a:rPr>
              <a:t>с.</a:t>
            </a:r>
          </a:p>
          <a:p>
            <a:pPr marL="457200" indent="-457200">
              <a:buAutoNum type="arabicPeriod" startAt="4"/>
            </a:pPr>
            <a:r>
              <a:rPr lang="ru-RU" sz="2000" b="1" i="1" dirty="0" smtClean="0">
                <a:solidFill>
                  <a:srgbClr val="993300"/>
                </a:solidFill>
                <a:latin typeface="Monotype Corsiva" panose="03010101010201010101" pitchFamily="66" charset="0"/>
              </a:rPr>
              <a:t>Журнал </a:t>
            </a:r>
            <a:r>
              <a:rPr lang="ru-RU" sz="2000" b="1" i="1" dirty="0">
                <a:solidFill>
                  <a:srgbClr val="993300"/>
                </a:solidFill>
                <a:latin typeface="Monotype Corsiva" panose="03010101010201010101" pitchFamily="66" charset="0"/>
              </a:rPr>
              <a:t>«Математика в школе». №3 1995г</a:t>
            </a:r>
            <a:r>
              <a:rPr lang="ru-RU" sz="2000" b="1" i="1" dirty="0" smtClean="0">
                <a:solidFill>
                  <a:srgbClr val="993300"/>
                </a:solidFill>
                <a:latin typeface="Monotype Corsiva" panose="03010101010201010101" pitchFamily="66" charset="0"/>
              </a:rPr>
              <a:t>.</a:t>
            </a:r>
          </a:p>
          <a:p>
            <a:pPr marL="457200" indent="-457200">
              <a:buAutoNum type="arabicPeriod" startAt="4"/>
            </a:pPr>
            <a:r>
              <a:rPr lang="ru-RU" sz="2000" b="1" i="1" dirty="0" smtClean="0">
                <a:solidFill>
                  <a:srgbClr val="993300"/>
                </a:solidFill>
                <a:latin typeface="Monotype Corsiva" panose="03010101010201010101" pitchFamily="66" charset="0"/>
              </a:rPr>
              <a:t>Оформление слайдов</a:t>
            </a:r>
            <a:r>
              <a:rPr lang="ru-RU" sz="2000" b="1" dirty="0" smtClean="0">
                <a:solidFill>
                  <a:srgbClr val="993300"/>
                </a:solidFill>
                <a:latin typeface="Monotype Corsiva" panose="03010101010201010101" pitchFamily="66" charset="0"/>
                <a:hlinkClick r:id="rId3"/>
              </a:rPr>
              <a:t>  </a:t>
            </a:r>
            <a:r>
              <a:rPr lang="en-US" sz="2000" b="1" dirty="0" smtClean="0">
                <a:solidFill>
                  <a:srgbClr val="993300"/>
                </a:solidFill>
                <a:latin typeface="Monotype Corsiva" panose="03010101010201010101" pitchFamily="66" charset="0"/>
                <a:hlinkClick r:id="rId3"/>
              </a:rPr>
              <a:t>http</a:t>
            </a:r>
            <a:r>
              <a:rPr lang="en-US" sz="2000" b="1" dirty="0">
                <a:solidFill>
                  <a:srgbClr val="993300"/>
                </a:solidFill>
                <a:latin typeface="Monotype Corsiva" panose="03010101010201010101" pitchFamily="66" charset="0"/>
                <a:hlinkClick r:id="rId3"/>
              </a:rPr>
              <a:t>://s42.radikal.ru/i098/0908/ea/f5cecf407502.png</a:t>
            </a:r>
            <a:endParaRPr lang="ru-RU" sz="2000" b="1" dirty="0">
              <a:solidFill>
                <a:srgbClr val="9933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41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31840" y="4149080"/>
            <a:ext cx="6400800" cy="286332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единительная линия 5"/>
          <p:cNvCxnSpPr>
            <a:stCxn id="4" idx="0"/>
          </p:cNvCxnSpPr>
          <p:nvPr/>
        </p:nvCxnSpPr>
        <p:spPr>
          <a:xfrm>
            <a:off x="4968044" y="2204864"/>
            <a:ext cx="0" cy="1440160"/>
          </a:xfrm>
          <a:prstGeom prst="line">
            <a:avLst/>
          </a:prstGeom>
          <a:ln w="5715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endCxn id="4" idx="0"/>
          </p:cNvCxnSpPr>
          <p:nvPr/>
        </p:nvCxnSpPr>
        <p:spPr>
          <a:xfrm flipV="1">
            <a:off x="1979712" y="2204864"/>
            <a:ext cx="2988332" cy="1440160"/>
          </a:xfrm>
          <a:prstGeom prst="line">
            <a:avLst/>
          </a:prstGeom>
          <a:ln w="57150">
            <a:solidFill>
              <a:srgbClr val="9933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979712" y="2204864"/>
            <a:ext cx="5976664" cy="1440160"/>
          </a:xfrm>
          <a:prstGeom prst="rect">
            <a:avLst/>
          </a:prstGeom>
          <a:noFill/>
          <a:ln w="57150"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93300"/>
              </a:solidFill>
            </a:endParaRPr>
          </a:p>
        </p:txBody>
      </p:sp>
      <p:cxnSp>
        <p:nvCxnSpPr>
          <p:cNvPr id="10" name="Прямая соединительная линия 9"/>
          <p:cNvCxnSpPr>
            <a:endCxn id="4" idx="2"/>
          </p:cNvCxnSpPr>
          <p:nvPr/>
        </p:nvCxnSpPr>
        <p:spPr>
          <a:xfrm>
            <a:off x="1979712" y="2204864"/>
            <a:ext cx="2988332" cy="1440160"/>
          </a:xfrm>
          <a:prstGeom prst="line">
            <a:avLst/>
          </a:prstGeom>
          <a:ln w="5715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endCxn id="4" idx="2"/>
          </p:cNvCxnSpPr>
          <p:nvPr/>
        </p:nvCxnSpPr>
        <p:spPr>
          <a:xfrm flipH="1">
            <a:off x="4968044" y="2204864"/>
            <a:ext cx="2988332" cy="1440160"/>
          </a:xfrm>
          <a:prstGeom prst="line">
            <a:avLst/>
          </a:prstGeom>
          <a:ln w="5715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968044" y="2204864"/>
            <a:ext cx="2988332" cy="1440160"/>
          </a:xfrm>
          <a:prstGeom prst="line">
            <a:avLst/>
          </a:prstGeom>
          <a:ln w="5715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195736" y="1303694"/>
            <a:ext cx="53285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rgbClr val="993300"/>
                </a:solidFill>
                <a:latin typeface="Monotype Corsiva" panose="03010101010201010101" pitchFamily="66" charset="0"/>
              </a:rPr>
              <a:t>Сколько треугольников на рисунке?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49942" y="3986768"/>
            <a:ext cx="18362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993300"/>
                </a:solidFill>
                <a:latin typeface="Monotype Corsiva" panose="03010101010201010101" pitchFamily="66" charset="0"/>
              </a:rPr>
              <a:t>Ответ: 18</a:t>
            </a:r>
            <a:endParaRPr lang="ru-RU" sz="3000" b="1" dirty="0">
              <a:solidFill>
                <a:srgbClr val="9933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0" y="-2"/>
            <a:ext cx="6804248" cy="1118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932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31840" y="4212731"/>
            <a:ext cx="6400800" cy="286332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0" y="-2"/>
            <a:ext cx="6804248" cy="1118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67744" y="1772816"/>
            <a:ext cx="4752528" cy="2448272"/>
          </a:xfrm>
          <a:prstGeom prst="rect">
            <a:avLst/>
          </a:prstGeom>
          <a:noFill/>
          <a:ln w="57150"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716016" y="1772816"/>
            <a:ext cx="0" cy="2448272"/>
          </a:xfrm>
          <a:prstGeom prst="line">
            <a:avLst/>
          </a:prstGeom>
          <a:ln w="5715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>
            <a:stCxn id="3" idx="1"/>
            <a:endCxn id="3" idx="3"/>
          </p:cNvCxnSpPr>
          <p:nvPr/>
        </p:nvCxnSpPr>
        <p:spPr>
          <a:xfrm>
            <a:off x="2267744" y="2996952"/>
            <a:ext cx="4752528" cy="0"/>
          </a:xfrm>
          <a:prstGeom prst="line">
            <a:avLst/>
          </a:prstGeom>
          <a:ln w="5715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527884" y="1772816"/>
            <a:ext cx="0" cy="2448272"/>
          </a:xfrm>
          <a:prstGeom prst="line">
            <a:avLst/>
          </a:prstGeom>
          <a:ln w="5715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886146" y="1772816"/>
            <a:ext cx="0" cy="2448272"/>
          </a:xfrm>
          <a:prstGeom prst="line">
            <a:avLst/>
          </a:prstGeom>
          <a:ln w="5715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26" name="TextBox 4125"/>
          <p:cNvSpPr txBox="1"/>
          <p:nvPr/>
        </p:nvSpPr>
        <p:spPr>
          <a:xfrm>
            <a:off x="2267744" y="980728"/>
            <a:ext cx="46805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rgbClr val="993300"/>
                </a:solidFill>
                <a:latin typeface="Monotype Corsiva" panose="03010101010201010101" pitchFamily="66" charset="0"/>
              </a:rPr>
              <a:t>Сколько квадратов на рисунке? </a:t>
            </a:r>
          </a:p>
        </p:txBody>
      </p:sp>
      <p:sp>
        <p:nvSpPr>
          <p:cNvPr id="4127" name="TextBox 4126"/>
          <p:cNvSpPr txBox="1"/>
          <p:nvPr/>
        </p:nvSpPr>
        <p:spPr>
          <a:xfrm>
            <a:off x="3452955" y="4437112"/>
            <a:ext cx="2160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993300"/>
                </a:solidFill>
                <a:latin typeface="Monotype Corsiva" panose="03010101010201010101" pitchFamily="66" charset="0"/>
              </a:rPr>
              <a:t>Ответ: 11</a:t>
            </a:r>
            <a:endParaRPr lang="ru-RU" sz="3000" b="1" dirty="0">
              <a:solidFill>
                <a:srgbClr val="9933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32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450" y="-7912"/>
            <a:ext cx="91704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26" name="TextBox 4125"/>
          <p:cNvSpPr txBox="1"/>
          <p:nvPr/>
        </p:nvSpPr>
        <p:spPr>
          <a:xfrm>
            <a:off x="1691680" y="1772816"/>
            <a:ext cx="7056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rgbClr val="993300"/>
                </a:solidFill>
                <a:latin typeface="Monotype Corsiva" panose="03010101010201010101" pitchFamily="66" charset="0"/>
              </a:rPr>
              <a:t>Не производя вычислений, ответить на вопрос, делится ли число 2613456 на 36, на 72.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35696" y="3284984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rgbClr val="993300"/>
                </a:solidFill>
                <a:latin typeface="Monotype Corsiva" panose="03010101010201010101" pitchFamily="66" charset="0"/>
              </a:rPr>
              <a:t>Ответ: да – сумма цифр делится на </a:t>
            </a:r>
            <a:r>
              <a:rPr lang="ru-RU" sz="3000" b="1" dirty="0" smtClean="0">
                <a:solidFill>
                  <a:srgbClr val="993300"/>
                </a:solidFill>
                <a:latin typeface="Monotype Corsiva" panose="03010101010201010101" pitchFamily="66" charset="0"/>
              </a:rPr>
              <a:t>9</a:t>
            </a:r>
            <a:endParaRPr lang="ru-RU" sz="3000" b="1" dirty="0">
              <a:solidFill>
                <a:srgbClr val="993300"/>
              </a:solidFill>
              <a:latin typeface="Monotype Corsiva" panose="03010101010201010101" pitchFamily="66" charset="0"/>
            </a:endParaRP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7212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54152" y="4125389"/>
            <a:ext cx="6347048" cy="285285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Равнобедренный треугольник 2"/>
          <p:cNvSpPr/>
          <p:nvPr/>
        </p:nvSpPr>
        <p:spPr>
          <a:xfrm>
            <a:off x="2951820" y="402028"/>
            <a:ext cx="4392487" cy="3312368"/>
          </a:xfrm>
          <a:prstGeom prst="triangle">
            <a:avLst/>
          </a:prstGeom>
          <a:noFill/>
          <a:ln w="57150"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4681250" y="0"/>
            <a:ext cx="914400" cy="914400"/>
          </a:xfrm>
          <a:prstGeom prst="ellipse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372574" y="1075589"/>
            <a:ext cx="914400" cy="914400"/>
          </a:xfrm>
          <a:prstGeom prst="ellipse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331243" y="3306688"/>
            <a:ext cx="914400" cy="914400"/>
          </a:xfrm>
          <a:prstGeom prst="ellipse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995936" y="3298170"/>
            <a:ext cx="914400" cy="914400"/>
          </a:xfrm>
          <a:prstGeom prst="ellipse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805871" y="3199711"/>
            <a:ext cx="914400" cy="914400"/>
          </a:xfrm>
          <a:prstGeom prst="ellipse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640664" y="3257196"/>
            <a:ext cx="914400" cy="914400"/>
          </a:xfrm>
          <a:prstGeom prst="ellipse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097880" y="2107704"/>
            <a:ext cx="914400" cy="914400"/>
          </a:xfrm>
          <a:prstGeom prst="ellipse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868532" y="1075589"/>
            <a:ext cx="914400" cy="914400"/>
          </a:xfrm>
          <a:prstGeom prst="ellipse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188452" y="2138414"/>
            <a:ext cx="914400" cy="914400"/>
          </a:xfrm>
          <a:prstGeom prst="ellipse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-1055912" y="1131713"/>
            <a:ext cx="4527375" cy="226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421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450" y="-7912"/>
            <a:ext cx="91704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412776"/>
            <a:ext cx="7704856" cy="200831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000" b="1" dirty="0">
                <a:solidFill>
                  <a:srgbClr val="993300"/>
                </a:solidFill>
                <a:effectLst/>
                <a:latin typeface="Monotype Corsiva" panose="03010101010201010101" pitchFamily="66" charset="0"/>
              </a:rPr>
              <a:t>У многодетного папаши 10 детей.</a:t>
            </a:r>
            <a:br>
              <a:rPr lang="ru-RU" sz="3000" b="1" dirty="0">
                <a:solidFill>
                  <a:srgbClr val="993300"/>
                </a:solidFill>
                <a:effectLst/>
                <a:latin typeface="Monotype Corsiva" panose="03010101010201010101" pitchFamily="66" charset="0"/>
              </a:rPr>
            </a:br>
            <a:r>
              <a:rPr lang="ru-RU" sz="3000" b="1" dirty="0">
                <a:solidFill>
                  <a:srgbClr val="993300"/>
                </a:solidFill>
                <a:effectLst/>
                <a:latin typeface="Monotype Corsiva" panose="03010101010201010101" pitchFamily="66" charset="0"/>
              </a:rPr>
              <a:t>2/4 этих детей </a:t>
            </a:r>
            <a:r>
              <a:rPr lang="ru-RU" sz="3000" b="1" dirty="0" smtClean="0">
                <a:solidFill>
                  <a:srgbClr val="993300"/>
                </a:solidFill>
                <a:effectLst/>
                <a:latin typeface="Monotype Corsiva" panose="03010101010201010101" pitchFamily="66" charset="0"/>
              </a:rPr>
              <a:t>девчонки,  а 4/8 </a:t>
            </a:r>
            <a:r>
              <a:rPr lang="ru-RU" sz="3000" b="1" dirty="0">
                <a:solidFill>
                  <a:srgbClr val="993300"/>
                </a:solidFill>
                <a:effectLst/>
                <a:latin typeface="Monotype Corsiva" panose="03010101010201010101" pitchFamily="66" charset="0"/>
              </a:rPr>
              <a:t>– </a:t>
            </a:r>
            <a:r>
              <a:rPr lang="ru-RU" sz="3000" b="1" dirty="0" smtClean="0">
                <a:solidFill>
                  <a:srgbClr val="993300"/>
                </a:solidFill>
                <a:effectLst/>
                <a:latin typeface="Monotype Corsiva" panose="03010101010201010101" pitchFamily="66" charset="0"/>
              </a:rPr>
              <a:t>мальчишки</a:t>
            </a:r>
            <a:r>
              <a:rPr lang="ru-RU" sz="3000" b="1" dirty="0">
                <a:solidFill>
                  <a:srgbClr val="993300"/>
                </a:solidFill>
                <a:effectLst/>
                <a:latin typeface="Monotype Corsiva" panose="03010101010201010101" pitchFamily="66" charset="0"/>
              </a:rPr>
              <a:t>. </a:t>
            </a:r>
            <a:br>
              <a:rPr lang="ru-RU" sz="3000" b="1" dirty="0">
                <a:solidFill>
                  <a:srgbClr val="993300"/>
                </a:solidFill>
                <a:effectLst/>
                <a:latin typeface="Monotype Corsiva" panose="03010101010201010101" pitchFamily="66" charset="0"/>
              </a:rPr>
            </a:br>
            <a:r>
              <a:rPr lang="ru-RU" sz="3000" b="1" dirty="0">
                <a:solidFill>
                  <a:srgbClr val="993300"/>
                </a:solidFill>
                <a:effectLst/>
                <a:latin typeface="Monotype Corsiva" panose="03010101010201010101" pitchFamily="66" charset="0"/>
              </a:rPr>
              <a:t>Сколько у многодетного папы девочек и сколько мальчиков?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62142" y="3789040"/>
            <a:ext cx="21940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rgbClr val="993300"/>
                </a:solidFill>
                <a:latin typeface="Monotype Corsiva" panose="03010101010201010101" pitchFamily="66" charset="0"/>
              </a:rPr>
              <a:t>Ответ: 5 и </a:t>
            </a:r>
            <a:r>
              <a:rPr lang="ru-RU" sz="3000" b="1" dirty="0" smtClean="0">
                <a:solidFill>
                  <a:srgbClr val="993300"/>
                </a:solidFill>
                <a:latin typeface="Monotype Corsiva" panose="03010101010201010101" pitchFamily="66" charset="0"/>
              </a:rPr>
              <a:t>5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196932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41451" y="4149081"/>
            <a:ext cx="2771799" cy="270892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Цилиндр 4"/>
          <p:cNvSpPr/>
          <p:nvPr/>
        </p:nvSpPr>
        <p:spPr>
          <a:xfrm>
            <a:off x="971600" y="836712"/>
            <a:ext cx="1800200" cy="2160240"/>
          </a:xfrm>
          <a:prstGeom prst="can">
            <a:avLst/>
          </a:prstGeom>
          <a:noFill/>
          <a:ln w="57150"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Куб 5"/>
          <p:cNvSpPr/>
          <p:nvPr/>
        </p:nvSpPr>
        <p:spPr>
          <a:xfrm>
            <a:off x="3707904" y="620688"/>
            <a:ext cx="2376264" cy="2512296"/>
          </a:xfrm>
          <a:prstGeom prst="cube">
            <a:avLst/>
          </a:prstGeom>
          <a:noFill/>
          <a:ln w="57150"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539552" y="3284984"/>
            <a:ext cx="2808312" cy="2736304"/>
          </a:xfrm>
          <a:prstGeom prst="triangle">
            <a:avLst/>
          </a:prstGeom>
          <a:noFill/>
          <a:ln w="28575">
            <a:solidFill>
              <a:srgbClr val="9933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588224" y="1556792"/>
            <a:ext cx="2304256" cy="2232248"/>
          </a:xfrm>
          <a:prstGeom prst="ellipse">
            <a:avLst/>
          </a:prstGeom>
          <a:noFill/>
          <a:ln w="57150"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Трапеция 8"/>
          <p:cNvSpPr/>
          <p:nvPr/>
        </p:nvSpPr>
        <p:spPr>
          <a:xfrm>
            <a:off x="4355976" y="4509120"/>
            <a:ext cx="2066528" cy="1728192"/>
          </a:xfrm>
          <a:prstGeom prst="trapezoid">
            <a:avLst/>
          </a:prstGeom>
          <a:noFill/>
          <a:ln w="57150"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588224" y="2240868"/>
            <a:ext cx="2304256" cy="756084"/>
          </a:xfrm>
          <a:prstGeom prst="ellipse">
            <a:avLst/>
          </a:prstGeom>
          <a:noFill/>
          <a:ln>
            <a:solidFill>
              <a:srgbClr val="9933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уга 10"/>
          <p:cNvSpPr/>
          <p:nvPr/>
        </p:nvSpPr>
        <p:spPr>
          <a:xfrm>
            <a:off x="6588224" y="2240868"/>
            <a:ext cx="2304256" cy="756084"/>
          </a:xfrm>
          <a:prstGeom prst="arc">
            <a:avLst>
              <a:gd name="adj1" fmla="val 21576812"/>
              <a:gd name="adj2" fmla="val 10681953"/>
            </a:avLst>
          </a:prstGeom>
          <a:ln w="3810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39552" y="5697252"/>
            <a:ext cx="2808312" cy="648072"/>
          </a:xfrm>
          <a:prstGeom prst="ellipse">
            <a:avLst/>
          </a:prstGeom>
          <a:noFill/>
          <a:ln w="28575">
            <a:solidFill>
              <a:srgbClr val="9933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уга 12"/>
          <p:cNvSpPr/>
          <p:nvPr/>
        </p:nvSpPr>
        <p:spPr>
          <a:xfrm>
            <a:off x="539552" y="5697252"/>
            <a:ext cx="2808312" cy="648072"/>
          </a:xfrm>
          <a:prstGeom prst="arc">
            <a:avLst>
              <a:gd name="adj1" fmla="val 21588977"/>
              <a:gd name="adj2" fmla="val 10736053"/>
            </a:avLst>
          </a:prstGeom>
          <a:ln w="5715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>
            <a:stCxn id="7" idx="0"/>
            <a:endCxn id="13" idx="2"/>
          </p:cNvCxnSpPr>
          <p:nvPr/>
        </p:nvCxnSpPr>
        <p:spPr>
          <a:xfrm flipH="1">
            <a:off x="544093" y="3284984"/>
            <a:ext cx="1399615" cy="2762342"/>
          </a:xfrm>
          <a:prstGeom prst="line">
            <a:avLst/>
          </a:prstGeom>
          <a:ln w="5715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7" idx="0"/>
            <a:endCxn id="13" idx="0"/>
          </p:cNvCxnSpPr>
          <p:nvPr/>
        </p:nvCxnSpPr>
        <p:spPr>
          <a:xfrm>
            <a:off x="1943708" y="3284984"/>
            <a:ext cx="1404020" cy="2731802"/>
          </a:xfrm>
          <a:prstGeom prst="line">
            <a:avLst/>
          </a:prstGeom>
          <a:ln w="5715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араллелограмм 17"/>
          <p:cNvSpPr/>
          <p:nvPr/>
        </p:nvSpPr>
        <p:spPr>
          <a:xfrm>
            <a:off x="4355976" y="5697252"/>
            <a:ext cx="2448272" cy="540060"/>
          </a:xfrm>
          <a:prstGeom prst="parallelogram">
            <a:avLst>
              <a:gd name="adj" fmla="val 70957"/>
            </a:avLst>
          </a:prstGeom>
          <a:noFill/>
          <a:ln w="38100">
            <a:solidFill>
              <a:srgbClr val="9933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араллелограмм 18"/>
          <p:cNvSpPr/>
          <p:nvPr/>
        </p:nvSpPr>
        <p:spPr>
          <a:xfrm>
            <a:off x="4788024" y="4149080"/>
            <a:ext cx="1512168" cy="360040"/>
          </a:xfrm>
          <a:prstGeom prst="parallelogram">
            <a:avLst>
              <a:gd name="adj" fmla="val 93935"/>
            </a:avLst>
          </a:prstGeom>
          <a:noFill/>
          <a:ln w="57150"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6300192" y="4149080"/>
            <a:ext cx="504056" cy="1548172"/>
          </a:xfrm>
          <a:prstGeom prst="line">
            <a:avLst/>
          </a:prstGeom>
          <a:ln w="5715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4716016" y="4149080"/>
            <a:ext cx="360040" cy="1548172"/>
          </a:xfrm>
          <a:prstGeom prst="line">
            <a:avLst/>
          </a:prstGeom>
          <a:ln w="38100">
            <a:solidFill>
              <a:srgbClr val="9933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6422504" y="5697252"/>
            <a:ext cx="381744" cy="540060"/>
          </a:xfrm>
          <a:prstGeom prst="line">
            <a:avLst/>
          </a:prstGeom>
          <a:ln w="5715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араллелограмм 27"/>
          <p:cNvSpPr/>
          <p:nvPr/>
        </p:nvSpPr>
        <p:spPr>
          <a:xfrm>
            <a:off x="3707904" y="2492896"/>
            <a:ext cx="2376264" cy="640088"/>
          </a:xfrm>
          <a:prstGeom prst="parallelogram">
            <a:avLst>
              <a:gd name="adj" fmla="val 94386"/>
            </a:avLst>
          </a:prstGeom>
          <a:noFill/>
          <a:ln w="38100">
            <a:solidFill>
              <a:srgbClr val="9933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4355976" y="620688"/>
            <a:ext cx="0" cy="1872208"/>
          </a:xfrm>
          <a:prstGeom prst="line">
            <a:avLst/>
          </a:prstGeom>
          <a:ln w="38100">
            <a:solidFill>
              <a:srgbClr val="9933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Овал 30"/>
          <p:cNvSpPr/>
          <p:nvPr/>
        </p:nvSpPr>
        <p:spPr>
          <a:xfrm>
            <a:off x="988374" y="2532892"/>
            <a:ext cx="1800200" cy="464060"/>
          </a:xfrm>
          <a:prstGeom prst="ellipse">
            <a:avLst/>
          </a:prstGeom>
          <a:noFill/>
          <a:ln w="38100">
            <a:solidFill>
              <a:srgbClr val="9933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90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912"/>
            <a:ext cx="91704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6681" y="1371723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993300"/>
                </a:solidFill>
                <a:latin typeface="Monotype Corsiva" panose="03010101010201010101" pitchFamily="66" charset="0"/>
              </a:rPr>
              <a:t>1. Я задумала пятизначное число. Отняла от него единицу и получила четырехзначное число. Какое число я задумала?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3121" y="2415083"/>
            <a:ext cx="8258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993300"/>
                </a:solidFill>
                <a:latin typeface="Monotype Corsiva" panose="03010101010201010101" pitchFamily="66" charset="0"/>
              </a:rPr>
              <a:t>2. Две дюжины помножить на три дюжины. Сколько будет дюжин?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6681" y="3306852"/>
            <a:ext cx="82546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993300"/>
                </a:solidFill>
                <a:latin typeface="Monotype Corsiva" panose="03010101010201010101" pitchFamily="66" charset="0"/>
              </a:rPr>
              <a:t>3. Гусь стоит 20 рублей и еще половину того, что на самом деле стоил. Так сколько же  стоил гусь?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30922" y="1787221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993300"/>
                </a:solidFill>
                <a:latin typeface="Monotype Corsiva" panose="03010101010201010101" pitchFamily="66" charset="0"/>
              </a:rPr>
              <a:t>Ответ: </a:t>
            </a:r>
            <a:r>
              <a:rPr lang="ru-RU" sz="2400" b="1" dirty="0" smtClean="0">
                <a:solidFill>
                  <a:srgbClr val="993300"/>
                </a:solidFill>
                <a:latin typeface="Monotype Corsiva" panose="03010101010201010101" pitchFamily="66" charset="0"/>
              </a:rPr>
              <a:t>10000</a:t>
            </a:r>
            <a:endParaRPr lang="ru-RU" sz="2400" b="1" dirty="0">
              <a:solidFill>
                <a:srgbClr val="9933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22707" y="2876748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993300"/>
                </a:solidFill>
                <a:latin typeface="Monotype Corsiva" panose="03010101010201010101" pitchFamily="66" charset="0"/>
              </a:rPr>
              <a:t>Ответ: 6 </a:t>
            </a:r>
            <a:r>
              <a:rPr lang="ru-RU" sz="2400" b="1" dirty="0" smtClean="0">
                <a:solidFill>
                  <a:srgbClr val="993300"/>
                </a:solidFill>
                <a:latin typeface="Monotype Corsiva" panose="03010101010201010101" pitchFamily="66" charset="0"/>
              </a:rPr>
              <a:t>дюжин</a:t>
            </a:r>
            <a:endParaRPr lang="ru-RU" sz="2400" b="1" dirty="0">
              <a:solidFill>
                <a:srgbClr val="9933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80113" y="3723572"/>
            <a:ext cx="2795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993300"/>
                </a:solidFill>
                <a:latin typeface="Monotype Corsiva" panose="03010101010201010101" pitchFamily="66" charset="0"/>
              </a:rPr>
              <a:t>Ответ: 40 </a:t>
            </a:r>
            <a:r>
              <a:rPr lang="ru-RU" sz="2400" b="1" dirty="0" smtClean="0">
                <a:solidFill>
                  <a:srgbClr val="993300"/>
                </a:solidFill>
                <a:latin typeface="Monotype Corsiva" panose="03010101010201010101" pitchFamily="66" charset="0"/>
              </a:rPr>
              <a:t>рублей</a:t>
            </a:r>
            <a:endParaRPr lang="ru-RU" sz="2400" b="1" dirty="0">
              <a:solidFill>
                <a:srgbClr val="9933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26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450" y="-7912"/>
            <a:ext cx="91704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340768"/>
            <a:ext cx="8208912" cy="208032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600" b="1" dirty="0">
                <a:solidFill>
                  <a:srgbClr val="993300"/>
                </a:solidFill>
                <a:latin typeface="Monotype Corsiva" pitchFamily="66" charset="0"/>
                <a:ea typeface="Tahoma" pitchFamily="34" charset="0"/>
                <a:cs typeface="Gisha" pitchFamily="34" charset="-79"/>
              </a:rPr>
              <a:t>У причала стояла лодка. Она могла вместить двух человек. </a:t>
            </a:r>
            <a:r>
              <a:rPr lang="ru-RU" sz="2600" b="1" dirty="0" smtClean="0">
                <a:solidFill>
                  <a:srgbClr val="993300"/>
                </a:solidFill>
                <a:latin typeface="Monotype Corsiva" pitchFamily="66" charset="0"/>
                <a:ea typeface="Tahoma" pitchFamily="34" charset="0"/>
                <a:cs typeface="Gisha" pitchFamily="34" charset="-79"/>
              </a:rPr>
              <a:t/>
            </a:r>
            <a:br>
              <a:rPr lang="ru-RU" sz="2600" b="1" dirty="0" smtClean="0">
                <a:solidFill>
                  <a:srgbClr val="993300"/>
                </a:solidFill>
                <a:latin typeface="Monotype Corsiva" pitchFamily="66" charset="0"/>
                <a:ea typeface="Tahoma" pitchFamily="34" charset="0"/>
                <a:cs typeface="Gisha" pitchFamily="34" charset="-79"/>
              </a:rPr>
            </a:br>
            <a:r>
              <a:rPr lang="ru-RU" sz="2600" b="1" dirty="0" smtClean="0">
                <a:solidFill>
                  <a:srgbClr val="993300"/>
                </a:solidFill>
                <a:latin typeface="Monotype Corsiva" pitchFamily="66" charset="0"/>
                <a:ea typeface="Tahoma" pitchFamily="34" charset="0"/>
                <a:cs typeface="Gisha" pitchFamily="34" charset="-79"/>
              </a:rPr>
              <a:t>К </a:t>
            </a:r>
            <a:r>
              <a:rPr lang="ru-RU" sz="2600" b="1" dirty="0">
                <a:solidFill>
                  <a:srgbClr val="993300"/>
                </a:solidFill>
                <a:latin typeface="Monotype Corsiva" pitchFamily="66" charset="0"/>
                <a:ea typeface="Tahoma" pitchFamily="34" charset="0"/>
                <a:cs typeface="Gisha" pitchFamily="34" charset="-79"/>
              </a:rPr>
              <a:t>реке подошли четверо. Все они переправились через реку на этой лодке без посторонней помощи и продолжили свой путь. Причем лодка была оставлена у того же причала. </a:t>
            </a:r>
            <a:r>
              <a:rPr lang="ru-RU" sz="2600" b="1" dirty="0" smtClean="0">
                <a:solidFill>
                  <a:srgbClr val="993300"/>
                </a:solidFill>
                <a:latin typeface="Monotype Corsiva" pitchFamily="66" charset="0"/>
                <a:ea typeface="Tahoma" pitchFamily="34" charset="0"/>
                <a:cs typeface="Gisha" pitchFamily="34" charset="-79"/>
              </a:rPr>
              <a:t/>
            </a:r>
            <a:br>
              <a:rPr lang="ru-RU" sz="2600" b="1" dirty="0" smtClean="0">
                <a:solidFill>
                  <a:srgbClr val="993300"/>
                </a:solidFill>
                <a:latin typeface="Monotype Corsiva" pitchFamily="66" charset="0"/>
                <a:ea typeface="Tahoma" pitchFamily="34" charset="0"/>
                <a:cs typeface="Gisha" pitchFamily="34" charset="-79"/>
              </a:rPr>
            </a:br>
            <a:r>
              <a:rPr lang="ru-RU" sz="2600" b="1" dirty="0" smtClean="0">
                <a:solidFill>
                  <a:srgbClr val="993300"/>
                </a:solidFill>
                <a:latin typeface="Monotype Corsiva" pitchFamily="66" charset="0"/>
                <a:ea typeface="Tahoma" pitchFamily="34" charset="0"/>
                <a:cs typeface="Gisha" pitchFamily="34" charset="-79"/>
              </a:rPr>
              <a:t>Возможно </a:t>
            </a:r>
            <a:r>
              <a:rPr lang="ru-RU" sz="2600" b="1" dirty="0">
                <a:solidFill>
                  <a:srgbClr val="993300"/>
                </a:solidFill>
                <a:latin typeface="Monotype Corsiva" pitchFamily="66" charset="0"/>
                <a:ea typeface="Tahoma" pitchFamily="34" charset="0"/>
                <a:cs typeface="Gisha" pitchFamily="34" charset="-79"/>
              </a:rPr>
              <a:t>ли это?</a:t>
            </a:r>
            <a:r>
              <a:rPr lang="ru-RU" sz="2600" b="1" dirty="0">
                <a:solidFill>
                  <a:srgbClr val="993300"/>
                </a:solidFill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7584" y="345407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993300"/>
                </a:solidFill>
                <a:latin typeface="Monotype Corsiva" panose="03010101010201010101" pitchFamily="66" charset="0"/>
              </a:rPr>
              <a:t>Ответ: возможно, ведь не говорится, что все четверо подошли к реке с одного </a:t>
            </a:r>
            <a:r>
              <a:rPr lang="ru-RU" sz="2400" b="1" dirty="0" smtClean="0">
                <a:solidFill>
                  <a:srgbClr val="993300"/>
                </a:solidFill>
                <a:latin typeface="Monotype Corsiva" panose="03010101010201010101" pitchFamily="66" charset="0"/>
              </a:rPr>
              <a:t>берега</a:t>
            </a:r>
            <a:endParaRPr lang="ru-RU" sz="2400" b="1" dirty="0">
              <a:solidFill>
                <a:srgbClr val="9933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79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</TotalTime>
  <Words>409</Words>
  <Application>Microsoft Office PowerPoint</Application>
  <PresentationFormat>Экран (4:3)</PresentationFormat>
  <Paragraphs>55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Исполнительная</vt:lpstr>
      <vt:lpstr>Математическая игра – сказка  «В некотором царстве…»</vt:lpstr>
      <vt:lpstr>Презентация PowerPoint</vt:lpstr>
      <vt:lpstr>Презентация PowerPoint</vt:lpstr>
      <vt:lpstr>Презентация PowerPoint</vt:lpstr>
      <vt:lpstr>Презентация PowerPoint</vt:lpstr>
      <vt:lpstr>У многодетного папаши 10 детей. 2/4 этих детей девчонки,  а 4/8 – мальчишки.  Сколько у многодетного папы девочек и сколько мальчиков? </vt:lpstr>
      <vt:lpstr>Презентация PowerPoint</vt:lpstr>
      <vt:lpstr>Презентация PowerPoint</vt:lpstr>
      <vt:lpstr>У причала стояла лодка. Она могла вместить двух человек.  К реке подошли четверо. Все они переправились через реку на этой лодке без посторонней помощи и продолжили свой путь. Причем лодка была оставлена у того же причала.  Возможно ли это? </vt:lpstr>
      <vt:lpstr>Презентация PowerPoint</vt:lpstr>
      <vt:lpstr>9. Наименьшее натуральное число? </vt:lpstr>
      <vt:lpstr>13. К натуральному числу приписали справа три нуля. Во сколько раз увеличилось число?</vt:lpstr>
      <vt:lpstr>Презентация PowerPoint</vt:lpstr>
      <vt:lpstr>Презентация PowerPoint</vt:lpstr>
      <vt:lpstr>Презентация PowerPoint</vt:lpstr>
      <vt:lpstr>Список  литературы и источников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Pi4uga</dc:creator>
  <cp:lastModifiedBy>Учитель</cp:lastModifiedBy>
  <cp:revision>27</cp:revision>
  <dcterms:created xsi:type="dcterms:W3CDTF">2014-01-10T15:20:36Z</dcterms:created>
  <dcterms:modified xsi:type="dcterms:W3CDTF">2014-01-21T04:27:59Z</dcterms:modified>
</cp:coreProperties>
</file>