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9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80" r:id="rId21"/>
    <p:sldId id="272" r:id="rId22"/>
    <p:sldId id="279" r:id="rId23"/>
    <p:sldId id="277" r:id="rId24"/>
    <p:sldId id="286" r:id="rId25"/>
    <p:sldId id="287" r:id="rId26"/>
    <p:sldId id="288" r:id="rId27"/>
    <p:sldId id="289" r:id="rId28"/>
    <p:sldId id="278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6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9" d="100"/>
          <a:sy n="69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Georgia" pitchFamily="18" charset="0"/>
              </a:rPr>
              <a:t>«Другие мы»</a:t>
            </a:r>
            <a:endParaRPr lang="ru-RU" sz="72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Екатерина\Desktop\ПРАКТИКА.ЧАСТЬ 2\толерантность\разные картинки\55-29-06-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9144000" cy="2698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6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они делают?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Аня с родителями отдыхает в Финляндии: они снимают домик в лесу на берегу озера. До ближайшего городка нужно ехать на автобусе. Когда Аня впервые пришла на автобусную остановку в соседней деревне, ее внимание привлекла странная сцена. Метрах в 10 от Ани стояла женщина. Дальше, метрах в 2 от женщины, стоял мужчина, неподалеку примерно на таком же расстоянии друг от друга стояли еще ода женщина и старушка. «Почему они так странно стоят и молчат?» - удивилась Аня. Чем объяснить увиденную Аней сцену?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А. Все эти люди вышли подышать воздухом. Современные финны не очень общительны и стараются не сталкиваться с соседями. </a:t>
            </a:r>
          </a:p>
          <a:p>
            <a:pPr marL="0" indent="0">
              <a:buNone/>
            </a:pPr>
            <a:r>
              <a:rPr lang="ru-RU" sz="2000" dirty="0" smtClean="0"/>
              <a:t>Б. Эта была очередь на автобус.</a:t>
            </a:r>
          </a:p>
          <a:p>
            <a:pPr marL="0" indent="0">
              <a:buNone/>
            </a:pPr>
            <a:r>
              <a:rPr lang="ru-RU" sz="2000" dirty="0" smtClean="0"/>
              <a:t>В. Через деревню проходит трасса автомобильной горки, и все ждут, когда появятся ее участники.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2027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Испанский в США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Ваш дядя недавно вернулся из Калифорнии. На фотографиях разных городов, которые он сделал, вы с удивлением замечаете много вывесок не на английском, а на испанском языке. Как вы это объясните?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А. В США много иммигрантов из Латинской Америки. Так их родной язык – испанский, многие вывески делаются на испанском.</a:t>
            </a:r>
          </a:p>
          <a:p>
            <a:pPr marL="0" indent="0">
              <a:buNone/>
            </a:pPr>
            <a:r>
              <a:rPr lang="ru-RU" sz="2000" dirty="0" smtClean="0"/>
              <a:t>Б. В Калифорнии два государственных языка: испанский и английский.</a:t>
            </a:r>
          </a:p>
          <a:p>
            <a:pPr marL="0" indent="0">
              <a:buNone/>
            </a:pPr>
            <a:r>
              <a:rPr lang="ru-RU" sz="2000" dirty="0" smtClean="0"/>
              <a:t>В. В США, особенно в южных и западных странах, много туристов из Латинской Америки. Поэтому многие вывески сделаны на испанском.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4379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Танго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Аргентине вы с друзьями решили провести вечер в клубе, где по вечерам исполняют танго. Вы целый день гуляли по городу, поэтому одеты в джинсы, футболки и кроссовки. Как аргентинцы отнеслись к вашему появлению в клубе?</a:t>
            </a:r>
          </a:p>
          <a:p>
            <a:pPr marL="0" indent="0">
              <a:buNone/>
            </a:pPr>
            <a:r>
              <a:rPr lang="ru-RU" sz="2000" b="1" dirty="0" smtClean="0"/>
              <a:t>Б. Они рады гостям, но хотели бы, чтобы их одежда была более формальной – костюмы и нарядные платья.</a:t>
            </a:r>
          </a:p>
          <a:p>
            <a:pPr marL="0" indent="0">
              <a:buNone/>
            </a:pPr>
            <a:r>
              <a:rPr lang="ru-RU" sz="2000" b="1" dirty="0" smtClean="0"/>
              <a:t>Для аргентинцев вечер танго – гораздо больше, чем просто вечеринка: слушать, смотреть и тем более танцевать танго нужно в особой одежде, это очень важно, так как демонстрирует понимание культуры страны и уважение к ее традициям.</a:t>
            </a:r>
          </a:p>
        </p:txBody>
      </p:sp>
    </p:spTree>
    <p:extLst>
      <p:ext uri="{BB962C8B-B14F-4D97-AF65-F5344CB8AC3E}">
        <p14:creationId xmlns="" xmlns:p14="http://schemas.microsoft.com/office/powerpoint/2010/main" val="39876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Африка и Франция.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Почему во Франции так много иммигрантов из Африки?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В. Франция владела многими колониями в Африки, и поэтому долгие годы во время экономического подъема рекрутировала оттуда рабочую силу.</a:t>
            </a:r>
          </a:p>
          <a:p>
            <a:pPr marL="0" indent="0">
              <a:buNone/>
            </a:pPr>
            <a:r>
              <a:rPr lang="ru-RU" sz="2000" b="1" dirty="0" smtClean="0"/>
              <a:t>Франция имела многочисленные колонии в Южной и Центральной Африке, отсюда разнообразные контакты во всех сферах, в том числе в языке и культуре. Основной наплыв иммигрантов из Африки во Францию был в 60-х и 70-х годы 20 века после получения колониями независимости.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27447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Хорошие манеры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Однажды Сергей гостил у друзей в Марокко. Во время первого ужина он обратил внимание, что все с удивлением смотрят на то, как он ест, хотя он старался повторять за другими и ел предложенные блюда руками – как все. Что же в его манерах вызвало удивление?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Б. Хозяева хотели бы, чтобы Сергей трогал пищу только правой рукой, а у него это не получалось – ведь он левша.</a:t>
            </a:r>
          </a:p>
          <a:p>
            <a:pPr marL="0" indent="0">
              <a:buNone/>
            </a:pPr>
            <a:r>
              <a:rPr lang="ru-RU" sz="2000" b="1" dirty="0" smtClean="0"/>
              <a:t>В арабских странах следует подносить еду ко рту только правой рукой. Левая рука – для гигиенических процедур.</a:t>
            </a:r>
          </a:p>
        </p:txBody>
      </p:sp>
    </p:spTree>
    <p:extLst>
      <p:ext uri="{BB962C8B-B14F-4D97-AF65-F5344CB8AC3E}">
        <p14:creationId xmlns="" xmlns:p14="http://schemas.microsoft.com/office/powerpoint/2010/main" val="366571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Опоздание.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Вы находитесь в Зимбабве и договорились о встрече со своим другом Артуром в 16:00. В 16:30 он еще не пришел, а появился лишь в 16:45. Он даже не извинился за опоздание. Почему?</a:t>
            </a:r>
          </a:p>
          <a:p>
            <a:pPr marL="0" indent="0">
              <a:buNone/>
            </a:pPr>
            <a:r>
              <a:rPr lang="ru-RU" sz="2000" b="1" dirty="0" smtClean="0"/>
              <a:t>Б. Артур не считает, что опоздал: по его мнению нет большой разницы между 16:00 и 16:45.</a:t>
            </a:r>
          </a:p>
          <a:p>
            <a:pPr marL="0" indent="0">
              <a:buNone/>
            </a:pPr>
            <a:r>
              <a:rPr lang="ru-RU" sz="2000" b="1" dirty="0" smtClean="0"/>
              <a:t>Африканцы часто иначе относятся ко времени. В то время как в промышленно развитых странах соблюдение сроков и пунктуальность очень важны, в Африке люди более беззаботны и терпимы к несоблюдению сроков. Африканская пословица гласит, что Бог дал часы европейцам, а время – африканцам. Однако имейте ввиду, что есть много африканцев, которые очень пунктуальны, и много европейцев, которые опаздывают. </a:t>
            </a:r>
          </a:p>
        </p:txBody>
      </p:sp>
    </p:spTree>
    <p:extLst>
      <p:ext uri="{BB962C8B-B14F-4D97-AF65-F5344CB8AC3E}">
        <p14:creationId xmlns="" xmlns:p14="http://schemas.microsoft.com/office/powerpoint/2010/main" val="428695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Розовая машина.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Почему в Китае практически не раскупаются стиральные машины белого цвета, в то время как розовые продаются хорошо?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В. Белый цвет в Китае – цвет траура.</a:t>
            </a:r>
          </a:p>
          <a:p>
            <a:pPr marL="0" indent="0">
              <a:buNone/>
            </a:pPr>
            <a:r>
              <a:rPr lang="ru-RU" sz="2000" b="1" dirty="0" smtClean="0"/>
              <a:t>В Азии белый цвет – цвет смерти.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914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они делают?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Аня с родителями отдыхает в Финляндии: они снимают домик в лесу на берегу озера. До ближайшего городка нужно ехать на автобусе. Когда Аня впервые пришла на автобусную остановку в соседней деревне, ее внимание привлекла странная сцена. Метрах в 10 от Ани стояла женщина. Дальше, метрах в 2 от женщины, стоял мужчина, неподалеку примерно на таком же расстоянии друг от друга стояли еще ода женщина и старушка. «Почему они так странно стоят и молчат?» - удивилась Аня. Чем объяснить увиденную Аней сцену?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Б. Эта была очередь на автобус.</a:t>
            </a:r>
          </a:p>
          <a:p>
            <a:pPr marL="0" indent="0">
              <a:buNone/>
            </a:pPr>
            <a:r>
              <a:rPr lang="ru-RU" sz="2000" b="1" dirty="0" smtClean="0"/>
              <a:t>Для большинства современных финнов очень важно их личное пространство. Чтобы человек чувствовал себя спокойно, не нужно подходить к нему ближе, чем на 1 метр.</a:t>
            </a:r>
          </a:p>
        </p:txBody>
      </p:sp>
    </p:spTree>
    <p:extLst>
      <p:ext uri="{BB962C8B-B14F-4D97-AF65-F5344CB8AC3E}">
        <p14:creationId xmlns="" xmlns:p14="http://schemas.microsoft.com/office/powerpoint/2010/main" val="5111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Испанский в США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Ваш дядя недавно вернулся из Калифорнии. На фотографиях разных городов, которые он сделал, вы с удивлением замечаете много вывесок не на английском, а на испанском языке. Как вы это объясните?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А. В США много иммигрантов из Латинской Америки. Так их родной язык – испанский, многие вывески делаются на испанском.</a:t>
            </a:r>
          </a:p>
          <a:p>
            <a:pPr marL="0" indent="0">
              <a:buNone/>
            </a:pPr>
            <a:r>
              <a:rPr lang="ru-RU" sz="2000" b="1" dirty="0" smtClean="0"/>
              <a:t>В Калифорнии и Техасе для трети населения родной язык – испанский. Поэтому многие официальные документы переводят на испанский, во многих заведениях посетители могут общаться со служащими как на английском, так и на испанском. Однако испанский не является государственным языком Калифорнии.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36511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Екатерина\Desktop\ПРАКТИКА.ЧАСТЬ 2\толерантность\разные картинки\014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563888" y="2429694"/>
            <a:ext cx="5315890" cy="442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edu.cap.ru/home/1207/normativ_doc/dic_obuch/0010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1" b="7021"/>
          <a:stretch>
            <a:fillRect/>
          </a:stretch>
        </p:blipFill>
        <p:spPr bwMode="auto">
          <a:xfrm>
            <a:off x="276893" y="230468"/>
            <a:ext cx="5015187" cy="3558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404664"/>
            <a:ext cx="8229600" cy="1143000"/>
          </a:xfrm>
        </p:spPr>
        <p:txBody>
          <a:bodyPr/>
          <a:lstStyle/>
          <a:p>
            <a:r>
              <a:rPr lang="ru-RU" i="1" dirty="0" smtClean="0"/>
              <a:t>Задание: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На прямоугольном чистом листе напишите, что вы понимаете под словом «</a:t>
            </a:r>
            <a:r>
              <a:rPr lang="ru-RU" sz="4000" b="1" i="1" dirty="0" smtClean="0"/>
              <a:t>толерантность</a:t>
            </a:r>
            <a:r>
              <a:rPr lang="ru-RU" sz="4000" i="1" dirty="0" smtClean="0"/>
              <a:t>»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Екатерина\Desktop\ПРАКТИКА.ЧАСТЬ 2\толерантность\разные картинки\296453_227875477338512_19208566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8784976" cy="585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psikhologija/Urok-tolerantnosti/0014-019-Religii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08912" cy="543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316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Екатерина\Desktop\ПРАКТИКА.ЧАСТЬ 2\толерантность\разные картинки\e5931fe9-e8bd-47a1-b362-ae9837a01e0e.fi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79512" y="332656"/>
            <a:ext cx="6444208" cy="3538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7" name="Picture 3" descr="C:\Users\Екатерина\Desktop\ПРАКТИКА.ЧАСТЬ 2\толерантность\разные картинки\KPRFsupport-01_05_13--1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24152"/>
          <a:stretch>
            <a:fillRect/>
          </a:stretch>
        </p:blipFill>
        <p:spPr bwMode="auto">
          <a:xfrm>
            <a:off x="4751512" y="2997200"/>
            <a:ext cx="4392488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Екатерина\Desktop\ПРАКТИКА.ЧАСТЬ 2\толерантность\разные картинки\AP_school_468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86200"/>
            <a:ext cx="44577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Users\Екатерина\Desktop\ПРАКТИКА.ЧАСТЬ 2\толерантность\разные картинки\detyam-o-religii-2.jpg"/>
          <p:cNvPicPr>
            <a:picLocks noChangeAspect="1" noChangeArrowheads="1"/>
          </p:cNvPicPr>
          <p:nvPr/>
        </p:nvPicPr>
        <p:blipFill>
          <a:blip r:embed="rId3" cstate="print"/>
          <a:srcRect t="12364" r="42119"/>
          <a:stretch>
            <a:fillRect/>
          </a:stretch>
        </p:blipFill>
        <p:spPr bwMode="auto">
          <a:xfrm>
            <a:off x="395536" y="332656"/>
            <a:ext cx="3528392" cy="3572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822" name="Picture 6" descr="C:\Users\Екатерина\Desktop\ПРАКТИКА.ЧАСТЬ 2\толерантность\разные картинки\religia-v-shkole-542x407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t="8581" r="14916"/>
          <a:stretch>
            <a:fillRect/>
          </a:stretch>
        </p:blipFill>
        <p:spPr bwMode="auto">
          <a:xfrm>
            <a:off x="3995936" y="260648"/>
            <a:ext cx="4392488" cy="3544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4821" name="Picture 5" descr="C:\Users\Екатерина\Desktop\ПРАКТИКА.ЧАСТЬ 2\толерантность\разные картинки\dd08eea354d2ae0d3d94e8e657f_prev.jpg"/>
          <p:cNvPicPr>
            <a:picLocks noChangeAspect="1" noChangeArrowheads="1"/>
          </p:cNvPicPr>
          <p:nvPr/>
        </p:nvPicPr>
        <p:blipFill>
          <a:blip r:embed="rId5" cstate="print"/>
          <a:srcRect l="11560" t="9973" r="12841"/>
          <a:stretch>
            <a:fillRect/>
          </a:stretch>
        </p:blipFill>
        <p:spPr bwMode="auto">
          <a:xfrm>
            <a:off x="4499992" y="3608065"/>
            <a:ext cx="4248472" cy="3249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-252536" y="-2"/>
            <a:ext cx="9975857" cy="6858002"/>
            <a:chOff x="-274" y="-22"/>
            <a:chExt cx="6284" cy="43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-24" y="813"/>
              <a:ext cx="116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Сострадание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-274" y="1276"/>
              <a:ext cx="144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1751637">
              <a:off x="4165" y="1005"/>
              <a:ext cx="18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человеческого достоинства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-217" y="2615"/>
              <a:ext cx="153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Принятие другого таким, какой он есть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097" y="3744"/>
              <a:ext cx="11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Милосердие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180" y="3658"/>
              <a:ext cx="99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Толерантность</a:t>
              </a: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6197559" y="6021113"/>
            <a:ext cx="2365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7978506" y="481927"/>
            <a:ext cx="13639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Прощение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624" y="0"/>
            <a:ext cx="12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Агрессия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831803">
            <a:off x="3275856" y="33265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Зависть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6093296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Нетерпимость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404664"/>
            <a:ext cx="15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Раздражение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2360" y="3933056"/>
            <a:ext cx="1651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Высокомерие 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признание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своей 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правоты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 rot="822168">
            <a:off x="7979949" y="6111910"/>
            <a:ext cx="141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Ксенофобия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Задание: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бумажной ладошке написать, как вы теперь понимаете, что такое «</a:t>
            </a:r>
            <a:r>
              <a:rPr lang="ru-RU" b="1" dirty="0" smtClean="0"/>
              <a:t>толерантность</a:t>
            </a:r>
            <a:r>
              <a:rPr lang="ru-RU" dirty="0" smtClean="0"/>
              <a:t>», подписать свою фамилию!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620688"/>
            <a:ext cx="871537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ru-RU" sz="2000" b="1" dirty="0" err="1">
                <a:solidFill>
                  <a:srgbClr val="C00000"/>
                </a:solidFill>
              </a:rPr>
              <a:t>tolerance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003399"/>
                </a:solidFill>
              </a:rPr>
              <a:t>(французский) – отношение, при котором допускается, что другие могут думать или действовать иначе, нежели ты сам;</a:t>
            </a:r>
          </a:p>
          <a:p>
            <a:pPr lvl="1" eaLnBrk="0" hangingPunct="0"/>
            <a:endParaRPr lang="ru-RU" sz="1200" b="1" dirty="0">
              <a:solidFill>
                <a:srgbClr val="003399"/>
              </a:solidFill>
            </a:endParaRPr>
          </a:p>
          <a:p>
            <a:pPr lvl="1" eaLnBrk="0" hangingPunct="0"/>
            <a:r>
              <a:rPr lang="ru-RU" sz="2000" b="1" dirty="0" err="1">
                <a:solidFill>
                  <a:srgbClr val="C00000"/>
                </a:solidFill>
              </a:rPr>
              <a:t>tolerance</a:t>
            </a:r>
            <a:r>
              <a:rPr lang="ru-RU" sz="2000" b="1" dirty="0">
                <a:solidFill>
                  <a:srgbClr val="003399"/>
                </a:solidFill>
              </a:rPr>
              <a:t> (английский) – готовность быть терпимым, снисходительность;</a:t>
            </a:r>
          </a:p>
          <a:p>
            <a:pPr lvl="1" eaLnBrk="0" hangingPunct="0"/>
            <a:endParaRPr lang="ru-RU" sz="1200" b="1" dirty="0">
              <a:solidFill>
                <a:srgbClr val="003399"/>
              </a:solidFill>
            </a:endParaRPr>
          </a:p>
          <a:p>
            <a:pPr lvl="1" eaLnBrk="0" hangingPunct="0"/>
            <a:r>
              <a:rPr lang="ru-RU" sz="2000" b="1" dirty="0" smtClean="0">
                <a:solidFill>
                  <a:srgbClr val="C00000"/>
                </a:solidFill>
              </a:rPr>
              <a:t>Толерантность </a:t>
            </a:r>
            <a:r>
              <a:rPr lang="ru-RU" sz="2000" b="1" dirty="0" smtClean="0">
                <a:solidFill>
                  <a:srgbClr val="003399"/>
                </a:solidFill>
              </a:rPr>
              <a:t>(русский</a:t>
            </a:r>
            <a:r>
              <a:rPr lang="ru-RU" sz="2000" b="1" dirty="0">
                <a:solidFill>
                  <a:srgbClr val="003399"/>
                </a:solidFill>
              </a:rPr>
              <a:t>) 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53052" y="2583933"/>
            <a:ext cx="2952013" cy="44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793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РАЗНЫЕ, но мы ВМЕСТЕ!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C:\Users\Екатерина\Desktop\ПРАКТИКА.ЧАСТЬ 2\толерантность\разные картинки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824536" cy="4799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40466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Толерантность – </a:t>
            </a:r>
          </a:p>
          <a:p>
            <a:pPr algn="r"/>
            <a:r>
              <a:rPr lang="ru-RU" sz="3600" b="1" i="1" dirty="0" smtClean="0">
                <a:solidFill>
                  <a:srgbClr val="002060"/>
                </a:solidFill>
              </a:rPr>
              <a:t>гармония в многообразии!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Другие мы</a:t>
            </a: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heavenknowskids.com/images/clipart_children_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3816424" cy="3844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606505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Советуем почитать:</a:t>
            </a:r>
          </a:p>
          <a:p>
            <a:endParaRPr lang="ru-RU" sz="2800" dirty="0" smtClean="0"/>
          </a:p>
          <a:p>
            <a:r>
              <a:rPr lang="ru-RU" sz="2800" dirty="0" smtClean="0"/>
              <a:t>«Самые удивительные обычаи </a:t>
            </a:r>
          </a:p>
          <a:p>
            <a:r>
              <a:rPr lang="ru-RU" sz="2800" dirty="0" smtClean="0"/>
              <a:t>и традиции народов мира» . </a:t>
            </a:r>
          </a:p>
          <a:p>
            <a:r>
              <a:rPr lang="ru-RU" sz="2800" dirty="0" smtClean="0"/>
              <a:t>Автор: Татьяна Полякова</a:t>
            </a:r>
          </a:p>
          <a:p>
            <a:endParaRPr lang="ru-RU" sz="2800" dirty="0" smtClean="0"/>
          </a:p>
          <a:p>
            <a:r>
              <a:rPr lang="ru-RU" sz="2800" dirty="0" smtClean="0"/>
              <a:t>«Культура и традиции народов мира».</a:t>
            </a:r>
          </a:p>
          <a:p>
            <a:r>
              <a:rPr lang="ru-RU" sz="2800" dirty="0" smtClean="0"/>
              <a:t>Автор: Е.В.Мельникова</a:t>
            </a:r>
            <a:endParaRPr lang="ru-RU" sz="2800" dirty="0"/>
          </a:p>
        </p:txBody>
      </p:sp>
      <p:pic>
        <p:nvPicPr>
          <p:cNvPr id="38914" name="Picture 2" descr="http://cdn.graphicsfactory.com/clip-art/image_files/image/5/1282905-preschool-0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590800" cy="2847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9632" y="4869160"/>
            <a:ext cx="6869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До скорой встречи!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Задание: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чистом прямоугольном листе поставить букву, соответствующую правильному на ваш взгляд ответу. </a:t>
            </a:r>
            <a:r>
              <a:rPr lang="ru-RU" u="sng" dirty="0" smtClean="0"/>
              <a:t>Подписать листочек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Танго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Аргентине вы с друзьями решили провести вечер в клубе, где по вечерам исполняют танго. Вы целый день гуляли по городу, поэтому одеты в джинсы, футболки и кроссовки. Как аргентинцы отнеслись к вашему появлению в клубе?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А. Им нравится, когда туристы интересуются классическим аргентинским танцем.</a:t>
            </a:r>
          </a:p>
          <a:p>
            <a:pPr marL="0" indent="0">
              <a:buNone/>
            </a:pPr>
            <a:r>
              <a:rPr lang="ru-RU" sz="2000" dirty="0" smtClean="0"/>
              <a:t>Б. Они рады гостям, но хотели бы, чтобы их одежда была более формальной – костюмы и нарядные платья.</a:t>
            </a:r>
          </a:p>
          <a:p>
            <a:pPr marL="0" indent="0">
              <a:buNone/>
            </a:pPr>
            <a:r>
              <a:rPr lang="ru-RU" sz="2000" dirty="0" smtClean="0"/>
              <a:t>В. Они бы предпочли, чтобы в клубе не было чужих. Иностранцы не могут понять все тонкости этого танца.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889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Африка и Франция.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Почему во Франции так много иммигрантов из Африки?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А. Франция легко предоставляет статус беженца, поэтому многие африканцы едут туда.</a:t>
            </a:r>
          </a:p>
          <a:p>
            <a:pPr marL="0" indent="0">
              <a:buNone/>
            </a:pPr>
            <a:r>
              <a:rPr lang="ru-RU" sz="2000" dirty="0" smtClean="0"/>
              <a:t>Б. Побережья Франции в Средиземном море легко достичь из Северной Африки.</a:t>
            </a:r>
          </a:p>
          <a:p>
            <a:pPr marL="0" indent="0">
              <a:buNone/>
            </a:pPr>
            <a:r>
              <a:rPr lang="ru-RU" sz="2000" dirty="0" smtClean="0"/>
              <a:t>В. Франция владела многими колониями в Африки, и поэтому долгие годы во время экономического подъема рекрутировала оттуда рабочую силу.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41112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Хорошие манеры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Однажды Сергей гостил у друзей в Марокко. Во время первого ужина он обратил внимание, что все с удивлением смотрят на то, как он ест, хотя он старался повторять за другими и ел предложенные блюда руками – как все. Что же в его манерах вызвало удивление?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А. Руки были недостаточно хорошо помыты. Это и не понравилось окружающим.</a:t>
            </a:r>
          </a:p>
          <a:p>
            <a:pPr marL="0" indent="0">
              <a:buNone/>
            </a:pPr>
            <a:r>
              <a:rPr lang="ru-RU" sz="2000" dirty="0" smtClean="0"/>
              <a:t>Б. Хозяева хотели бы, чтобы Сергей трогал пищу только правой рукой, а у него это не получалось – ведь он левша.</a:t>
            </a:r>
          </a:p>
          <a:p>
            <a:pPr marL="0" indent="0">
              <a:buNone/>
            </a:pPr>
            <a:r>
              <a:rPr lang="ru-RU" sz="2000" dirty="0" smtClean="0"/>
              <a:t>В. Только местные жители могут есть руками.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2798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Опоздание.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Вы находитесь в Зимбабве и договорились о встрече со своим другом Артуром в 16:00. В 16:30 он еще не пришел, а появился лишь в 16:45. Он даже не извинился за опоздание. Почему?</a:t>
            </a:r>
          </a:p>
          <a:p>
            <a:pPr marL="0" indent="0">
              <a:buNone/>
            </a:pPr>
            <a:r>
              <a:rPr lang="ru-RU" sz="2000" dirty="0" smtClean="0"/>
              <a:t>А. В Зимбабве люди не привыкли извиняться. Слово, соответствующее русскому «извини», </a:t>
            </a:r>
            <a:r>
              <a:rPr lang="ru-RU" sz="2000" dirty="0"/>
              <a:t>о</a:t>
            </a:r>
            <a:r>
              <a:rPr lang="ru-RU" sz="2000" dirty="0" smtClean="0"/>
              <a:t>тсутствует во многих африканских языках.</a:t>
            </a:r>
          </a:p>
          <a:p>
            <a:pPr marL="0" indent="0">
              <a:buNone/>
            </a:pPr>
            <a:r>
              <a:rPr lang="ru-RU" sz="2000" dirty="0" smtClean="0"/>
              <a:t>Б. Артур не считает, что опоздал: по его мнению нет большой разницы между 16:00 и 16:45.</a:t>
            </a:r>
          </a:p>
          <a:p>
            <a:pPr marL="0" indent="0">
              <a:buNone/>
            </a:pPr>
            <a:r>
              <a:rPr lang="ru-RU" sz="2000" dirty="0" smtClean="0"/>
              <a:t>В. Дневной сон очень важен для жителей Зимбабве. И, как правило, он длится до 16:00. Вот почему Артур опоздал.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56918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Розовая машина.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Почему в Китае практически не раскупаются стиральные машины белого цвета, в то время как розовые продаются хорошо?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А. Красный цвет – это цвет коммунистической партии. Поэтому розовые машины хорошо раскупаются.</a:t>
            </a:r>
          </a:p>
          <a:p>
            <a:pPr marL="0" indent="0">
              <a:buNone/>
            </a:pPr>
            <a:r>
              <a:rPr lang="ru-RU" sz="2000" dirty="0" smtClean="0"/>
              <a:t>Б. Долгое время белые стиральные машины были в Китае запрещены, потому что связывались в сознании с западным миром. Китайцы еще не привыкли к отмене этого запрета.</a:t>
            </a:r>
          </a:p>
          <a:p>
            <a:pPr marL="0" indent="0">
              <a:buNone/>
            </a:pPr>
            <a:r>
              <a:rPr lang="ru-RU" sz="2000" dirty="0" smtClean="0"/>
              <a:t>В. Белый цвет в Китае – цвет траура.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05099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1598</Words>
  <Application>Microsoft Office PowerPoint</Application>
  <PresentationFormat>Экран (4:3)</PresentationFormat>
  <Paragraphs>118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Задание:</vt:lpstr>
      <vt:lpstr>Викторина</vt:lpstr>
      <vt:lpstr>Задание:</vt:lpstr>
      <vt:lpstr>Танго</vt:lpstr>
      <vt:lpstr>Африка и Франция.</vt:lpstr>
      <vt:lpstr>Хорошие манеры</vt:lpstr>
      <vt:lpstr>Опоздание.</vt:lpstr>
      <vt:lpstr>Розовая машина.</vt:lpstr>
      <vt:lpstr>Что они делают?</vt:lpstr>
      <vt:lpstr>Испанский в США</vt:lpstr>
      <vt:lpstr>Танго</vt:lpstr>
      <vt:lpstr>Африка и Франция.</vt:lpstr>
      <vt:lpstr>Хорошие манеры</vt:lpstr>
      <vt:lpstr>Опоздание.</vt:lpstr>
      <vt:lpstr>Розовая машина.</vt:lpstr>
      <vt:lpstr>Что они делают?</vt:lpstr>
      <vt:lpstr>Испанский в США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Задание: 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Екатерина</cp:lastModifiedBy>
  <cp:revision>12</cp:revision>
  <dcterms:created xsi:type="dcterms:W3CDTF">2013-09-29T14:47:36Z</dcterms:created>
  <dcterms:modified xsi:type="dcterms:W3CDTF">2014-01-26T07:12:22Z</dcterms:modified>
</cp:coreProperties>
</file>