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9" r:id="rId3"/>
    <p:sldId id="270" r:id="rId4"/>
    <p:sldId id="271" r:id="rId5"/>
    <p:sldId id="263" r:id="rId6"/>
    <p:sldId id="257" r:id="rId7"/>
    <p:sldId id="265" r:id="rId8"/>
    <p:sldId id="258" r:id="rId9"/>
    <p:sldId id="261" r:id="rId10"/>
    <p:sldId id="266" r:id="rId11"/>
    <p:sldId id="264" r:id="rId12"/>
    <p:sldId id="268" r:id="rId13"/>
    <p:sldId id="262" r:id="rId14"/>
    <p:sldId id="260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26766-F59D-4924-A441-C413DB85E61C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29A6B-5471-42ED-921D-BF71D7AC5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05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29A6B-5471-42ED-921D-BF71D7AC59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26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resh titl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77" y="1566826"/>
            <a:ext cx="9143245" cy="22431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34035"/>
            <a:ext cx="7772400" cy="1470025"/>
          </a:xfrm>
        </p:spPr>
        <p:txBody>
          <a:bodyPr anchor="b" anchorCtr="0">
            <a:noAutofit/>
          </a:bodyPr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5257800" cy="1371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24600" y="6288741"/>
            <a:ext cx="1981200" cy="365125"/>
          </a:xfrm>
        </p:spPr>
        <p:txBody>
          <a:bodyPr/>
          <a:lstStyle>
            <a:lvl1pPr algn="r">
              <a:defRPr/>
            </a:lvl1pPr>
          </a:lstStyle>
          <a:p>
            <a:fld id="{C0248AED-C70A-4D59-A877-565E51937305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288741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288741"/>
            <a:ext cx="685800" cy="365125"/>
          </a:xfrm>
        </p:spPr>
        <p:txBody>
          <a:bodyPr/>
          <a:lstStyle>
            <a:lvl1pPr>
              <a:defRPr sz="11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5A665E7-118C-471C-84CC-EE9FE4556C8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Fresh titl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6598024"/>
            <a:ext cx="9143245" cy="2599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8AED-C70A-4D59-A877-565E51937305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5E7-118C-471C-84CC-EE9FE4556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600200"/>
            <a:ext cx="1752600" cy="4525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600200"/>
            <a:ext cx="5257800" cy="4525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8AED-C70A-4D59-A877-565E51937305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5E7-118C-471C-84CC-EE9FE4556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8AED-C70A-4D59-A877-565E51937305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5E7-118C-471C-84CC-EE9FE4556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resh section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" y="3767583"/>
            <a:ext cx="9143245" cy="30904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2819400"/>
            <a:ext cx="7772400" cy="18288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0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353" y="5257800"/>
            <a:ext cx="7772400" cy="6858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Wingdings" pitchFamily="2" charset="2"/>
              <a:buNone/>
              <a:defRPr sz="16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353" y="6553200"/>
            <a:ext cx="1981200" cy="231013"/>
          </a:xfrm>
        </p:spPr>
        <p:txBody>
          <a:bodyPr/>
          <a:lstStyle/>
          <a:p>
            <a:fld id="{C0248AED-C70A-4D59-A877-565E51937305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1024" y="6553200"/>
            <a:ext cx="2895600" cy="231013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58953" y="6553200"/>
            <a:ext cx="685800" cy="231013"/>
          </a:xfrm>
        </p:spPr>
        <p:txBody>
          <a:bodyPr/>
          <a:lstStyle/>
          <a:p>
            <a:fld id="{B5A665E7-118C-471C-84CC-EE9FE4556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3706" y="2070100"/>
            <a:ext cx="3429000" cy="37385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259" y="2070100"/>
            <a:ext cx="3429000" cy="37385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8AED-C70A-4D59-A877-565E51937305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5E7-118C-471C-84CC-EE9FE4556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675094" y="1842247"/>
            <a:ext cx="3505200" cy="3962400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435" y="1809750"/>
            <a:ext cx="3429000" cy="639762"/>
          </a:xfrm>
          <a:noFill/>
        </p:spPr>
        <p:txBody>
          <a:bodyPr vert="horz" lIns="91440" tIns="91440" rIns="91440" bIns="9144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0" y="1842247"/>
            <a:ext cx="3505200" cy="3962400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7494" y="1809750"/>
            <a:ext cx="3429000" cy="639762"/>
          </a:xfrm>
          <a:noFill/>
        </p:spPr>
        <p:txBody>
          <a:bodyPr vert="horz" lIns="91440" tIns="91440" rIns="91440" bIns="9144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7494" y="2590800"/>
            <a:ext cx="3429000" cy="32178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5435" y="2590800"/>
            <a:ext cx="3429000" cy="32178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8AED-C70A-4D59-A877-565E51937305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5E7-118C-471C-84CC-EE9FE4556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8AED-C70A-4D59-A877-565E51937305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5E7-118C-471C-84CC-EE9FE4556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8AED-C70A-4D59-A877-565E51937305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5E7-118C-471C-84CC-EE9FE4556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498848"/>
            <a:ext cx="7223760" cy="86868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673352"/>
            <a:ext cx="7223760" cy="25877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2500" y="5367528"/>
            <a:ext cx="7223760" cy="80467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2500" y="6553200"/>
            <a:ext cx="1828800" cy="228600"/>
          </a:xfrm>
        </p:spPr>
        <p:txBody>
          <a:bodyPr/>
          <a:lstStyle/>
          <a:p>
            <a:fld id="{C0248AED-C70A-4D59-A877-565E51937305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5E7-118C-471C-84CC-EE9FE4556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495800"/>
            <a:ext cx="7219950" cy="87153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52500" y="1676400"/>
            <a:ext cx="7219950" cy="2590800"/>
          </a:xfrm>
          <a:ln w="127000">
            <a:solidFill>
              <a:srgbClr val="FFFFFF">
                <a:alpha val="10000"/>
              </a:srgb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2500" y="5367338"/>
            <a:ext cx="7223760" cy="80486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2500" y="6553200"/>
            <a:ext cx="1828800" cy="228600"/>
          </a:xfrm>
        </p:spPr>
        <p:txBody>
          <a:bodyPr/>
          <a:lstStyle/>
          <a:p>
            <a:fld id="{C0248AED-C70A-4D59-A877-565E51937305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5E7-118C-471C-84CC-EE9FE4556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resh Master.png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146124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2057401"/>
            <a:ext cx="72390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2500" y="6553200"/>
            <a:ext cx="1828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48AED-C70A-4D59-A877-565E51937305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77100" y="65532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665E7-118C-471C-84CC-EE9FE4556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b="1" kern="1200">
          <a:solidFill>
            <a:schemeClr val="tx1">
              <a:alpha val="90000"/>
            </a:schemeClr>
          </a:solidFill>
          <a:effectLst>
            <a:innerShdw blurRad="38100">
              <a:schemeClr val="tx1">
                <a:lumMod val="85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800"/>
        </a:spcBef>
        <a:buFont typeface="Wingdings" pitchFamily="2" charset="2"/>
        <a:buChar char=""/>
        <a:defRPr sz="2000" b="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800"/>
        </a:spcBef>
        <a:buFont typeface="Wingdings" pitchFamily="2" charset="2"/>
        <a:buChar char=""/>
        <a:defRPr sz="1800" b="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800"/>
        </a:spcBef>
        <a:buFont typeface="Wingdings" pitchFamily="2" charset="2"/>
        <a:buChar char="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800"/>
        </a:spcBef>
        <a:buFont typeface="Wingdings" pitchFamily="2" charset="2"/>
        <a:buChar char="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838200"/>
            <a:ext cx="762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Иллюстрации к  технологической карте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«Выполнение витража 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геометрической формы»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47900" y="3356992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Соловьева Валентина Леонидовна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ГБОУ СОШ №77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Петроградский район Санкт-Петербург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2013 г.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364067" y="1617133"/>
            <a:ext cx="4876800" cy="3318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066800" y="762000"/>
            <a:ext cx="3429000" cy="5105400"/>
          </a:xfrm>
          <a:prstGeom prst="rect">
            <a:avLst/>
          </a:prstGeom>
          <a:solidFill>
            <a:schemeClr val="accent4">
              <a:lumMod val="75000"/>
              <a:alpha val="29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gradFill flip="none" rotWithShape="1">
                <a:gsLst>
                  <a:gs pos="0">
                    <a:schemeClr val="dk1">
                      <a:tint val="66000"/>
                      <a:satMod val="160000"/>
                    </a:schemeClr>
                  </a:gs>
                  <a:gs pos="50000">
                    <a:schemeClr val="dk1">
                      <a:tint val="44500"/>
                      <a:satMod val="160000"/>
                    </a:schemeClr>
                  </a:gs>
                  <a:gs pos="100000">
                    <a:schemeClr val="dk1">
                      <a:tint val="23500"/>
                      <a:satMod val="160000"/>
                    </a:schemeClr>
                  </a:gs>
                </a:gsLst>
                <a:lin ang="13500000" scaled="1"/>
                <a:tileRect/>
              </a:gra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1280869" y="2459859"/>
            <a:ext cx="4800600" cy="1676400"/>
          </a:xfrm>
          <a:prstGeom prst="rect">
            <a:avLst/>
          </a:prstGeom>
          <a:solidFill>
            <a:srgbClr val="0070C0">
              <a:alpha val="26000"/>
            </a:srgbClr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381000" y="2476499"/>
            <a:ext cx="4800602" cy="1600200"/>
          </a:xfrm>
          <a:prstGeom prst="rect">
            <a:avLst/>
          </a:prstGeom>
          <a:solidFill>
            <a:srgbClr val="0070C0">
              <a:alpha val="26000"/>
            </a:srgb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 rot="2756239">
            <a:off x="2304588" y="1208977"/>
            <a:ext cx="1076762" cy="1093973"/>
          </a:xfrm>
          <a:prstGeom prst="rect">
            <a:avLst/>
          </a:prstGeom>
          <a:solidFill>
            <a:srgbClr val="FFFF00"/>
          </a:solidFill>
          <a:ln w="31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 rot="2756239">
            <a:off x="2270024" y="4265859"/>
            <a:ext cx="1076762" cy="1048155"/>
          </a:xfrm>
          <a:prstGeom prst="rect">
            <a:avLst/>
          </a:prstGeom>
          <a:solidFill>
            <a:srgbClr val="FFFF00"/>
          </a:solidFill>
          <a:ln w="31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 rot="2756239">
            <a:off x="2270556" y="2739060"/>
            <a:ext cx="1076762" cy="1049631"/>
          </a:xfrm>
          <a:prstGeom prst="rect">
            <a:avLst/>
          </a:prstGeom>
          <a:solidFill>
            <a:srgbClr val="FFFF00"/>
          </a:solidFill>
          <a:ln w="31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752600" y="1524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pc="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Трафарет</a:t>
            </a:r>
            <a:endParaRPr lang="en-US" spc="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38800" y="228600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pc="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Самоклейка</a:t>
            </a:r>
            <a:endParaRPr lang="en-US" spc="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43000" y="838200"/>
            <a:ext cx="3200400" cy="762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5029200" y="1844824"/>
            <a:ext cx="3200400" cy="762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 rot="5400000">
            <a:off x="3395836" y="3390900"/>
            <a:ext cx="4876800" cy="762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innerShdw blurRad="101600">
              <a:srgbClr val="FFFFFF">
                <a:alpha val="75000"/>
              </a:srgbClr>
            </a:innerShdw>
            <a:outerShdw blurRad="63500" sx="101000" sy="101000" rotWithShape="0">
              <a:srgbClr val="FFFFFF">
                <a:alpha val="50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rot="5400000">
            <a:off x="4152900" y="3543300"/>
            <a:ext cx="4876800" cy="762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innerShdw blurRad="101600">
              <a:srgbClr val="FFFFFF">
                <a:alpha val="75000"/>
              </a:srgbClr>
            </a:innerShdw>
            <a:outerShdw blurRad="63500" sx="101000" sy="101000" rotWithShape="0">
              <a:srgbClr val="FFFFFF">
                <a:alpha val="50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229185" y="837614"/>
            <a:ext cx="3124202" cy="221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2134186" y="837615"/>
            <a:ext cx="3124202" cy="221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4039186" y="837615"/>
            <a:ext cx="3124202" cy="221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229185" y="3733215"/>
            <a:ext cx="3124202" cy="221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2134185" y="3733215"/>
            <a:ext cx="3124202" cy="221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4039185" y="3733215"/>
            <a:ext cx="3124202" cy="221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Группа 37"/>
          <p:cNvGrpSpPr/>
          <p:nvPr/>
        </p:nvGrpSpPr>
        <p:grpSpPr>
          <a:xfrm>
            <a:off x="1447800" y="769256"/>
            <a:ext cx="6248400" cy="5174343"/>
            <a:chOff x="1447800" y="769256"/>
            <a:chExt cx="6248400" cy="5174343"/>
          </a:xfrm>
        </p:grpSpPr>
        <p:grpSp>
          <p:nvGrpSpPr>
            <p:cNvPr id="2" name="Группа 1"/>
            <p:cNvGrpSpPr/>
            <p:nvPr/>
          </p:nvGrpSpPr>
          <p:grpSpPr>
            <a:xfrm>
              <a:off x="1447800" y="769256"/>
              <a:ext cx="3193143" cy="2078077"/>
              <a:chOff x="1295400" y="1066800"/>
              <a:chExt cx="5638800" cy="3733800"/>
            </a:xfrm>
          </p:grpSpPr>
          <p:pic>
            <p:nvPicPr>
              <p:cNvPr id="3" name="Picture 2"/>
              <p:cNvPicPr>
                <a:picLocks noChangeAspect="1" noChangeArrowheads="1"/>
              </p:cNvPicPr>
              <p:nvPr/>
            </p:nvPicPr>
            <p:blipFill>
              <a:blip r:embed="rId2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5400" y="1066800"/>
                <a:ext cx="5638800" cy="1905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4" name="Picture 3"/>
              <p:cNvPicPr>
                <a:picLocks noChangeAspect="1" noChangeArrowheads="1"/>
              </p:cNvPicPr>
              <p:nvPr/>
            </p:nvPicPr>
            <p:blipFill>
              <a:blip r:embed="rId3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5400" y="2895600"/>
                <a:ext cx="5638800" cy="1905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5" name="Прямоугольник 4"/>
              <p:cNvSpPr/>
              <p:nvPr/>
            </p:nvSpPr>
            <p:spPr>
              <a:xfrm rot="18956239">
                <a:off x="1648257" y="2313219"/>
                <a:ext cx="1264768" cy="1307431"/>
              </a:xfrm>
              <a:prstGeom prst="rect">
                <a:avLst/>
              </a:prstGeom>
              <a:solidFill>
                <a:srgbClr val="FFFF00"/>
              </a:solidFill>
              <a:ln w="31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Прямоугольник 5"/>
              <p:cNvSpPr/>
              <p:nvPr/>
            </p:nvSpPr>
            <p:spPr>
              <a:xfrm rot="18956239">
                <a:off x="3458018" y="2320925"/>
                <a:ext cx="1264768" cy="1252673"/>
              </a:xfrm>
              <a:prstGeom prst="rect">
                <a:avLst/>
              </a:prstGeom>
              <a:solidFill>
                <a:srgbClr val="FFFF00"/>
              </a:solidFill>
              <a:ln w="31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 rot="18956239">
                <a:off x="5287430" y="2320677"/>
                <a:ext cx="1264768" cy="1254437"/>
              </a:xfrm>
              <a:prstGeom prst="rect">
                <a:avLst/>
              </a:prstGeom>
              <a:solidFill>
                <a:srgbClr val="FFFF00"/>
              </a:solidFill>
              <a:ln w="31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Группа 7"/>
            <p:cNvGrpSpPr/>
            <p:nvPr/>
          </p:nvGrpSpPr>
          <p:grpSpPr>
            <a:xfrm>
              <a:off x="4495800" y="769256"/>
              <a:ext cx="3200400" cy="2078077"/>
              <a:chOff x="1295400" y="1066800"/>
              <a:chExt cx="5638800" cy="3733800"/>
            </a:xfrm>
          </p:grpSpPr>
          <p:pic>
            <p:nvPicPr>
              <p:cNvPr id="9" name="Picture 2"/>
              <p:cNvPicPr>
                <a:picLocks noChangeAspect="1" noChangeArrowheads="1"/>
              </p:cNvPicPr>
              <p:nvPr/>
            </p:nvPicPr>
            <p:blipFill>
              <a:blip r:embed="rId2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5400" y="1066800"/>
                <a:ext cx="5638800" cy="1905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5400" y="2895600"/>
                <a:ext cx="5638800" cy="1905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1" name="Прямоугольник 10"/>
              <p:cNvSpPr/>
              <p:nvPr/>
            </p:nvSpPr>
            <p:spPr>
              <a:xfrm rot="18956239">
                <a:off x="1648257" y="2313219"/>
                <a:ext cx="1264768" cy="1307431"/>
              </a:xfrm>
              <a:prstGeom prst="rect">
                <a:avLst/>
              </a:prstGeom>
              <a:solidFill>
                <a:srgbClr val="FFFF00"/>
              </a:solidFill>
              <a:ln w="31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 rot="18956239">
                <a:off x="3458018" y="2320925"/>
                <a:ext cx="1264768" cy="1252673"/>
              </a:xfrm>
              <a:prstGeom prst="rect">
                <a:avLst/>
              </a:prstGeom>
              <a:solidFill>
                <a:srgbClr val="FFFF00"/>
              </a:solidFill>
              <a:ln w="31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 rot="18956239">
                <a:off x="5287430" y="2320677"/>
                <a:ext cx="1264768" cy="1254437"/>
              </a:xfrm>
              <a:prstGeom prst="rect">
                <a:avLst/>
              </a:prstGeom>
              <a:solidFill>
                <a:srgbClr val="FFFF00"/>
              </a:solidFill>
              <a:ln w="31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Группа 19"/>
            <p:cNvGrpSpPr/>
            <p:nvPr/>
          </p:nvGrpSpPr>
          <p:grpSpPr>
            <a:xfrm rot="5400000">
              <a:off x="945790" y="3307989"/>
              <a:ext cx="3193143" cy="2078077"/>
              <a:chOff x="1295400" y="1066800"/>
              <a:chExt cx="5638800" cy="3733800"/>
            </a:xfrm>
          </p:grpSpPr>
          <p:pic>
            <p:nvPicPr>
              <p:cNvPr id="21" name="Picture 2"/>
              <p:cNvPicPr>
                <a:picLocks noChangeAspect="1" noChangeArrowheads="1"/>
              </p:cNvPicPr>
              <p:nvPr/>
            </p:nvPicPr>
            <p:blipFill>
              <a:blip r:embed="rId2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5400" y="1066800"/>
                <a:ext cx="5638800" cy="1905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2" name="Picture 3"/>
              <p:cNvPicPr>
                <a:picLocks noChangeAspect="1" noChangeArrowheads="1"/>
              </p:cNvPicPr>
              <p:nvPr/>
            </p:nvPicPr>
            <p:blipFill>
              <a:blip r:embed="rId3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5400" y="2895600"/>
                <a:ext cx="5638800" cy="1905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3" name="Прямоугольник 22"/>
              <p:cNvSpPr/>
              <p:nvPr/>
            </p:nvSpPr>
            <p:spPr>
              <a:xfrm rot="18956239">
                <a:off x="1648257" y="2313219"/>
                <a:ext cx="1264768" cy="1307431"/>
              </a:xfrm>
              <a:prstGeom prst="rect">
                <a:avLst/>
              </a:prstGeom>
              <a:solidFill>
                <a:srgbClr val="FFFF00"/>
              </a:solidFill>
              <a:ln w="31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Прямоугольник 23"/>
              <p:cNvSpPr/>
              <p:nvPr/>
            </p:nvSpPr>
            <p:spPr>
              <a:xfrm rot="18956239">
                <a:off x="3458018" y="2320925"/>
                <a:ext cx="1264768" cy="1252673"/>
              </a:xfrm>
              <a:prstGeom prst="rect">
                <a:avLst/>
              </a:prstGeom>
              <a:solidFill>
                <a:srgbClr val="FFFF00"/>
              </a:solidFill>
              <a:ln w="31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Прямоугольник 24"/>
              <p:cNvSpPr/>
              <p:nvPr/>
            </p:nvSpPr>
            <p:spPr>
              <a:xfrm rot="18956239">
                <a:off x="5287430" y="2320677"/>
                <a:ext cx="1264768" cy="1254437"/>
              </a:xfrm>
              <a:prstGeom prst="rect">
                <a:avLst/>
              </a:prstGeom>
              <a:solidFill>
                <a:srgbClr val="FFFF00"/>
              </a:solidFill>
              <a:ln w="31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" name="Группа 25"/>
            <p:cNvGrpSpPr/>
            <p:nvPr/>
          </p:nvGrpSpPr>
          <p:grpSpPr>
            <a:xfrm rot="5400000">
              <a:off x="2975428" y="3280228"/>
              <a:ext cx="3193143" cy="2133600"/>
              <a:chOff x="1295400" y="1066800"/>
              <a:chExt cx="5638800" cy="3733800"/>
            </a:xfrm>
          </p:grpSpPr>
          <p:pic>
            <p:nvPicPr>
              <p:cNvPr id="27" name="Picture 2"/>
              <p:cNvPicPr>
                <a:picLocks noChangeAspect="1" noChangeArrowheads="1"/>
              </p:cNvPicPr>
              <p:nvPr/>
            </p:nvPicPr>
            <p:blipFill>
              <a:blip r:embed="rId4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5400" y="1066800"/>
                <a:ext cx="5638800" cy="1905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8" name="Picture 3"/>
              <p:cNvPicPr>
                <a:picLocks noChangeAspect="1" noChangeArrowheads="1"/>
              </p:cNvPicPr>
              <p:nvPr/>
            </p:nvPicPr>
            <p:blipFill>
              <a:blip r:embed="rId5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5400" y="2895600"/>
                <a:ext cx="5638800" cy="1905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9" name="Прямоугольник 28"/>
              <p:cNvSpPr/>
              <p:nvPr/>
            </p:nvSpPr>
            <p:spPr>
              <a:xfrm rot="18956239">
                <a:off x="1648257" y="2313219"/>
                <a:ext cx="1264768" cy="1307431"/>
              </a:xfrm>
              <a:prstGeom prst="rect">
                <a:avLst/>
              </a:prstGeom>
              <a:solidFill>
                <a:srgbClr val="FFFF00"/>
              </a:solidFill>
              <a:ln w="31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Прямоугольник 29"/>
              <p:cNvSpPr/>
              <p:nvPr/>
            </p:nvSpPr>
            <p:spPr>
              <a:xfrm rot="18956239">
                <a:off x="3458018" y="2320925"/>
                <a:ext cx="1264768" cy="1252673"/>
              </a:xfrm>
              <a:prstGeom prst="rect">
                <a:avLst/>
              </a:prstGeom>
              <a:solidFill>
                <a:srgbClr val="FFFF00"/>
              </a:solidFill>
              <a:ln w="31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Прямоугольник 30"/>
              <p:cNvSpPr/>
              <p:nvPr/>
            </p:nvSpPr>
            <p:spPr>
              <a:xfrm rot="18956239">
                <a:off x="5287430" y="2320677"/>
                <a:ext cx="1264768" cy="1254437"/>
              </a:xfrm>
              <a:prstGeom prst="rect">
                <a:avLst/>
              </a:prstGeom>
              <a:solidFill>
                <a:srgbClr val="FFFF00"/>
              </a:solidFill>
              <a:ln w="31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" name="Группа 31"/>
            <p:cNvGrpSpPr/>
            <p:nvPr/>
          </p:nvGrpSpPr>
          <p:grpSpPr>
            <a:xfrm rot="5400000">
              <a:off x="5032828" y="3280228"/>
              <a:ext cx="3193143" cy="2133600"/>
              <a:chOff x="1295400" y="1066800"/>
              <a:chExt cx="5638800" cy="3733800"/>
            </a:xfrm>
          </p:grpSpPr>
          <p:pic>
            <p:nvPicPr>
              <p:cNvPr id="33" name="Picture 2"/>
              <p:cNvPicPr>
                <a:picLocks noChangeAspect="1" noChangeArrowheads="1"/>
              </p:cNvPicPr>
              <p:nvPr/>
            </p:nvPicPr>
            <p:blipFill>
              <a:blip r:embed="rId4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5400" y="1066800"/>
                <a:ext cx="5638800" cy="1905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34" name="Picture 3"/>
              <p:cNvPicPr>
                <a:picLocks noChangeAspect="1" noChangeArrowheads="1"/>
              </p:cNvPicPr>
              <p:nvPr/>
            </p:nvPicPr>
            <p:blipFill>
              <a:blip r:embed="rId5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5400" y="2895600"/>
                <a:ext cx="5638800" cy="1905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35" name="Прямоугольник 34"/>
              <p:cNvSpPr/>
              <p:nvPr/>
            </p:nvSpPr>
            <p:spPr>
              <a:xfrm rot="18956239">
                <a:off x="1648257" y="2313219"/>
                <a:ext cx="1264768" cy="1307431"/>
              </a:xfrm>
              <a:prstGeom prst="rect">
                <a:avLst/>
              </a:prstGeom>
              <a:solidFill>
                <a:srgbClr val="FFFF00"/>
              </a:solidFill>
              <a:ln w="31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Прямоугольник 35"/>
              <p:cNvSpPr/>
              <p:nvPr/>
            </p:nvSpPr>
            <p:spPr>
              <a:xfrm rot="18956239">
                <a:off x="3458018" y="2320925"/>
                <a:ext cx="1264768" cy="1252673"/>
              </a:xfrm>
              <a:prstGeom prst="rect">
                <a:avLst/>
              </a:prstGeom>
              <a:solidFill>
                <a:srgbClr val="FFFF00"/>
              </a:solidFill>
              <a:ln w="31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Прямоугольник 36"/>
              <p:cNvSpPr/>
              <p:nvPr/>
            </p:nvSpPr>
            <p:spPr>
              <a:xfrm rot="18956239">
                <a:off x="5287430" y="2320677"/>
                <a:ext cx="1264768" cy="1254437"/>
              </a:xfrm>
              <a:prstGeom prst="rect">
                <a:avLst/>
              </a:prstGeom>
              <a:solidFill>
                <a:srgbClr val="FFFF00"/>
              </a:solidFill>
              <a:ln w="31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3000" y="533400"/>
            <a:ext cx="7010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304800"/>
            <a:ext cx="7620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62000" y="304800"/>
            <a:ext cx="3886200" cy="2529114"/>
            <a:chOff x="1295400" y="1066800"/>
            <a:chExt cx="5638800" cy="3733800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1066800"/>
              <a:ext cx="56388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2895600"/>
              <a:ext cx="56388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Прямоугольник 4"/>
            <p:cNvSpPr/>
            <p:nvPr/>
          </p:nvSpPr>
          <p:spPr>
            <a:xfrm rot="18956239">
              <a:off x="1648257" y="2313219"/>
              <a:ext cx="1264768" cy="1307431"/>
            </a:xfrm>
            <a:prstGeom prst="rect">
              <a:avLst/>
            </a:prstGeom>
            <a:solidFill>
              <a:srgbClr val="FFFF00"/>
            </a:solidFill>
            <a:ln w="3175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Прямоугольник 5"/>
            <p:cNvSpPr/>
            <p:nvPr/>
          </p:nvSpPr>
          <p:spPr>
            <a:xfrm rot="18956239">
              <a:off x="3458018" y="2320925"/>
              <a:ext cx="1264768" cy="1252673"/>
            </a:xfrm>
            <a:prstGeom prst="rect">
              <a:avLst/>
            </a:prstGeom>
            <a:solidFill>
              <a:srgbClr val="FFFF00"/>
            </a:solidFill>
            <a:ln w="3175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Прямоугольник 6"/>
            <p:cNvSpPr/>
            <p:nvPr/>
          </p:nvSpPr>
          <p:spPr>
            <a:xfrm rot="18956239">
              <a:off x="5287430" y="2320677"/>
              <a:ext cx="1264768" cy="1254437"/>
            </a:xfrm>
            <a:prstGeom prst="rect">
              <a:avLst/>
            </a:prstGeom>
            <a:solidFill>
              <a:srgbClr val="FFFF00"/>
            </a:solidFill>
            <a:ln w="3175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4495800" y="304800"/>
            <a:ext cx="3886200" cy="2529114"/>
            <a:chOff x="1295400" y="1066800"/>
            <a:chExt cx="5638800" cy="3733800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1066800"/>
              <a:ext cx="56388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2895600"/>
              <a:ext cx="56388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" name="Прямоугольник 10"/>
            <p:cNvSpPr/>
            <p:nvPr/>
          </p:nvSpPr>
          <p:spPr>
            <a:xfrm rot="18956239">
              <a:off x="1648257" y="2313219"/>
              <a:ext cx="1264768" cy="1307431"/>
            </a:xfrm>
            <a:prstGeom prst="rect">
              <a:avLst/>
            </a:prstGeom>
            <a:solidFill>
              <a:srgbClr val="FFFF00"/>
            </a:solidFill>
            <a:ln w="3175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Прямоугольник 11"/>
            <p:cNvSpPr/>
            <p:nvPr/>
          </p:nvSpPr>
          <p:spPr>
            <a:xfrm rot="18956239">
              <a:off x="3458018" y="2320925"/>
              <a:ext cx="1264768" cy="1252673"/>
            </a:xfrm>
            <a:prstGeom prst="rect">
              <a:avLst/>
            </a:prstGeom>
            <a:solidFill>
              <a:srgbClr val="FFFF00"/>
            </a:solidFill>
            <a:ln w="3175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Прямоугольник 12"/>
            <p:cNvSpPr/>
            <p:nvPr/>
          </p:nvSpPr>
          <p:spPr>
            <a:xfrm rot="18956239">
              <a:off x="5287430" y="2320677"/>
              <a:ext cx="1264768" cy="1254437"/>
            </a:xfrm>
            <a:prstGeom prst="rect">
              <a:avLst/>
            </a:prstGeom>
            <a:solidFill>
              <a:srgbClr val="FFFF00"/>
            </a:solidFill>
            <a:ln w="3175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762000" y="2743200"/>
            <a:ext cx="3886200" cy="2529114"/>
            <a:chOff x="1295400" y="1066800"/>
            <a:chExt cx="5638800" cy="3733800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1066800"/>
              <a:ext cx="56388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2895600"/>
              <a:ext cx="56388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7" name="Прямоугольник 16"/>
            <p:cNvSpPr/>
            <p:nvPr/>
          </p:nvSpPr>
          <p:spPr>
            <a:xfrm rot="18956239">
              <a:off x="1648257" y="2313219"/>
              <a:ext cx="1264768" cy="1307431"/>
            </a:xfrm>
            <a:prstGeom prst="rect">
              <a:avLst/>
            </a:prstGeom>
            <a:solidFill>
              <a:srgbClr val="FFFF00"/>
            </a:solidFill>
            <a:ln w="3175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Прямоугольник 17"/>
            <p:cNvSpPr/>
            <p:nvPr/>
          </p:nvSpPr>
          <p:spPr>
            <a:xfrm rot="18956239">
              <a:off x="3458018" y="2320925"/>
              <a:ext cx="1264768" cy="1252673"/>
            </a:xfrm>
            <a:prstGeom prst="rect">
              <a:avLst/>
            </a:prstGeom>
            <a:solidFill>
              <a:srgbClr val="FFFF00"/>
            </a:solidFill>
            <a:ln w="3175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Прямоугольник 18"/>
            <p:cNvSpPr/>
            <p:nvPr/>
          </p:nvSpPr>
          <p:spPr>
            <a:xfrm rot="18956239">
              <a:off x="5287430" y="2320677"/>
              <a:ext cx="1264768" cy="1254437"/>
            </a:xfrm>
            <a:prstGeom prst="rect">
              <a:avLst/>
            </a:prstGeom>
            <a:solidFill>
              <a:srgbClr val="FFFF00"/>
            </a:solidFill>
            <a:ln w="3175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4495800" y="2743200"/>
            <a:ext cx="3886200" cy="2529114"/>
            <a:chOff x="1295400" y="1066800"/>
            <a:chExt cx="5638800" cy="3733800"/>
          </a:xfrm>
        </p:grpSpPr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1066800"/>
              <a:ext cx="56388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2" name="Picture 3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2895600"/>
              <a:ext cx="56388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3" name="Прямоугольник 22"/>
            <p:cNvSpPr/>
            <p:nvPr/>
          </p:nvSpPr>
          <p:spPr>
            <a:xfrm rot="18956239">
              <a:off x="1648257" y="2313219"/>
              <a:ext cx="1264768" cy="1307431"/>
            </a:xfrm>
            <a:prstGeom prst="rect">
              <a:avLst/>
            </a:prstGeom>
            <a:solidFill>
              <a:srgbClr val="FFFF00"/>
            </a:solidFill>
            <a:ln w="3175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Прямоугольник 23"/>
            <p:cNvSpPr/>
            <p:nvPr/>
          </p:nvSpPr>
          <p:spPr>
            <a:xfrm rot="18956239">
              <a:off x="3458018" y="2320925"/>
              <a:ext cx="1264768" cy="1252673"/>
            </a:xfrm>
            <a:prstGeom prst="rect">
              <a:avLst/>
            </a:prstGeom>
            <a:solidFill>
              <a:srgbClr val="FFFF00"/>
            </a:solidFill>
            <a:ln w="3175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Прямоугольник 24"/>
            <p:cNvSpPr/>
            <p:nvPr/>
          </p:nvSpPr>
          <p:spPr>
            <a:xfrm rot="18956239">
              <a:off x="5287430" y="2320677"/>
              <a:ext cx="1264768" cy="1254437"/>
            </a:xfrm>
            <a:prstGeom prst="rect">
              <a:avLst/>
            </a:prstGeom>
            <a:solidFill>
              <a:srgbClr val="FFFF00"/>
            </a:solidFill>
            <a:ln w="3175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48680"/>
            <a:ext cx="734481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Совет: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на слайдах можно демонстрировать процесс сборки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задание рассчитано </a:t>
            </a:r>
            <a:r>
              <a:rPr lang="ru-RU" sz="2000" b="1" dirty="0">
                <a:solidFill>
                  <a:schemeClr val="bg1"/>
                </a:solidFill>
                <a:latin typeface="+mj-lt"/>
              </a:rPr>
              <a:t>на 2 </a:t>
            </a:r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урока;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формат А5,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для </a:t>
            </a:r>
            <a:r>
              <a:rPr lang="ru-RU" sz="2000" b="1" dirty="0">
                <a:solidFill>
                  <a:schemeClr val="bg1"/>
                </a:solidFill>
                <a:latin typeface="+mj-lt"/>
              </a:rPr>
              <a:t>работы можно взять папки - уголки различных </a:t>
            </a:r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цветов;</a:t>
            </a:r>
            <a:endParaRPr lang="ru-RU" sz="2000" b="1" dirty="0">
              <a:solidFill>
                <a:schemeClr val="bg1"/>
              </a:solidFill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рисунок </a:t>
            </a:r>
            <a:r>
              <a:rPr lang="ru-RU" sz="2000" b="1" dirty="0">
                <a:solidFill>
                  <a:schemeClr val="bg1"/>
                </a:solidFill>
                <a:latin typeface="+mj-lt"/>
              </a:rPr>
              <a:t>вырезается по трафарету и складывается на прозрачный лист </a:t>
            </a:r>
            <a:r>
              <a:rPr lang="ru-RU" sz="2000" b="1" dirty="0" err="1">
                <a:solidFill>
                  <a:schemeClr val="bg1"/>
                </a:solidFill>
                <a:latin typeface="+mj-lt"/>
              </a:rPr>
              <a:t>самоклейки</a:t>
            </a:r>
            <a:r>
              <a:rPr lang="ru-RU" sz="2000" b="1" dirty="0">
                <a:solidFill>
                  <a:schemeClr val="bg1"/>
                </a:solidFill>
                <a:latin typeface="+mj-lt"/>
              </a:rPr>
              <a:t> как в </a:t>
            </a:r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маркетри;</a:t>
            </a:r>
            <a:endParaRPr lang="ru-RU" sz="2000" b="1" dirty="0">
              <a:solidFill>
                <a:schemeClr val="bg1"/>
              </a:solidFill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рамочку </a:t>
            </a:r>
            <a:r>
              <a:rPr lang="ru-RU" sz="2000" b="1" dirty="0">
                <a:solidFill>
                  <a:schemeClr val="bg1"/>
                </a:solidFill>
                <a:latin typeface="+mj-lt"/>
              </a:rPr>
              <a:t>можно выполнить из подходящих по цвету полосок  тех же </a:t>
            </a:r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папок;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если </a:t>
            </a:r>
            <a:r>
              <a:rPr lang="ru-RU" sz="2000" b="1" dirty="0">
                <a:solidFill>
                  <a:schemeClr val="bg1"/>
                </a:solidFill>
                <a:latin typeface="+mj-lt"/>
              </a:rPr>
              <a:t>взять пленку с прозрачным рисунком, получится дополнительный  эффект «морозного стекла</a:t>
            </a:r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»;</a:t>
            </a:r>
            <a:endParaRPr lang="ru-RU" sz="2000" b="1" dirty="0">
              <a:solidFill>
                <a:schemeClr val="bg1"/>
              </a:solidFill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 err="1" smtClean="0">
                <a:solidFill>
                  <a:schemeClr val="bg1"/>
                </a:solidFill>
                <a:latin typeface="+mj-lt"/>
              </a:rPr>
              <a:t>самоклейку</a:t>
            </a:r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+mj-lt"/>
              </a:rPr>
              <a:t>лучше приобретать рулонную, а папки </a:t>
            </a:r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одинаковые </a:t>
            </a:r>
            <a:r>
              <a:rPr lang="ru-RU" sz="2000" b="1" dirty="0">
                <a:solidFill>
                  <a:schemeClr val="bg1"/>
                </a:solidFill>
                <a:latin typeface="+mj-lt"/>
              </a:rPr>
              <a:t>по толщине</a:t>
            </a:r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.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 </a:t>
            </a:r>
            <a:endParaRPr lang="ru-RU" sz="2000" b="1" dirty="0">
              <a:solidFill>
                <a:schemeClr val="bg1"/>
              </a:solidFill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845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056866"/>
              </p:ext>
            </p:extLst>
          </p:nvPr>
        </p:nvGraphicFramePr>
        <p:xfrm>
          <a:off x="838200" y="1371600"/>
          <a:ext cx="7620001" cy="4722472"/>
        </p:xfrm>
        <a:graphic>
          <a:graphicData uri="http://schemas.openxmlformats.org/drawingml/2006/table">
            <a:tbl>
              <a:tblPr/>
              <a:tblGrid>
                <a:gridCol w="981395"/>
                <a:gridCol w="2613747"/>
                <a:gridCol w="4024859"/>
              </a:tblGrid>
              <a:tr h="841703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МАТЕРИАЛЫ</a:t>
                      </a:r>
                      <a:endParaRPr lang="en-US" sz="1600" dirty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ИНСТРУМЕНТЫ 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ПРИСПОСОБЛЕНИЯ</a:t>
                      </a:r>
                      <a:endParaRPr lang="en-US" sz="1600" dirty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945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bg1"/>
                        </a:solidFill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2 листа пленки разного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цвета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(папки-уголки)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Ножи или ножницы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945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2</a:t>
                      </a:r>
                      <a:endParaRPr lang="ru-RU" sz="1800" dirty="0">
                        <a:solidFill>
                          <a:schemeClr val="bg1"/>
                        </a:solidFill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2 листа прозрачной самоклейки </a:t>
                      </a:r>
                      <a:r>
                        <a:rPr lang="ru-RU" sz="1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 (один лист желательно с фактурной поверхностью)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Линолеум для подложки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8917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3</a:t>
                      </a:r>
                      <a:endParaRPr lang="ru-RU" sz="1800" dirty="0">
                        <a:solidFill>
                          <a:schemeClr val="bg1"/>
                        </a:solidFill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Маркер для записи на дисках черного цвета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Чертежные инструменты (линейка, угольник,  </a:t>
                      </a:r>
                      <a:r>
                        <a:rPr lang="ru-RU" sz="18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гелевая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 ручка, можно использовать портновское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колесико или шило)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972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4</a:t>
                      </a:r>
                      <a:endParaRPr lang="ru-RU" sz="1800" dirty="0">
                        <a:solidFill>
                          <a:schemeClr val="bg1"/>
                        </a:solidFill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bg1"/>
                        </a:solidFill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Зажимы или скрепки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972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5</a:t>
                      </a:r>
                      <a:endParaRPr lang="ru-RU" sz="1800" dirty="0">
                        <a:solidFill>
                          <a:schemeClr val="bg1"/>
                        </a:solidFill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bg1"/>
                        </a:solidFill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Трафарет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838200" y="152401"/>
            <a:ext cx="762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Технологическая карта изготовления витража геометрической формы</a:t>
            </a:r>
            <a:endParaRPr kumimoji="0" lang="en-US" altLang="ja-JP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Работа ведется в паре</a:t>
            </a:r>
            <a:endParaRPr kumimoji="0" lang="en-US" altLang="ja-JP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5 </a:t>
            </a:r>
            <a:r>
              <a:rPr kumimoji="0" lang="ru-RU" altLang="ja-JP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кл</a:t>
            </a:r>
            <a:r>
              <a:rPr kumimoji="0" lang="ru-RU" altLang="ja-JP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. мальчики</a:t>
            </a:r>
            <a:endParaRPr kumimoji="0" lang="ru-RU" altLang="ja-JP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981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475457"/>
              </p:ext>
            </p:extLst>
          </p:nvPr>
        </p:nvGraphicFramePr>
        <p:xfrm>
          <a:off x="533400" y="304800"/>
          <a:ext cx="8153400" cy="5863392"/>
        </p:xfrm>
        <a:graphic>
          <a:graphicData uri="http://schemas.openxmlformats.org/drawingml/2006/table">
            <a:tbl>
              <a:tblPr/>
              <a:tblGrid>
                <a:gridCol w="581589"/>
                <a:gridCol w="7571811"/>
              </a:tblGrid>
              <a:tr h="561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№ </a:t>
                      </a:r>
                      <a:r>
                        <a:rPr lang="ru-RU" sz="18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п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/</a:t>
                      </a:r>
                      <a:r>
                        <a:rPr lang="ru-RU" sz="18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п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ОПЕРАЦИЯ/ИНСТРУМЕНТЫ/МАТЕРИАЛЫ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211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bg1"/>
                        </a:solidFill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Выбрать пленку, которая будет служить основным фоном (проследить, чтобы фон у соседа был другого цвета). Положить пленку на трафарет и обвести контур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гелиевой 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ручкой.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211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2</a:t>
                      </a:r>
                      <a:endParaRPr lang="ru-RU" sz="1800" dirty="0">
                        <a:solidFill>
                          <a:schemeClr val="bg1"/>
                        </a:solidFill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Положить пленку на линолеум и по линейке с помощью ножа максимально точно вырезать рисунок.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Квадратики (треугольники) 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вынуть и передать соседу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. Вставить</a:t>
                      </a:r>
                      <a:r>
                        <a:rPr lang="ru-RU" sz="1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 в свой фон квадратики, которые вырезал сосед. Должны получиться работы одинаковые по рисунку, но разные по цвету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474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3</a:t>
                      </a:r>
                      <a:endParaRPr lang="ru-RU" sz="1800" dirty="0">
                        <a:solidFill>
                          <a:schemeClr val="bg1"/>
                        </a:solidFill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Сложить витраж и подогнать элементы (обрезать или добавить полоски)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2948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4</a:t>
                      </a:r>
                      <a:endParaRPr lang="ru-RU" sz="1800" dirty="0">
                        <a:solidFill>
                          <a:schemeClr val="bg1"/>
                        </a:solidFill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Подготовить лист самоклейки положить перед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собой на трафарет 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 на него аккуратно прикрепить сначала фон, а затем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квадратики (треугольники). 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Перевернуть работу  и пригладить самоклейку, удалить пузырьки.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211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5</a:t>
                      </a:r>
                      <a:endParaRPr lang="ru-RU" sz="1800" dirty="0">
                        <a:solidFill>
                          <a:schemeClr val="bg1"/>
                        </a:solidFill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Перевернуть обратно и приклеить второй лист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пленки , 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начиная с верхнего края, постепенно удаляя защитную бумагу и приглаживая, прикатывая пленку.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737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6</a:t>
                      </a:r>
                      <a:endParaRPr lang="ru-RU" sz="1800" dirty="0">
                        <a:solidFill>
                          <a:schemeClr val="bg1"/>
                        </a:solidFill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Положить на линолеум, обрезать неровные края. 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737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7</a:t>
                      </a:r>
                      <a:endParaRPr lang="ru-RU" sz="1800" dirty="0">
                        <a:solidFill>
                          <a:schemeClr val="bg1"/>
                        </a:solidFill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Маркером нанести рисунок и рамку.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5007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228600"/>
            <a:ext cx="7239000" cy="5350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2209800" y="2819400"/>
            <a:ext cx="5715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47800" y="228600"/>
            <a:ext cx="5562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47800" y="2362200"/>
            <a:ext cx="5562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295400" y="50292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Для работы ножницами. Фон режется пополам по толстой зеленой линии. 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342898" y="2324101"/>
            <a:ext cx="495300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209800" y="4572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Варианты цветового исполнения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 rot="5400000">
            <a:off x="4419600" y="2514600"/>
            <a:ext cx="4800600" cy="3124200"/>
            <a:chOff x="1295400" y="1066800"/>
            <a:chExt cx="5638800" cy="3733800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1066800"/>
              <a:ext cx="56388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2895600"/>
              <a:ext cx="56388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Прямоугольник 5"/>
            <p:cNvSpPr/>
            <p:nvPr/>
          </p:nvSpPr>
          <p:spPr>
            <a:xfrm rot="18956239">
              <a:off x="1648257" y="2313219"/>
              <a:ext cx="1264768" cy="1307431"/>
            </a:xfrm>
            <a:prstGeom prst="rect">
              <a:avLst/>
            </a:prstGeom>
            <a:solidFill>
              <a:srgbClr val="FFFF00"/>
            </a:solidFill>
            <a:ln w="3175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Прямоугольник 6"/>
            <p:cNvSpPr/>
            <p:nvPr/>
          </p:nvSpPr>
          <p:spPr>
            <a:xfrm rot="18956239">
              <a:off x="3458018" y="2320925"/>
              <a:ext cx="1264768" cy="1252673"/>
            </a:xfrm>
            <a:prstGeom prst="rect">
              <a:avLst/>
            </a:prstGeom>
            <a:solidFill>
              <a:srgbClr val="FFFF00"/>
            </a:solidFill>
            <a:ln w="3175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Прямоугольник 7"/>
            <p:cNvSpPr/>
            <p:nvPr/>
          </p:nvSpPr>
          <p:spPr>
            <a:xfrm rot="18956239">
              <a:off x="5287430" y="2320677"/>
              <a:ext cx="1264768" cy="1254437"/>
            </a:xfrm>
            <a:prstGeom prst="rect">
              <a:avLst/>
            </a:prstGeom>
            <a:solidFill>
              <a:srgbClr val="FFFF00"/>
            </a:solidFill>
            <a:ln w="3175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Прямоугольник 9"/>
          <p:cNvSpPr/>
          <p:nvPr/>
        </p:nvSpPr>
        <p:spPr>
          <a:xfrm rot="5400000">
            <a:off x="2895600" y="3886200"/>
            <a:ext cx="4724400" cy="1524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innerShdw blurRad="101600">
              <a:srgbClr val="FFFFFF">
                <a:alpha val="75000"/>
              </a:srgbClr>
            </a:innerShdw>
            <a:outerShdw blurRad="63500" sx="101000" sy="101000" rotWithShape="0">
              <a:srgbClr val="FFFFFF">
                <a:alpha val="50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142999" y="1600200"/>
            <a:ext cx="3377163" cy="15589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142999" y="6397310"/>
            <a:ext cx="3377163" cy="15589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 rot="5400000">
            <a:off x="2053190" y="4034391"/>
            <a:ext cx="4724401" cy="160817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innerShdw blurRad="101600">
              <a:srgbClr val="FFFFFF">
                <a:alpha val="75000"/>
              </a:srgbClr>
            </a:innerShdw>
            <a:outerShdw blurRad="63500" sx="101000" sy="101000" rotWithShape="0">
              <a:srgbClr val="FFFFFF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3000000"/>
            </a:lightRig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>
            <a:off x="5181600" y="1600200"/>
            <a:ext cx="3276600" cy="1524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5181600" y="6324600"/>
            <a:ext cx="3276600" cy="1524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Прямоугольник 16"/>
          <p:cNvSpPr/>
          <p:nvPr/>
        </p:nvSpPr>
        <p:spPr>
          <a:xfrm rot="5400000">
            <a:off x="-1104901" y="4000501"/>
            <a:ext cx="4648202" cy="1524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innerShdw blurRad="101600">
              <a:srgbClr val="FFFFFF">
                <a:alpha val="75000"/>
              </a:srgbClr>
            </a:innerShdw>
            <a:outerShdw blurRad="63500" sx="101000" sy="101000" rotWithShape="0">
              <a:srgbClr val="FFFFFF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3000000"/>
            </a:lightRig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Прямоугольник 17"/>
          <p:cNvSpPr/>
          <p:nvPr/>
        </p:nvSpPr>
        <p:spPr>
          <a:xfrm rot="5400000">
            <a:off x="6019800" y="3886200"/>
            <a:ext cx="4724400" cy="1524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innerShdw blurRad="101600">
              <a:srgbClr val="FFFFFF">
                <a:alpha val="75000"/>
              </a:srgbClr>
            </a:innerShdw>
            <a:outerShdw blurRad="63500" sx="101000" sy="101000" rotWithShape="0">
              <a:srgbClr val="FFFFFF">
                <a:alpha val="50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Прямоугольник 18"/>
          <p:cNvSpPr/>
          <p:nvPr/>
        </p:nvSpPr>
        <p:spPr>
          <a:xfrm rot="16200000">
            <a:off x="796120" y="3314700"/>
            <a:ext cx="4114800" cy="762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5295900" y="1790700"/>
            <a:ext cx="3048000" cy="2971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5295900" y="3314700"/>
            <a:ext cx="3048000" cy="2971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 flipH="1">
            <a:off x="5295900" y="4914900"/>
            <a:ext cx="1524000" cy="1447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6743700" y="1790700"/>
            <a:ext cx="1600200" cy="1524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5219700" y="1790700"/>
            <a:ext cx="1600200" cy="1524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5257800" y="3352800"/>
            <a:ext cx="3124200" cy="2971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5295900" y="1790700"/>
            <a:ext cx="3048000" cy="2971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381000"/>
            <a:ext cx="5638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2819400"/>
            <a:ext cx="5638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 rot="18956239">
            <a:off x="7747840" y="266143"/>
            <a:ext cx="1258836" cy="1219402"/>
          </a:xfrm>
          <a:prstGeom prst="rect">
            <a:avLst/>
          </a:prstGeom>
          <a:solidFill>
            <a:srgbClr val="00B0F0"/>
          </a:solidFill>
          <a:ln w="63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18956239">
            <a:off x="7247774" y="266143"/>
            <a:ext cx="1258836" cy="1219402"/>
          </a:xfrm>
          <a:prstGeom prst="rect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rot="18956239">
            <a:off x="7282573" y="3019832"/>
            <a:ext cx="1330101" cy="1320972"/>
          </a:xfrm>
          <a:prstGeom prst="rect">
            <a:avLst/>
          </a:prstGeom>
          <a:solidFill>
            <a:srgbClr val="FFFF00"/>
          </a:solidFill>
          <a:ln w="31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 rot="18956239">
            <a:off x="7922357" y="1824953"/>
            <a:ext cx="1258836" cy="1310395"/>
          </a:xfrm>
          <a:prstGeom prst="rect">
            <a:avLst/>
          </a:prstGeom>
          <a:solidFill>
            <a:srgbClr val="FFFF00"/>
          </a:solidFill>
          <a:ln w="31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 rot="18956239">
            <a:off x="7080679" y="4056876"/>
            <a:ext cx="1264768" cy="1320973"/>
          </a:xfrm>
          <a:prstGeom prst="rect">
            <a:avLst/>
          </a:prstGeom>
          <a:solidFill>
            <a:srgbClr val="FFFF00"/>
          </a:solidFill>
          <a:ln w="31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4643438" y="1357298"/>
            <a:ext cx="1828800" cy="914400"/>
          </a:xfrm>
          <a:prstGeom prst="triangle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2786050" y="1357298"/>
            <a:ext cx="1828800" cy="914400"/>
          </a:xfrm>
          <a:prstGeom prst="triangle">
            <a:avLst>
              <a:gd name="adj" fmla="val 48947"/>
            </a:avLst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1000100" y="1357298"/>
            <a:ext cx="1828800" cy="914400"/>
          </a:xfrm>
          <a:prstGeom prst="triangle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 rot="10800000">
            <a:off x="1000100" y="2857496"/>
            <a:ext cx="1828800" cy="838200"/>
          </a:xfrm>
          <a:prstGeom prst="triangle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 rot="18956239">
            <a:off x="7247774" y="623309"/>
            <a:ext cx="1258836" cy="1219402"/>
          </a:xfrm>
          <a:prstGeom prst="rect">
            <a:avLst/>
          </a:prstGeom>
          <a:solidFill>
            <a:srgbClr val="00B0F0"/>
          </a:solidFill>
          <a:ln w="63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Равнобедренный треугольник 16"/>
          <p:cNvSpPr/>
          <p:nvPr/>
        </p:nvSpPr>
        <p:spPr>
          <a:xfrm rot="10800000">
            <a:off x="4572000" y="2857496"/>
            <a:ext cx="1828800" cy="838200"/>
          </a:xfrm>
          <a:prstGeom prst="triangle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 rot="10800000">
            <a:off x="2819400" y="2869784"/>
            <a:ext cx="1828800" cy="838200"/>
          </a:xfrm>
          <a:prstGeom prst="triangle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295400" y="5257800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этом случае вырезаются треугольники. Направление вырезания ножницами показано стрелками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1143000" y="2971800"/>
            <a:ext cx="609600" cy="6096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895600" y="2971800"/>
            <a:ext cx="609600" cy="6096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800600" y="3048000"/>
            <a:ext cx="609600" cy="6096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5715000" y="2971800"/>
            <a:ext cx="609600" cy="6096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3810000" y="3048000"/>
            <a:ext cx="609600" cy="6096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2133600" y="2971800"/>
            <a:ext cx="609600" cy="6096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71600" y="1295400"/>
            <a:ext cx="632011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209800" y="4572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Варианты цветового исполнения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16">
  <a:themeElements>
    <a:clrScheme name="Fresh">
      <a:dk1>
        <a:sysClr val="windowText" lastClr="000000"/>
      </a:dk1>
      <a:lt1>
        <a:sysClr val="window" lastClr="FFFFFF"/>
      </a:lt1>
      <a:dk2>
        <a:srgbClr val="89C540"/>
      </a:dk2>
      <a:lt2>
        <a:srgbClr val="F0E5B6"/>
      </a:lt2>
      <a:accent1>
        <a:srgbClr val="3B4F18"/>
      </a:accent1>
      <a:accent2>
        <a:srgbClr val="CCC834"/>
      </a:accent2>
      <a:accent3>
        <a:srgbClr val="F49AE1"/>
      </a:accent3>
      <a:accent4>
        <a:srgbClr val="2AC9DE"/>
      </a:accent4>
      <a:accent5>
        <a:srgbClr val="927B74"/>
      </a:accent5>
      <a:accent6>
        <a:srgbClr val="769F11"/>
      </a:accent6>
      <a:hlink>
        <a:srgbClr val="0A6A21"/>
      </a:hlink>
      <a:folHlink>
        <a:srgbClr val="406EA5"/>
      </a:folHlink>
    </a:clrScheme>
    <a:fontScheme name="Fresh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resh">
      <a:fillStyleLst>
        <a:solidFill>
          <a:schemeClr val="phClr"/>
        </a:solidFill>
        <a:solidFill>
          <a:schemeClr val="phClr">
            <a:tint val="70000"/>
            <a:satMod val="115000"/>
          </a:schemeClr>
        </a:solidFill>
        <a:solidFill>
          <a:schemeClr val="phClr">
            <a:shade val="80000"/>
            <a:satMod val="115000"/>
          </a:schemeClr>
        </a:soli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/>
          </a:solidFill>
          <a:prstDash val="solid"/>
          <a:miter/>
        </a:ln>
        <a:ln w="76200" cap="flat" cmpd="thickThin" algn="ctr">
          <a:solidFill>
            <a:schemeClr val="phClr">
              <a:alpha val="8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63500" sx="101000" sy="101000" rotWithShape="0">
              <a:srgbClr val="FFFFFF">
                <a:alpha val="50000"/>
              </a:srgbClr>
            </a:outerShdw>
          </a:effectLst>
        </a:effectStyle>
        <a:effectStyle>
          <a:effectLst>
            <a:innerShdw blurRad="101600">
              <a:srgbClr val="FFFFFF">
                <a:alpha val="75000"/>
              </a:srgbClr>
            </a:innerShdw>
            <a:outerShdw blurRad="63500" sx="101000" sy="101000" rotWithShape="0">
              <a:srgbClr val="FFFFFF">
                <a:alpha val="50000"/>
              </a:srgbClr>
            </a:outerShdw>
            <a:reflection blurRad="12700" stA="30000" endPos="35000" dist="38100" dir="5400000" sy="-100000" rotWithShape="0"/>
          </a:effectLst>
          <a:scene3d>
            <a:camera prst="orthographicFront">
              <a:rot lat="0" lon="0" rev="0"/>
            </a:camera>
            <a:lightRig rig="balanced" dir="t">
              <a:rot lat="0" lon="0" rev="30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Тема19</Template>
  <TotalTime>623</TotalTime>
  <Words>374</Words>
  <Application>Microsoft Office PowerPoint</Application>
  <PresentationFormat>Экран (4:3)</PresentationFormat>
  <Paragraphs>59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Тема16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Valentina</dc:creator>
  <cp:lastModifiedBy>Valentina</cp:lastModifiedBy>
  <cp:revision>57</cp:revision>
  <dcterms:created xsi:type="dcterms:W3CDTF">2013-03-03T21:13:04Z</dcterms:created>
  <dcterms:modified xsi:type="dcterms:W3CDTF">2013-12-09T18:53:57Z</dcterms:modified>
</cp:coreProperties>
</file>