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2" r:id="rId2"/>
    <p:sldId id="258" r:id="rId3"/>
    <p:sldId id="259" r:id="rId4"/>
    <p:sldId id="268" r:id="rId5"/>
    <p:sldId id="262" r:id="rId6"/>
    <p:sldId id="273" r:id="rId7"/>
    <p:sldId id="270" r:id="rId8"/>
    <p:sldId id="260" r:id="rId9"/>
    <p:sldId id="271" r:id="rId10"/>
    <p:sldId id="274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8F8F8"/>
    <a:srgbClr val="EAEAEA"/>
    <a:srgbClr val="DDDDD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2400" smtClean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sz="2400" smtClean="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sz="2400" smtClean="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sz="2400" smtClean="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sz="2400" smtClean="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sz="2400" smtClean="0"/>
            </a:p>
          </p:txBody>
        </p:sp>
      </p:grp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latin typeface="Arial" panose="020B0604020202020204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DD625987-8DCA-4117-BFD9-7CBD7AD38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0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E2042-20D3-4154-97E5-C0C54699E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24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4CB88-374E-4CF7-AF10-266A4062A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39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56063"/>
            <a:ext cx="4038600" cy="20748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0640A-8F52-4729-B51D-F6457C1DC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087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4CD7A-B497-464A-AAAA-B5F520A9C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1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4F041-BB5D-40F7-920B-525878AA8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91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4037-5FB3-4EF2-A023-6E16D0369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57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60939-3A3B-47EF-863E-16921A06C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6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7004E-B1B5-4A2E-A95C-9427D1B85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91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586A6-B528-49DA-941D-54CA6E99F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0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D294A-0AE7-4C17-8A0C-2871F51CC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74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D2621-63D8-4FD7-A373-943D8ADCC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4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648C1-5635-4C63-84B5-14A7D17A6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52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C148B1-0DD8-4659-B4AF-3CCCEC21A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sz="2400" smtClean="0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sz="2400" smtClean="0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sz="2400" smtClean="0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sz="2400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98884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Стандарты переплётов</a:t>
            </a:r>
            <a:endParaRPr lang="ru-RU" sz="48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365625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01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58229"/>
              </p:ext>
            </p:extLst>
          </p:nvPr>
        </p:nvGraphicFramePr>
        <p:xfrm>
          <a:off x="611560" y="1772816"/>
          <a:ext cx="7848872" cy="304281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88432"/>
                <a:gridCol w="3960440"/>
              </a:tblGrid>
              <a:tr h="172819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800" dirty="0" smtClean="0"/>
                        <a:t>Цельнотканевый, </a:t>
                      </a:r>
                      <a:r>
                        <a:rPr lang="ru-RU" sz="2800" dirty="0" err="1" smtClean="0"/>
                        <a:t>цельнокартонный</a:t>
                      </a:r>
                      <a:r>
                        <a:rPr lang="ru-RU" sz="2800" dirty="0" smtClean="0"/>
                        <a:t>, </a:t>
                      </a:r>
                      <a:r>
                        <a:rPr lang="ru-RU" sz="2800" dirty="0" err="1" smtClean="0"/>
                        <a:t>цельнобумажный</a:t>
                      </a:r>
                      <a:r>
                        <a:rPr lang="ru-RU" sz="2800" dirty="0" smtClean="0"/>
                        <a:t>      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Составной</a:t>
                      </a:r>
                      <a:endParaRPr lang="ru-RU" sz="2800" dirty="0"/>
                    </a:p>
                  </a:txBody>
                  <a:tcPr/>
                </a:tc>
              </a:tr>
              <a:tr h="1244491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Гибкий, обрезной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Твёрдый, с кантами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35696" y="764705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Признаки типа переплёта</a:t>
            </a:r>
            <a:endParaRPr lang="ru-RU" sz="36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851920" y="2492896"/>
            <a:ext cx="1296144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707904" y="3789041"/>
            <a:ext cx="936104" cy="18184"/>
          </a:xfrm>
          <a:prstGeom prst="straightConnector1">
            <a:avLst/>
          </a:prstGeom>
          <a:ln w="28575">
            <a:solidFill>
              <a:srgbClr val="FF33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39952" y="2142459"/>
            <a:ext cx="62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или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343789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или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57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/>
              <a:t>Ответь на вопрос: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52528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Из каких частей состоит книга?</a:t>
            </a:r>
          </a:p>
          <a:p>
            <a:pPr eaLnBrk="1" hangingPunct="1"/>
            <a:r>
              <a:rPr lang="ru-RU" sz="2800" dirty="0" smtClean="0"/>
              <a:t>Для чего необходим переплет?</a:t>
            </a:r>
          </a:p>
          <a:p>
            <a:pPr eaLnBrk="1" hangingPunct="1"/>
            <a:r>
              <a:rPr lang="ru-RU" sz="2800" dirty="0" smtClean="0"/>
              <a:t>Что такое ГОСТ?</a:t>
            </a:r>
          </a:p>
          <a:p>
            <a:pPr eaLnBrk="1" hangingPunct="1"/>
            <a:r>
              <a:rPr lang="ru-RU" sz="2800" dirty="0" smtClean="0"/>
              <a:t>Сколько типов стандартов установлено ГОСТом?</a:t>
            </a:r>
          </a:p>
          <a:p>
            <a:pPr eaLnBrk="1" hangingPunct="1"/>
            <a:r>
              <a:rPr lang="ru-RU" sz="2800" dirty="0" smtClean="0"/>
              <a:t>Сколько стандартов обложек?</a:t>
            </a:r>
          </a:p>
          <a:p>
            <a:pPr eaLnBrk="1" hangingPunct="1"/>
            <a:r>
              <a:rPr lang="ru-RU" sz="2800" dirty="0" smtClean="0"/>
              <a:t>Сколько стандартов переплётов?</a:t>
            </a:r>
          </a:p>
          <a:p>
            <a:pPr eaLnBrk="1" hangingPunct="1"/>
            <a:r>
              <a:rPr lang="ru-RU" sz="2800" dirty="0" smtClean="0"/>
              <a:t>Из каких материалов изготавливается обложка?</a:t>
            </a:r>
          </a:p>
          <a:p>
            <a:pPr eaLnBrk="1" hangingPunct="1"/>
            <a:r>
              <a:rPr lang="ru-RU" sz="2800" dirty="0" smtClean="0"/>
              <a:t>Из каких материалов изготавливается переплётная крышка?</a:t>
            </a:r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</p:txBody>
      </p:sp>
      <p:pic>
        <p:nvPicPr>
          <p:cNvPr id="12292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7050" y="692150"/>
            <a:ext cx="1947863" cy="2074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276475"/>
            <a:ext cx="41148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075613" cy="839787"/>
          </a:xfrm>
        </p:spPr>
        <p:txBody>
          <a:bodyPr/>
          <a:lstStyle/>
          <a:p>
            <a:pPr eaLnBrk="1" hangingPunct="1"/>
            <a:r>
              <a:rPr lang="ru-RU" sz="2000" i="1" dirty="0" smtClean="0"/>
              <a:t>Книга состоит из блока и переплетной крышки. </a:t>
            </a:r>
            <a:br>
              <a:rPr lang="ru-RU" sz="2000" i="1" dirty="0" smtClean="0"/>
            </a:br>
            <a:r>
              <a:rPr lang="ru-RU" sz="2000" i="1" dirty="0" smtClean="0"/>
              <a:t>Переплёт надежно защищает блок от повреждений и является элементом внешнего оформления издания.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Внешнее оформление книжно-журнальной продукции опреляется государственным стандартом (ГОСТом)</a:t>
            </a:r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z="2400" i="1" smtClean="0">
              <a:solidFill>
                <a:srgbClr val="FF3300"/>
              </a:solidFill>
            </a:endParaRPr>
          </a:p>
          <a:p>
            <a:pPr eaLnBrk="1" hangingPunct="1"/>
            <a:r>
              <a:rPr lang="ru-RU" sz="2400" i="1" smtClean="0">
                <a:solidFill>
                  <a:srgbClr val="FF3300"/>
                </a:solidFill>
              </a:rPr>
              <a:t>ГОСТ</a:t>
            </a:r>
            <a:r>
              <a:rPr lang="ru-RU" sz="2400" i="1" smtClean="0"/>
              <a:t> –</a:t>
            </a:r>
            <a:r>
              <a:rPr lang="ru-RU" sz="2400" i="1" u="sng" smtClean="0"/>
              <a:t>это строго установленная норма </a:t>
            </a:r>
            <a:r>
              <a:rPr lang="ru-RU" sz="2400" i="1" smtClean="0"/>
              <a:t>для всей выпускаемой книжно-журнальной продукции в нашей стране.</a:t>
            </a:r>
          </a:p>
          <a:p>
            <a:pPr eaLnBrk="1" hangingPunct="1"/>
            <a:r>
              <a:rPr lang="ru-RU" sz="2400" i="1" smtClean="0"/>
              <a:t>ГОСТ устанавливает </a:t>
            </a:r>
            <a:r>
              <a:rPr lang="ru-RU" sz="2400" b="1" i="1" smtClean="0"/>
              <a:t>девять</a:t>
            </a:r>
            <a:r>
              <a:rPr lang="ru-RU" sz="2400" i="1" smtClean="0"/>
              <a:t> типов книжной оболочки: </a:t>
            </a:r>
            <a:r>
              <a:rPr lang="ru-RU" sz="2400" i="1" smtClean="0">
                <a:solidFill>
                  <a:srgbClr val="FF3300"/>
                </a:solidFill>
              </a:rPr>
              <a:t>4</a:t>
            </a:r>
            <a:r>
              <a:rPr lang="ru-RU" sz="2400" i="1" smtClean="0"/>
              <a:t> типа гибких обложек (тип № 1,2,3,4) и </a:t>
            </a:r>
            <a:r>
              <a:rPr lang="ru-RU" sz="2400" i="1" smtClean="0">
                <a:solidFill>
                  <a:srgbClr val="FF3300"/>
                </a:solidFill>
              </a:rPr>
              <a:t>5 </a:t>
            </a:r>
            <a:r>
              <a:rPr lang="ru-RU" sz="2400" i="1" smtClean="0"/>
              <a:t>типов переплётов (тип № 5, 6, 7, 8, 9).</a:t>
            </a:r>
          </a:p>
          <a:p>
            <a:pPr eaLnBrk="1" hangingPunct="1"/>
            <a:r>
              <a:rPr lang="ru-RU" sz="2400" i="1" smtClean="0"/>
              <a:t>Каждый тип имеет свою конструкцию и выполняется из соответствующих материалов.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174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95288" y="2997200"/>
            <a:ext cx="8569325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dirty="0"/>
              <a:t>Обложки и переплетные крышки — это «верхняя одежда» </a:t>
            </a:r>
            <a:r>
              <a:rPr lang="ru-RU" sz="2000" dirty="0" err="1"/>
              <a:t>книжно</a:t>
            </a:r>
            <a:r>
              <a:rPr lang="ru-RU" sz="2000" dirty="0"/>
              <a:t>-журнальных изданий. </a:t>
            </a:r>
          </a:p>
          <a:p>
            <a:pPr eaLnBrk="1" hangingPunct="1"/>
            <a:r>
              <a:rPr lang="ru-RU" sz="2000" dirty="0"/>
              <a:t>Обложки и крышки являются элементами внешнего оформления изданий и предназначены для обеспечения его сохранности при пользовании.</a:t>
            </a:r>
          </a:p>
          <a:p>
            <a:pPr eaLnBrk="1" hangingPunct="1"/>
            <a:r>
              <a:rPr lang="ru-RU" sz="2000" dirty="0"/>
              <a:t> Современный </a:t>
            </a:r>
            <a:r>
              <a:rPr lang="ru-RU" sz="2000" dirty="0" smtClean="0"/>
              <a:t>переплёт </a:t>
            </a:r>
            <a:r>
              <a:rPr lang="ru-RU" sz="2000" dirty="0"/>
              <a:t>также выполняет рекламно-информационную функцию.</a:t>
            </a: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17224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20713"/>
            <a:ext cx="15716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941888"/>
            <a:ext cx="2808288" cy="16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92150"/>
            <a:ext cx="464343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Обло́жка — это мягкое бумажное покрытие книги, а также элемент ее художественного оформления.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73238"/>
            <a:ext cx="6265862" cy="3683000"/>
          </a:xfrm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11188" y="5661025"/>
            <a:ext cx="8137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/>
              <a:t>Обложка обычно представляет собой лист плотной бумаги или мягкого картона, которым обернут книжный блок.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Переплёт (крышка) -</a:t>
            </a:r>
            <a:endParaRPr lang="ru-RU" sz="3600" dirty="0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78075"/>
            <a:ext cx="4572000" cy="37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000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1700808"/>
            <a:ext cx="432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это твёрдое, прочное покрытие книги, предназначенное для скрепления тетрадей и защиты книжного блока.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4716016" y="3521333"/>
            <a:ext cx="3816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2400" b="1" i="1" dirty="0"/>
              <a:t>Материалом</a:t>
            </a:r>
            <a:r>
              <a:rPr lang="ru-RU" sz="2400" dirty="0"/>
              <a:t> для изготовления крышек служит </a:t>
            </a:r>
            <a:r>
              <a:rPr lang="ru-RU" sz="2400" i="1" dirty="0"/>
              <a:t>переплётный картон </a:t>
            </a:r>
            <a:r>
              <a:rPr lang="ru-RU" sz="2400" dirty="0"/>
              <a:t>(сторонки), </a:t>
            </a:r>
            <a:r>
              <a:rPr lang="ru-RU" sz="2400" i="1" dirty="0"/>
              <a:t>тонкий картон или бумага</a:t>
            </a:r>
            <a:r>
              <a:rPr lang="ru-RU" sz="2400" dirty="0"/>
              <a:t> (отстав), </a:t>
            </a:r>
            <a:r>
              <a:rPr lang="ru-RU" sz="2400" i="1" dirty="0"/>
              <a:t>технические ткани,  обложечная бумага </a:t>
            </a:r>
            <a:r>
              <a:rPr lang="ru-RU" sz="2400" dirty="0"/>
              <a:t>(</a:t>
            </a:r>
            <a:r>
              <a:rPr lang="ru-RU" sz="2400" dirty="0" err="1"/>
              <a:t>крытво</a:t>
            </a:r>
            <a:r>
              <a:rPr lang="ru-RU" sz="2400" dirty="0"/>
              <a:t>, обложки).</a:t>
            </a:r>
          </a:p>
        </p:txBody>
      </p:sp>
    </p:spTree>
    <p:extLst>
      <p:ext uri="{BB962C8B-B14F-4D97-AF65-F5344CB8AC3E}">
        <p14:creationId xmlns:p14="http://schemas.microsoft.com/office/powerpoint/2010/main" val="321304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/>
              <a:t>Обложки и переплетные крышки</a:t>
            </a:r>
            <a:br>
              <a:rPr lang="ru-RU" sz="3200" dirty="0" smtClean="0"/>
            </a:br>
            <a:r>
              <a:rPr lang="ru-RU" sz="3200" dirty="0" smtClean="0"/>
              <a:t> должны: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62950" cy="4552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800" dirty="0" smtClean="0"/>
              <a:t>1. иметь привлекательный внешний вид;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800" dirty="0" smtClean="0"/>
              <a:t>2. быть износостойкими;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800" dirty="0" smtClean="0"/>
              <a:t>3. быть дешевыми в изготовлении;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800" dirty="0" smtClean="0"/>
              <a:t>4.  должны изготавливаться из недорогих материалов.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800" dirty="0" smtClean="0"/>
              <a:t>     Современное производство </a:t>
            </a:r>
            <a:r>
              <a:rPr lang="ru-RU" sz="2800" dirty="0" err="1" smtClean="0"/>
              <a:t>книжно</a:t>
            </a:r>
            <a:r>
              <a:rPr lang="ru-RU" sz="2800" dirty="0" smtClean="0"/>
              <a:t>-журнальных изданий </a:t>
            </a:r>
            <a:r>
              <a:rPr lang="ru-RU" sz="2800" u="sng" dirty="0" smtClean="0"/>
              <a:t>требует</a:t>
            </a:r>
            <a:r>
              <a:rPr lang="ru-RU" sz="2800" dirty="0" smtClean="0"/>
              <a:t>, чтобы обложки и переплетные крышки были технологичными по конструкции,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800" dirty="0" smtClean="0"/>
              <a:t>    чтобы процессы их изготовления и соединения с блоком были </a:t>
            </a:r>
            <a:r>
              <a:rPr lang="ru-RU" sz="2800" b="1" i="1" dirty="0" smtClean="0"/>
              <a:t>механизированными</a:t>
            </a:r>
            <a:r>
              <a:rPr lang="ru-RU" sz="2800" dirty="0" smtClean="0"/>
              <a:t> и </a:t>
            </a:r>
            <a:r>
              <a:rPr lang="ru-RU" sz="2800" b="1" i="1" dirty="0" smtClean="0"/>
              <a:t>автоматизированными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Все типы переплётов различают  по трём признакам: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FF3300"/>
                </a:solidFill>
              </a:rPr>
              <a:t>По конструкции</a:t>
            </a:r>
            <a:r>
              <a:rPr lang="ru-RU" sz="2400" smtClean="0"/>
              <a:t> – </a:t>
            </a:r>
            <a:r>
              <a:rPr lang="ru-RU" sz="2400" i="1" smtClean="0"/>
              <a:t>цельные или составные, обрезные или с кантами.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sz="2400" i="1" smtClean="0"/>
          </a:p>
          <a:p>
            <a:pPr eaLnBrk="1" hangingPunct="1"/>
            <a:r>
              <a:rPr lang="ru-RU" sz="2400" smtClean="0">
                <a:solidFill>
                  <a:srgbClr val="FF3300"/>
                </a:solidFill>
              </a:rPr>
              <a:t>По виду материалов</a:t>
            </a:r>
            <a:r>
              <a:rPr lang="ru-RU" sz="2400" smtClean="0"/>
              <a:t> – </a:t>
            </a:r>
            <a:r>
              <a:rPr lang="ru-RU" sz="2400" i="1" smtClean="0"/>
              <a:t>тканевые, бумажные или картонные.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sz="2400" i="1" smtClean="0"/>
          </a:p>
          <a:p>
            <a:pPr eaLnBrk="1" hangingPunct="1"/>
            <a:r>
              <a:rPr lang="ru-RU" sz="2400" smtClean="0">
                <a:solidFill>
                  <a:srgbClr val="FF3300"/>
                </a:solidFill>
              </a:rPr>
              <a:t>По свойству материалов</a:t>
            </a:r>
            <a:r>
              <a:rPr lang="ru-RU" sz="2400" smtClean="0"/>
              <a:t> –</a:t>
            </a:r>
            <a:r>
              <a:rPr lang="ru-RU" sz="2400" i="1" smtClean="0"/>
              <a:t>твёрдые или гибкие</a:t>
            </a:r>
          </a:p>
        </p:txBody>
      </p:sp>
      <p:pic>
        <p:nvPicPr>
          <p:cNvPr id="23566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844675"/>
            <a:ext cx="2690813" cy="430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539750" y="692150"/>
            <a:ext cx="81359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ru-RU" sz="4000" b="1" dirty="0"/>
              <a:t>Задание:</a:t>
            </a: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467544" y="1700808"/>
            <a:ext cx="835260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ru-RU" sz="3600" dirty="0"/>
              <a:t>Определи признаки переплёта  у предложенных образцов </a:t>
            </a:r>
            <a:r>
              <a:rPr lang="ru-RU" sz="3600" dirty="0" smtClean="0"/>
              <a:t>книг, используя таблицу.</a:t>
            </a:r>
            <a:endParaRPr lang="ru-RU" sz="3600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3311525"/>
            <a:ext cx="4537075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1506551" y="3455134"/>
            <a:ext cx="401154" cy="2749462"/>
          </a:xfrm>
          <a:custGeom>
            <a:avLst/>
            <a:gdLst>
              <a:gd name="connsiteX0" fmla="*/ 0 w 288032"/>
              <a:gd name="connsiteY0" fmla="*/ 2277715 h 2421731"/>
              <a:gd name="connsiteX1" fmla="*/ 72008 w 288032"/>
              <a:gd name="connsiteY1" fmla="*/ 2277715 h 2421731"/>
              <a:gd name="connsiteX2" fmla="*/ 72008 w 288032"/>
              <a:gd name="connsiteY2" fmla="*/ 0 h 2421731"/>
              <a:gd name="connsiteX3" fmla="*/ 216024 w 288032"/>
              <a:gd name="connsiteY3" fmla="*/ 0 h 2421731"/>
              <a:gd name="connsiteX4" fmla="*/ 216024 w 288032"/>
              <a:gd name="connsiteY4" fmla="*/ 2277715 h 2421731"/>
              <a:gd name="connsiteX5" fmla="*/ 288032 w 288032"/>
              <a:gd name="connsiteY5" fmla="*/ 2277715 h 2421731"/>
              <a:gd name="connsiteX6" fmla="*/ 144016 w 288032"/>
              <a:gd name="connsiteY6" fmla="*/ 2421731 h 2421731"/>
              <a:gd name="connsiteX7" fmla="*/ 0 w 288032"/>
              <a:gd name="connsiteY7" fmla="*/ 2277715 h 2421731"/>
              <a:gd name="connsiteX0" fmla="*/ 0 w 288032"/>
              <a:gd name="connsiteY0" fmla="*/ 2277715 h 2893071"/>
              <a:gd name="connsiteX1" fmla="*/ 72008 w 288032"/>
              <a:gd name="connsiteY1" fmla="*/ 2277715 h 2893071"/>
              <a:gd name="connsiteX2" fmla="*/ 72008 w 288032"/>
              <a:gd name="connsiteY2" fmla="*/ 0 h 2893071"/>
              <a:gd name="connsiteX3" fmla="*/ 216024 w 288032"/>
              <a:gd name="connsiteY3" fmla="*/ 0 h 2893071"/>
              <a:gd name="connsiteX4" fmla="*/ 216024 w 288032"/>
              <a:gd name="connsiteY4" fmla="*/ 2277715 h 2893071"/>
              <a:gd name="connsiteX5" fmla="*/ 288032 w 288032"/>
              <a:gd name="connsiteY5" fmla="*/ 2277715 h 2893071"/>
              <a:gd name="connsiteX6" fmla="*/ 134589 w 288032"/>
              <a:gd name="connsiteY6" fmla="*/ 2893071 h 2893071"/>
              <a:gd name="connsiteX7" fmla="*/ 0 w 288032"/>
              <a:gd name="connsiteY7" fmla="*/ 2277715 h 2893071"/>
              <a:gd name="connsiteX0" fmla="*/ 0 w 391727"/>
              <a:gd name="connsiteY0" fmla="*/ 2277715 h 2893071"/>
              <a:gd name="connsiteX1" fmla="*/ 72008 w 391727"/>
              <a:gd name="connsiteY1" fmla="*/ 2277715 h 2893071"/>
              <a:gd name="connsiteX2" fmla="*/ 72008 w 391727"/>
              <a:gd name="connsiteY2" fmla="*/ 0 h 2893071"/>
              <a:gd name="connsiteX3" fmla="*/ 216024 w 391727"/>
              <a:gd name="connsiteY3" fmla="*/ 0 h 2893071"/>
              <a:gd name="connsiteX4" fmla="*/ 216024 w 391727"/>
              <a:gd name="connsiteY4" fmla="*/ 2277715 h 2893071"/>
              <a:gd name="connsiteX5" fmla="*/ 391727 w 391727"/>
              <a:gd name="connsiteY5" fmla="*/ 2268288 h 2893071"/>
              <a:gd name="connsiteX6" fmla="*/ 134589 w 391727"/>
              <a:gd name="connsiteY6" fmla="*/ 2893071 h 2893071"/>
              <a:gd name="connsiteX7" fmla="*/ 0 w 391727"/>
              <a:gd name="connsiteY7" fmla="*/ 2277715 h 2893071"/>
              <a:gd name="connsiteX0" fmla="*/ 0 w 504849"/>
              <a:gd name="connsiteY0" fmla="*/ 2249435 h 2893071"/>
              <a:gd name="connsiteX1" fmla="*/ 185130 w 504849"/>
              <a:gd name="connsiteY1" fmla="*/ 2277715 h 2893071"/>
              <a:gd name="connsiteX2" fmla="*/ 185130 w 504849"/>
              <a:gd name="connsiteY2" fmla="*/ 0 h 2893071"/>
              <a:gd name="connsiteX3" fmla="*/ 329146 w 504849"/>
              <a:gd name="connsiteY3" fmla="*/ 0 h 2893071"/>
              <a:gd name="connsiteX4" fmla="*/ 329146 w 504849"/>
              <a:gd name="connsiteY4" fmla="*/ 2277715 h 2893071"/>
              <a:gd name="connsiteX5" fmla="*/ 504849 w 504849"/>
              <a:gd name="connsiteY5" fmla="*/ 2268288 h 2893071"/>
              <a:gd name="connsiteX6" fmla="*/ 247711 w 504849"/>
              <a:gd name="connsiteY6" fmla="*/ 2893071 h 2893071"/>
              <a:gd name="connsiteX7" fmla="*/ 0 w 504849"/>
              <a:gd name="connsiteY7" fmla="*/ 2249435 h 289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849" h="2893071">
                <a:moveTo>
                  <a:pt x="0" y="2249435"/>
                </a:moveTo>
                <a:lnTo>
                  <a:pt x="185130" y="2277715"/>
                </a:lnTo>
                <a:lnTo>
                  <a:pt x="185130" y="0"/>
                </a:lnTo>
                <a:lnTo>
                  <a:pt x="329146" y="0"/>
                </a:lnTo>
                <a:lnTo>
                  <a:pt x="329146" y="2277715"/>
                </a:lnTo>
                <a:lnTo>
                  <a:pt x="504849" y="2268288"/>
                </a:lnTo>
                <a:lnTo>
                  <a:pt x="247711" y="2893071"/>
                </a:lnTo>
                <a:lnTo>
                  <a:pt x="0" y="224943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2348</TotalTime>
  <Words>369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Wingdings</vt:lpstr>
      <vt:lpstr>Квадрант</vt:lpstr>
      <vt:lpstr>Презентация PowerPoint</vt:lpstr>
      <vt:lpstr>Книга состоит из блока и переплетной крышки.  Переплёт надежно защищает блок от повреждений и является элементом внешнего оформления издания.</vt:lpstr>
      <vt:lpstr>Внешнее оформление книжно-журнальной продукции опреляется государственным стандартом (ГОСТом)</vt:lpstr>
      <vt:lpstr>Презентация PowerPoint</vt:lpstr>
      <vt:lpstr>Обло́жка — это мягкое бумажное покрытие книги, а также элемент ее художественного оформления.</vt:lpstr>
      <vt:lpstr>Презентация PowerPoint</vt:lpstr>
      <vt:lpstr> Обложки и переплетные крышки  должны:</vt:lpstr>
      <vt:lpstr>Все типы переплётов различают  по трём признакам:</vt:lpstr>
      <vt:lpstr>Презентация PowerPoint</vt:lpstr>
      <vt:lpstr>Презентация PowerPoint</vt:lpstr>
      <vt:lpstr>Ответь на вопрос: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Асус</cp:lastModifiedBy>
  <cp:revision>27</cp:revision>
  <dcterms:created xsi:type="dcterms:W3CDTF">2013-11-07T15:52:38Z</dcterms:created>
  <dcterms:modified xsi:type="dcterms:W3CDTF">2013-11-26T16:48:25Z</dcterms:modified>
</cp:coreProperties>
</file>