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793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4695-0E42-49B6-92C2-4F729448958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A7E5-1A4F-419F-8A51-13043F730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4695-0E42-49B6-92C2-4F729448958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A7E5-1A4F-419F-8A51-13043F730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4695-0E42-49B6-92C2-4F729448958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A7E5-1A4F-419F-8A51-13043F730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4695-0E42-49B6-92C2-4F729448958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A7E5-1A4F-419F-8A51-13043F730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4695-0E42-49B6-92C2-4F729448958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A7E5-1A4F-419F-8A51-13043F730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4695-0E42-49B6-92C2-4F729448958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A7E5-1A4F-419F-8A51-13043F730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4695-0E42-49B6-92C2-4F729448958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A7E5-1A4F-419F-8A51-13043F730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4695-0E42-49B6-92C2-4F729448958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A7E5-1A4F-419F-8A51-13043F730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4695-0E42-49B6-92C2-4F729448958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A7E5-1A4F-419F-8A51-13043F730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4695-0E42-49B6-92C2-4F729448958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A7E5-1A4F-419F-8A51-13043F730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4695-0E42-49B6-92C2-4F729448958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A7E5-1A4F-419F-8A51-13043F730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F4695-0E42-49B6-92C2-4F729448958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5A7E5-1A4F-419F-8A51-13043F7309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Табличка 7"/>
          <p:cNvSpPr/>
          <p:nvPr/>
        </p:nvSpPr>
        <p:spPr>
          <a:xfrm>
            <a:off x="179512" y="188640"/>
            <a:ext cx="8712968" cy="6480720"/>
          </a:xfrm>
          <a:prstGeom prst="plaqu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  <a:ln w="38100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clip_image001.jpg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5157192"/>
            <a:ext cx="1600192" cy="1600192"/>
          </a:xfrm>
          <a:prstGeom prst="rect">
            <a:avLst/>
          </a:prstGeom>
        </p:spPr>
      </p:pic>
      <p:pic>
        <p:nvPicPr>
          <p:cNvPr id="10" name="Рисунок 9" descr="x_68f70433.jp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52320" y="5292884"/>
            <a:ext cx="1503808" cy="1460345"/>
          </a:xfrm>
          <a:prstGeom prst="rect">
            <a:avLst/>
          </a:prstGeom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42556"/>
            <a:ext cx="12458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1" descr="kalendar-1sentyabrya.jpg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96336" y="116632"/>
            <a:ext cx="1636038" cy="1584176"/>
          </a:xfrm>
          <a:prstGeom prst="rect">
            <a:avLst/>
          </a:prstGeom>
        </p:spPr>
      </p:pic>
      <p:pic>
        <p:nvPicPr>
          <p:cNvPr id="13" name="Рисунок 12" descr="s12518111.jpg"/>
          <p:cNvPicPr>
            <a:picLocks noChangeAspect="1"/>
          </p:cNvPicPr>
          <p:nvPr/>
        </p:nvPicPr>
        <p:blipFill>
          <a:blip r:embed="rId1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19330149">
            <a:off x="172548" y="-19414"/>
            <a:ext cx="1365797" cy="18541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59113" y="4826000"/>
            <a:ext cx="342423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282" y="1428736"/>
            <a:ext cx="850112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MS Mincho" pitchFamily="49" charset="-128"/>
              </a:rPr>
              <a:t>Хореографический кружок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MS Mincho" pitchFamily="49" charset="-128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MS Mincho" pitchFamily="49" charset="-128"/>
              </a:rPr>
              <a:t>«</a:t>
            </a:r>
            <a:r>
              <a:rPr kumimoji="0" lang="ru-RU" sz="48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MS Mincho" pitchFamily="49" charset="-128"/>
              </a:rPr>
              <a:t>Рябинушка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MS Mincho" pitchFamily="49" charset="-128"/>
              </a:rPr>
              <a:t>»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Monotype Corsiva" pitchFamily="66" charset="0"/>
              <a:ea typeface="MS Mincho" pitchFamily="49" charset="-128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357422" y="4286256"/>
            <a:ext cx="45308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97937"/>
                </a:solidFill>
                <a:effectLst/>
                <a:latin typeface="Arial" pitchFamily="34" charset="0"/>
                <a:ea typeface="Times New Roman" pitchFamily="18" charset="0"/>
              </a:rPr>
              <a:t>для детей 7—12 лет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97937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4399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400" dirty="0" smtClean="0">
                <a:latin typeface="Arial" pitchFamily="34" charset="0"/>
                <a:cs typeface="Arial" pitchFamily="34" charset="0"/>
              </a:rPr>
              <a:t>Хореографическое искусство </a:t>
            </a:r>
            <a:endParaRPr lang="ru-RU" sz="3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400" dirty="0" smtClean="0">
                <a:latin typeface="Arial" pitchFamily="34" charset="0"/>
                <a:cs typeface="Arial" pitchFamily="34" charset="0"/>
              </a:rPr>
              <a:t>учит 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детей </a:t>
            </a:r>
            <a:endParaRPr lang="ru-RU" sz="3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400" dirty="0" smtClean="0">
                <a:latin typeface="Arial" pitchFamily="34" charset="0"/>
                <a:cs typeface="Arial" pitchFamily="34" charset="0"/>
              </a:rPr>
              <a:t>красоте 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и выразительности движений, формирует их фигуру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ru-RU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развивает физическую силу, выносливость, ловкость и смелость. Благодаря хореографическому образованию </a:t>
            </a:r>
            <a:endParaRPr lang="ru-RU" sz="3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400" dirty="0" smtClean="0">
                <a:latin typeface="Arial" pitchFamily="34" charset="0"/>
                <a:cs typeface="Arial" pitchFamily="34" charset="0"/>
              </a:rPr>
              <a:t>учащиеся 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приобретают общую эстетическую и танцевальную культуру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Цель программы</a:t>
            </a:r>
            <a:r>
              <a:rPr lang="ru-RU" b="1" i="1" dirty="0" smtClean="0">
                <a:solidFill>
                  <a:srgbClr val="C00000"/>
                </a:solidFill>
              </a:rPr>
              <a:t>:</a:t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rgbClr val="C97937"/>
                </a:solidFill>
              </a:rPr>
              <a:t>Прививать интерес младших школьников к хореографическому искусству.</a:t>
            </a:r>
            <a:endParaRPr lang="ru-RU" dirty="0">
              <a:solidFill>
                <a:srgbClr val="C9793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00042"/>
            <a:ext cx="8929718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C97937"/>
                </a:solidFill>
                <a:latin typeface="Arial" pitchFamily="34" charset="0"/>
                <a:cs typeface="Arial" pitchFamily="34" charset="0"/>
              </a:rPr>
              <a:t>Программа </a:t>
            </a:r>
            <a:r>
              <a:rPr lang="ru-RU" sz="3600" b="1" dirty="0" smtClean="0">
                <a:solidFill>
                  <a:srgbClr val="C97937"/>
                </a:solidFill>
                <a:latin typeface="Arial" pitchFamily="34" charset="0"/>
                <a:cs typeface="Arial" pitchFamily="34" charset="0"/>
              </a:rPr>
              <a:t>предполагает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C9793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C97937"/>
                </a:solidFill>
                <a:latin typeface="Arial" pitchFamily="34" charset="0"/>
                <a:cs typeface="Arial" pitchFamily="34" charset="0"/>
              </a:rPr>
              <a:t>освоение азов ритмики, </a:t>
            </a:r>
            <a:endParaRPr lang="ru-RU" sz="3600" b="1" dirty="0" smtClean="0">
              <a:solidFill>
                <a:srgbClr val="C97937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C97937"/>
                </a:solidFill>
                <a:latin typeface="Arial" pitchFamily="34" charset="0"/>
                <a:cs typeface="Arial" pitchFamily="34" charset="0"/>
              </a:rPr>
              <a:t>азбуки </a:t>
            </a:r>
            <a:r>
              <a:rPr lang="ru-RU" sz="3600" b="1" dirty="0" smtClean="0">
                <a:solidFill>
                  <a:srgbClr val="C97937"/>
                </a:solidFill>
                <a:latin typeface="Arial" pitchFamily="34" charset="0"/>
                <a:cs typeface="Arial" pitchFamily="34" charset="0"/>
              </a:rPr>
              <a:t>классического танца, </a:t>
            </a:r>
            <a:endParaRPr lang="ru-RU" sz="3600" b="1" dirty="0" smtClean="0">
              <a:solidFill>
                <a:srgbClr val="C97937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C97937"/>
                </a:solidFill>
                <a:latin typeface="Arial" pitchFamily="34" charset="0"/>
                <a:cs typeface="Arial" pitchFamily="34" charset="0"/>
              </a:rPr>
              <a:t>изучение </a:t>
            </a:r>
            <a:r>
              <a:rPr lang="ru-RU" sz="3600" b="1" dirty="0" smtClean="0">
                <a:solidFill>
                  <a:srgbClr val="C97937"/>
                </a:solidFill>
                <a:latin typeface="Arial" pitchFamily="34" charset="0"/>
                <a:cs typeface="Arial" pitchFamily="34" charset="0"/>
              </a:rPr>
              <a:t>танцевальных элементов, исполнение детских бальных </a:t>
            </a:r>
            <a:endParaRPr lang="ru-RU" sz="3600" b="1" dirty="0" smtClean="0">
              <a:solidFill>
                <a:srgbClr val="C97937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C97937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3600" b="1" dirty="0" smtClean="0">
                <a:solidFill>
                  <a:srgbClr val="C97937"/>
                </a:solidFill>
                <a:latin typeface="Arial" pitchFamily="34" charset="0"/>
                <a:cs typeface="Arial" pitchFamily="34" charset="0"/>
              </a:rPr>
              <a:t>народных танцев </a:t>
            </a:r>
            <a:endParaRPr lang="ru-RU" sz="3600" b="1" dirty="0" smtClean="0">
              <a:solidFill>
                <a:srgbClr val="C97937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C97937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3600" b="1" dirty="0" smtClean="0">
                <a:solidFill>
                  <a:srgbClr val="C97937"/>
                </a:solidFill>
                <a:latin typeface="Arial" pitchFamily="34" charset="0"/>
                <a:cs typeface="Arial" pitchFamily="34" charset="0"/>
              </a:rPr>
              <a:t>воспитание способности </a:t>
            </a:r>
            <a:endParaRPr lang="ru-RU" sz="3600" b="1" dirty="0" smtClean="0">
              <a:solidFill>
                <a:srgbClr val="C97937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C97937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sz="3600" b="1" dirty="0" smtClean="0">
                <a:solidFill>
                  <a:srgbClr val="C97937"/>
                </a:solidFill>
                <a:latin typeface="Arial" pitchFamily="34" charset="0"/>
                <a:cs typeface="Arial" pitchFamily="34" charset="0"/>
              </a:rPr>
              <a:t>танцевально-музыкальной </a:t>
            </a:r>
            <a:endParaRPr lang="ru-RU" sz="3600" b="1" dirty="0" smtClean="0">
              <a:solidFill>
                <a:srgbClr val="C97937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C97937"/>
                </a:solidFill>
                <a:latin typeface="Arial" pitchFamily="34" charset="0"/>
                <a:cs typeface="Arial" pitchFamily="34" charset="0"/>
              </a:rPr>
              <a:t>импровизации</a:t>
            </a:r>
            <a:r>
              <a:rPr lang="ru-RU" sz="3600" b="1" dirty="0" smtClean="0">
                <a:solidFill>
                  <a:srgbClr val="C97937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785794"/>
            <a:ext cx="885828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1" i="0" u="none" strike="noStrike" cap="none" normalizeH="0" baseline="0" dirty="0" smtClean="0">
                <a:ln>
                  <a:noFill/>
                </a:ln>
                <a:solidFill>
                  <a:srgbClr val="C97937"/>
                </a:solidFill>
                <a:effectLst/>
                <a:latin typeface="Arial" pitchFamily="34" charset="0"/>
                <a:ea typeface="Times New Roman" pitchFamily="18" charset="0"/>
              </a:rPr>
              <a:t>Основная форма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1" i="0" u="none" strike="noStrike" cap="none" normalizeH="0" baseline="0" dirty="0" smtClean="0">
                <a:ln>
                  <a:noFill/>
                </a:ln>
                <a:solidFill>
                  <a:srgbClr val="C97937"/>
                </a:solidFill>
                <a:effectLst/>
                <a:latin typeface="Arial" pitchFamily="34" charset="0"/>
                <a:ea typeface="Times New Roman" pitchFamily="18" charset="0"/>
              </a:rPr>
              <a:t> образовательной работы с детьми: музыкально-тренировочные занятия,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1" i="0" u="none" strike="noStrike" cap="none" normalizeH="0" baseline="0" dirty="0" smtClean="0">
                <a:ln>
                  <a:noFill/>
                </a:ln>
                <a:solidFill>
                  <a:srgbClr val="C97937"/>
                </a:solidFill>
                <a:effectLst/>
                <a:latin typeface="Arial" pitchFamily="34" charset="0"/>
                <a:ea typeface="Times New Roman" pitchFamily="18" charset="0"/>
              </a:rPr>
              <a:t> в ходе которых осуществляется систематическое, целенаправленное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1" i="0" u="none" strike="noStrike" cap="none" normalizeH="0" baseline="0" dirty="0" smtClean="0">
                <a:ln>
                  <a:noFill/>
                </a:ln>
                <a:solidFill>
                  <a:srgbClr val="C97937"/>
                </a:solidFill>
                <a:effectLst/>
                <a:latin typeface="Arial" pitchFamily="34" charset="0"/>
                <a:ea typeface="Times New Roman" pitchFamily="18" charset="0"/>
              </a:rPr>
              <a:t>и всестороннее воспитание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1" i="0" u="none" strike="noStrike" cap="none" normalizeH="0" baseline="0" dirty="0" smtClean="0">
                <a:ln>
                  <a:noFill/>
                </a:ln>
                <a:solidFill>
                  <a:srgbClr val="C97937"/>
                </a:solidFill>
                <a:effectLst/>
                <a:latin typeface="Arial" pitchFamily="34" charset="0"/>
                <a:ea typeface="Times New Roman" pitchFamily="18" charset="0"/>
              </a:rPr>
              <a:t>и формирование музыкальных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1" i="0" u="none" strike="noStrike" cap="none" normalizeH="0" baseline="0" dirty="0" smtClean="0">
                <a:ln>
                  <a:noFill/>
                </a:ln>
                <a:solidFill>
                  <a:srgbClr val="C97937"/>
                </a:solidFill>
                <a:effectLst/>
                <a:latin typeface="Arial" pitchFamily="34" charset="0"/>
                <a:ea typeface="Times New Roman" pitchFamily="18" charset="0"/>
              </a:rPr>
              <a:t>и танцевальных способностей каждого ребенка.</a:t>
            </a:r>
            <a:endParaRPr kumimoji="0" lang="ru-RU" sz="3400" b="1" i="0" u="none" strike="noStrike" cap="none" normalizeH="0" baseline="0" dirty="0" smtClean="0">
              <a:ln>
                <a:noFill/>
              </a:ln>
              <a:solidFill>
                <a:srgbClr val="C97937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1" i="0" u="none" strike="noStrike" cap="none" normalizeH="0" baseline="0" dirty="0" smtClean="0">
                <a:ln>
                  <a:noFill/>
                </a:ln>
                <a:solidFill>
                  <a:srgbClr val="C97937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endParaRPr kumimoji="0" lang="ru-RU" sz="3400" b="1" i="0" u="none" strike="noStrike" cap="none" normalizeH="0" baseline="0" dirty="0" smtClean="0">
              <a:ln>
                <a:noFill/>
              </a:ln>
              <a:solidFill>
                <a:srgbClr val="C97937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1643050"/>
            <a:ext cx="857256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97937"/>
                </a:solidFill>
                <a:effectLst/>
                <a:latin typeface="Arial" pitchFamily="34" charset="0"/>
                <a:ea typeface="Times New Roman" pitchFamily="18" charset="0"/>
              </a:rPr>
              <a:t>КОНТРОЛЬ И ОЦЕНКА.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97937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97937"/>
                </a:solidFill>
                <a:effectLst/>
                <a:latin typeface="Arial" pitchFamily="34" charset="0"/>
                <a:ea typeface="Times New Roman" pitchFamily="18" charset="0"/>
              </a:rPr>
              <a:t>Отчетный концерт в конце года.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97937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b8be76fc1873358e7421467b55ff476bb103ab6"/>
</p:tagLst>
</file>

<file path=ppt/theme/theme1.xml><?xml version="1.0" encoding="utf-8"?>
<a:theme xmlns:a="http://schemas.openxmlformats.org/drawingml/2006/main" name="Фокина Л. П. Шаблон школьный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школьный 2</Template>
  <TotalTime>24</TotalTime>
  <Words>118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Фокина Л. П. Шаблон школьный 2</vt:lpstr>
      <vt:lpstr>Слайд 1</vt:lpstr>
      <vt:lpstr>Слайд 2</vt:lpstr>
      <vt:lpstr>Цель программы:  Прививать интерес младших школьников к хореографическому искусству.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UserXP</dc:creator>
  <cp:lastModifiedBy>UserXP</cp:lastModifiedBy>
  <cp:revision>4</cp:revision>
  <dcterms:created xsi:type="dcterms:W3CDTF">2013-09-30T18:06:43Z</dcterms:created>
  <dcterms:modified xsi:type="dcterms:W3CDTF">2013-09-30T18:31:21Z</dcterms:modified>
</cp:coreProperties>
</file>