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71" r:id="rId5"/>
    <p:sldId id="259" r:id="rId6"/>
    <p:sldId id="270" r:id="rId7"/>
    <p:sldId id="262" r:id="rId8"/>
    <p:sldId id="263" r:id="rId9"/>
    <p:sldId id="264" r:id="rId10"/>
    <p:sldId id="272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840" autoAdjust="0"/>
  </p:normalViewPr>
  <p:slideViewPr>
    <p:cSldViewPr>
      <p:cViewPr varScale="1">
        <p:scale>
          <a:sx n="87" d="100"/>
          <a:sy n="87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B9B3B-D577-4333-9423-C517A10F385C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18813-5C07-4AAF-A901-2AD2FE573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8813-5C07-4AAF-A901-2AD2FE5730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upercook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643182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Bookman Old Style" pitchFamily="18" charset="0"/>
              </a:rPr>
              <a:t/>
            </a:r>
            <a:br>
              <a:rPr lang="ru-RU" sz="5400" dirty="0" smtClean="0">
                <a:latin typeface="Bookman Old Style" pitchFamily="18" charset="0"/>
              </a:rPr>
            </a:br>
            <a:r>
              <a:rPr lang="ru-RU" sz="2150" dirty="0" smtClean="0">
                <a:latin typeface="Bookman Old Style" pitchFamily="18" charset="0"/>
              </a:rPr>
              <a:t/>
            </a:r>
            <a:br>
              <a:rPr lang="ru-RU" sz="2150" dirty="0" smtClean="0">
                <a:latin typeface="Bookman Old Style" pitchFamily="18" charset="0"/>
              </a:rPr>
            </a:br>
            <a:r>
              <a:rPr lang="ru-RU" sz="4000" b="0" dirty="0" smtClean="0">
                <a:solidFill>
                  <a:schemeClr val="accent3">
                    <a:lumMod val="50000"/>
                  </a:schemeClr>
                </a:solidFill>
              </a:rPr>
              <a:t>Творческий проект</a:t>
            </a:r>
            <a:br>
              <a:rPr lang="ru-RU" sz="4000" b="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0" dirty="0" smtClean="0">
                <a:solidFill>
                  <a:schemeClr val="accent3">
                    <a:lumMod val="50000"/>
                  </a:schemeClr>
                </a:solidFill>
              </a:rPr>
              <a:t>по технологии </a:t>
            </a:r>
            <a:br>
              <a:rPr lang="ru-RU" sz="4000" b="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7200" b="0" dirty="0" smtClean="0">
                <a:solidFill>
                  <a:schemeClr val="accent3">
                    <a:lumMod val="50000"/>
                  </a:schemeClr>
                </a:solidFill>
                <a:latin typeface="Bickham Script One" pitchFamily="66" charset="0"/>
              </a:rPr>
              <a:t>«Подарок маме»</a:t>
            </a:r>
            <a:r>
              <a:rPr lang="ru-RU" sz="7200" b="0" dirty="0" smtClean="0">
                <a:solidFill>
                  <a:schemeClr val="accent3">
                    <a:lumMod val="50000"/>
                  </a:schemeClr>
                </a:solidFill>
                <a:latin typeface="Bickham Script One" pitchFamily="66" charset="0"/>
              </a:rPr>
              <a:t/>
            </a:r>
            <a:br>
              <a:rPr lang="ru-RU" sz="7200" b="0" dirty="0" smtClean="0">
                <a:solidFill>
                  <a:schemeClr val="accent3">
                    <a:lumMod val="50000"/>
                  </a:schemeClr>
                </a:solidFill>
                <a:latin typeface="Bickham Script One" pitchFamily="66" charset="0"/>
              </a:rPr>
            </a:br>
            <a:endParaRPr lang="ru-RU" sz="7200" b="0" dirty="0">
              <a:solidFill>
                <a:schemeClr val="accent3">
                  <a:lumMod val="50000"/>
                </a:schemeClr>
              </a:solidFill>
              <a:latin typeface="Bickham Script One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062912" cy="1752600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smtClean="0">
                <a:latin typeface="Bookman Old Style" pitchFamily="18" charset="0"/>
              </a:rPr>
              <a:t>Выполнила: ученица </a:t>
            </a:r>
            <a:r>
              <a:rPr lang="ru-RU" sz="2400" i="1" dirty="0" smtClean="0">
                <a:latin typeface="Bookman Old Style" pitchFamily="18" charset="0"/>
              </a:rPr>
              <a:t>8  </a:t>
            </a:r>
            <a:r>
              <a:rPr lang="ru-RU" sz="2400" i="1" dirty="0" smtClean="0">
                <a:latin typeface="Bookman Old Style" pitchFamily="18" charset="0"/>
              </a:rPr>
              <a:t>класса</a:t>
            </a:r>
          </a:p>
          <a:p>
            <a:pPr algn="r"/>
            <a:r>
              <a:rPr lang="ru-RU" sz="2400" i="1" dirty="0" err="1" smtClean="0">
                <a:latin typeface="Bookman Old Style" pitchFamily="18" charset="0"/>
              </a:rPr>
              <a:t>Тутова</a:t>
            </a:r>
            <a:r>
              <a:rPr lang="ru-RU" sz="2400" i="1" dirty="0" smtClean="0">
                <a:latin typeface="Bookman Old Style" pitchFamily="18" charset="0"/>
              </a:rPr>
              <a:t> Наталья</a:t>
            </a:r>
            <a:endParaRPr lang="ru-RU" sz="2400" i="1" dirty="0">
              <a:latin typeface="Bookman Old Style" pitchFamily="18" charset="0"/>
            </a:endParaRPr>
          </a:p>
        </p:txBody>
      </p:sp>
      <p:pic>
        <p:nvPicPr>
          <p:cNvPr id="4" name="Picture 2" descr="C:\Documents and Settings\Administrator\Рабочий стол\букеты\Изображение 1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143248"/>
            <a:ext cx="2766281" cy="326334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Bickham Script One" pitchFamily="66" charset="0"/>
              </a:rPr>
              <a:t>Самооценка</a:t>
            </a:r>
            <a:br>
              <a:rPr lang="ru-RU" sz="6600" dirty="0" smtClean="0">
                <a:solidFill>
                  <a:srgbClr val="FF0000"/>
                </a:solidFill>
                <a:latin typeface="Bickham Script One" pitchFamily="66" charset="0"/>
              </a:rPr>
            </a:br>
            <a:endParaRPr lang="ru-RU" sz="6600" dirty="0">
              <a:solidFill>
                <a:srgbClr val="FF0000"/>
              </a:solidFill>
              <a:latin typeface="Bickham Script One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Я получила большое удовольствие и заряд энергии от выполненной работы, хотя она была нелегкой. В ходе своей работы я подробно познакомилась с   </a:t>
            </a:r>
            <a:r>
              <a:rPr lang="ru-RU" sz="2000" dirty="0" smtClean="0">
                <a:hlinkClick r:id="rId2" tooltip="SuperCook.ru"/>
              </a:rPr>
              <a:t>всевозможными конфигурациями букетов</a:t>
            </a:r>
            <a:r>
              <a:rPr lang="ru-RU" sz="2000" dirty="0" smtClean="0"/>
              <a:t>, с материалами, которые применяют, исследовала историю возникновения.   Моя работа понравилась  родным  и друзьям. Думаю, что теперь не возникнет вопроса: Что подарить?</a:t>
            </a:r>
          </a:p>
          <a:p>
            <a:r>
              <a:rPr lang="ru-RU" sz="2000" dirty="0" smtClean="0"/>
              <a:t>Небольшие трудности возникали при креплении конфет к основанию </a:t>
            </a:r>
            <a:r>
              <a:rPr lang="ru-RU" sz="2000" dirty="0" err="1" smtClean="0"/>
              <a:t>шпашки</a:t>
            </a:r>
            <a:r>
              <a:rPr lang="ru-RU" sz="2000" dirty="0" smtClean="0"/>
              <a:t>. Но, все же, у меня получилось достичь цели, которую я ставила в начале проекта. Самостоятельное изготовление красивых букетов из конфет доступно даже детям   и не требует дорогостоящих материалов. </a:t>
            </a:r>
            <a:endParaRPr lang="ru-RU" sz="2000" dirty="0"/>
          </a:p>
        </p:txBody>
      </p:sp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600" i="1" dirty="0" smtClean="0">
                <a:solidFill>
                  <a:srgbClr val="FF0000"/>
                </a:solidFill>
                <a:effectLst/>
                <a:latin typeface="Bickham Script One" pitchFamily="66" charset="0"/>
              </a:rPr>
              <a:t>Реклама</a:t>
            </a:r>
            <a:r>
              <a:rPr lang="ru-RU" sz="6600" dirty="0" smtClean="0">
                <a:latin typeface="Bickham Script One" pitchFamily="66" charset="0"/>
              </a:rPr>
              <a:t> </a:t>
            </a:r>
            <a:endParaRPr lang="ru-RU" sz="6600" dirty="0">
              <a:latin typeface="Bickham Script One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709160"/>
          </a:xfrm>
        </p:spPr>
        <p:txBody>
          <a:bodyPr>
            <a:normAutofit fontScale="92500" lnSpcReduction="10000"/>
          </a:bodyPr>
          <a:lstStyle/>
          <a:p>
            <a:pPr algn="ctr" eaLnBrk="0" hangingPunct="0">
              <a:buNone/>
              <a:tabLst>
                <a:tab pos="231775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«ВКУСНАЯ МАСТЕРСКАЯ»</a:t>
            </a:r>
            <a:r>
              <a:rPr lang="ru-RU" b="1" dirty="0" smtClean="0">
                <a:solidFill>
                  <a:srgbClr val="888888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None/>
              <a:tabLst>
                <a:tab pos="231775" algn="l"/>
              </a:tabLst>
            </a:pPr>
            <a:r>
              <a:rPr lang="ru-RU" b="1" dirty="0" smtClean="0">
                <a:latin typeface="ShellyAllegroC" pitchFamily="2" charset="0"/>
                <a:ea typeface="Calibri" pitchFamily="34" charset="0"/>
                <a:cs typeface="Times New Roman" pitchFamily="18" charset="0"/>
              </a:rPr>
              <a:t>Букеты и композиции из конфет </a:t>
            </a:r>
          </a:p>
          <a:p>
            <a:pPr algn="ctr" eaLnBrk="0" hangingPunct="0">
              <a:buNone/>
              <a:tabLst>
                <a:tab pos="231775" algn="l"/>
              </a:tabLst>
            </a:pPr>
            <a:r>
              <a:rPr lang="ru-RU" b="1" dirty="0" smtClean="0">
                <a:latin typeface="ShellyAllegroC" pitchFamily="2" charset="0"/>
                <a:ea typeface="Calibri" pitchFamily="34" charset="0"/>
                <a:cs typeface="Times New Roman" pitchFamily="18" charset="0"/>
              </a:rPr>
              <a:t>с доставкой по всему городу.</a:t>
            </a:r>
          </a:p>
          <a:p>
            <a:pPr algn="ctr" eaLnBrk="0" hangingPunct="0">
              <a:buNone/>
              <a:tabLst>
                <a:tab pos="231775" algn="l"/>
              </a:tabLst>
            </a:pPr>
            <a:r>
              <a:rPr lang="ru-RU" b="1" dirty="0" smtClean="0">
                <a:latin typeface="ShellyAllegroC" pitchFamily="2" charset="0"/>
                <a:ea typeface="Calibri" pitchFamily="34" charset="0"/>
                <a:cs typeface="Times New Roman" pitchFamily="18" charset="0"/>
              </a:rPr>
              <a:t>Мы рады приветствовать Вас в нашей  мастерской вкусных и оригинальных подарков ручной работы. Букеты из конфет - необычный  и запоминающийся подарок для любого возраста.</a:t>
            </a:r>
          </a:p>
          <a:p>
            <a:pPr algn="ctr" eaLnBrk="0" hangingPunct="0">
              <a:buNone/>
              <a:tabLst>
                <a:tab pos="231775" algn="l"/>
              </a:tabLst>
            </a:pPr>
            <a:r>
              <a:rPr lang="ru-RU" b="1" dirty="0" smtClean="0">
                <a:latin typeface="ShellyAllegroC" pitchFamily="2" charset="0"/>
                <a:ea typeface="Calibri" pitchFamily="34" charset="0"/>
                <a:cs typeface="Times New Roman" pitchFamily="18" charset="0"/>
              </a:rPr>
              <a:t>Букет конфет - маленькая радость и приятный сюрприз для любимых людей. </a:t>
            </a:r>
          </a:p>
          <a:p>
            <a:pPr algn="ctr" eaLnBrk="0" hangingPunct="0">
              <a:buNone/>
              <a:tabLst>
                <a:tab pos="231775" algn="l"/>
              </a:tabLst>
            </a:pPr>
            <a:r>
              <a:rPr lang="ru-RU" b="1" dirty="0" smtClean="0">
                <a:latin typeface="ShellyAllegroC" pitchFamily="2" charset="0"/>
                <a:ea typeface="Calibri" pitchFamily="34" charset="0"/>
                <a:cs typeface="Times New Roman" pitchFamily="18" charset="0"/>
              </a:rPr>
              <a:t>Каждый букет сделан вручную - поэтому оригинален и неповторим.</a:t>
            </a:r>
            <a:endParaRPr lang="ru-RU" b="1" dirty="0" smtClean="0">
              <a:latin typeface="ShellyAllegroC" pitchFamily="2" charset="0"/>
            </a:endParaRPr>
          </a:p>
          <a:p>
            <a:endParaRPr lang="ru-RU" dirty="0">
              <a:latin typeface="ShellyAllegroC" pitchFamily="2" charset="0"/>
            </a:endParaRPr>
          </a:p>
        </p:txBody>
      </p:sp>
      <p:pic>
        <p:nvPicPr>
          <p:cNvPr id="6" name="Picture 2" descr="Изображение 1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800" y="1785925"/>
            <a:ext cx="2852041" cy="33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92080" y="2276872"/>
            <a:ext cx="33123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Administrator\Рабочий стол\букеты\Изображение 1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4100490" cy="546732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04746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effectLst/>
                <a:latin typeface="Bookman Old Style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effectLst/>
                <a:latin typeface="Bookman Old Style" pitchFamily="18" charset="0"/>
              </a:rPr>
            </a:br>
            <a:r>
              <a:rPr lang="ru-RU" sz="6700" dirty="0" smtClean="0">
                <a:solidFill>
                  <a:srgbClr val="FF0000"/>
                </a:solidFill>
                <a:effectLst/>
                <a:latin typeface="Bickham Script One" pitchFamily="66" charset="0"/>
              </a:rPr>
              <a:t>Обоснование выбора темы</a:t>
            </a:r>
            <a:endParaRPr lang="ru-RU" sz="6700" dirty="0">
              <a:solidFill>
                <a:srgbClr val="FF0000"/>
              </a:solidFill>
              <a:effectLst/>
              <a:latin typeface="Bickham Script One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319868" cy="494515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Каждый раз, когда приближаются праздники, возникает вопрос: «Что подарить?» Ведь  удивить людей подарками очень сложно. Дарить конфеты - уже не так интересно, а цветы - быстро  вянут. И я решила  делать  подарки своими руками в виде букетов из конфет. Букеты из конфет очень эффектно смотрятся на столе и прекрасны в качестве оригинальных подарков, ты вложить, частику своей души будет самым дорогим подарком для моей мамы. Это необычно и интересно,  создать радостную атмосферу праздника.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если   нет желания кушать конфеты, то такой букет можно оставить надолго. Ведь букет не завянет, и долго будет радовать глаз. Мне стало очень интересно узнать, из чего можно делать букеты? Как красиво оформить букеты из конфет? </a:t>
            </a:r>
            <a:endParaRPr lang="ru-RU" sz="2000" b="1" u="sng" dirty="0" smtClean="0"/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Цели и задачи проекта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Изготовление изделия.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Совершенствование навыков  и приемов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техники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трёхмерного моделирования.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творческой инициативы, творческого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подхода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работе.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Совершенствование своих возможностей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области проектной деятельности.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и выполнение творческого проекта.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Оценка проделанной работы.</a:t>
            </a:r>
          </a:p>
          <a:p>
            <a:pPr>
              <a:lnSpc>
                <a:spcPct val="90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istrator\Рабочий стол\букеты\Изображение 1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786190"/>
            <a:ext cx="2240598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effectLst/>
                <a:latin typeface="Bickham Script One" pitchFamily="66" charset="0"/>
              </a:rPr>
              <a:t>Историческая </a:t>
            </a:r>
            <a:r>
              <a:rPr lang="ru-RU" sz="6000" dirty="0" smtClean="0">
                <a:solidFill>
                  <a:srgbClr val="FF0000"/>
                </a:solidFill>
                <a:effectLst/>
                <a:latin typeface="Bickham Script One" pitchFamily="66" charset="0"/>
              </a:rPr>
              <a:t>справка</a:t>
            </a:r>
            <a:endParaRPr lang="ru-RU" sz="6000" dirty="0">
              <a:solidFill>
                <a:srgbClr val="FF0000"/>
              </a:solidFill>
              <a:effectLst/>
              <a:latin typeface="Bickham Script One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7704856" cy="1296144"/>
          </a:xfrm>
        </p:spPr>
        <p:txBody>
          <a:bodyPr>
            <a:noAutofit/>
          </a:bodyPr>
          <a:lstStyle/>
          <a:p>
            <a:r>
              <a:rPr lang="ru-RU" sz="1600" dirty="0" smtClean="0"/>
              <a:t>Традиция составлять БУКЕТЫ появилась давно. </a:t>
            </a:r>
          </a:p>
          <a:p>
            <a:pPr>
              <a:buNone/>
            </a:pPr>
            <a:r>
              <a:rPr lang="ru-RU" sz="1600" dirty="0" smtClean="0"/>
              <a:t>   Ими украшали жертвенные алтари и животных, </a:t>
            </a:r>
          </a:p>
          <a:p>
            <a:pPr>
              <a:buNone/>
            </a:pPr>
            <a:r>
              <a:rPr lang="ru-RU" sz="1600" dirty="0" smtClean="0"/>
              <a:t>       предназначенных для жертвоприношений, </a:t>
            </a:r>
          </a:p>
          <a:p>
            <a:pPr>
              <a:buNone/>
            </a:pPr>
            <a:r>
              <a:rPr lang="ru-RU" sz="1600" dirty="0" smtClean="0"/>
              <a:t>                                      или троны правителей</a:t>
            </a:r>
            <a:r>
              <a:rPr lang="ru-RU" sz="1500" dirty="0" smtClean="0"/>
              <a:t>.</a:t>
            </a:r>
          </a:p>
          <a:p>
            <a:pPr>
              <a:buNone/>
            </a:pPr>
            <a:endParaRPr lang="ru-RU" sz="1500" b="1" dirty="0" smtClean="0"/>
          </a:p>
          <a:p>
            <a:pPr>
              <a:buNone/>
            </a:pPr>
            <a:endParaRPr lang="ru-RU" sz="1500" b="1" dirty="0" smtClean="0"/>
          </a:p>
          <a:p>
            <a:pPr>
              <a:buNone/>
            </a:pPr>
            <a:endParaRPr lang="ru-RU" sz="1500" b="1" dirty="0" smtClean="0"/>
          </a:p>
          <a:p>
            <a:pPr>
              <a:buNone/>
            </a:pPr>
            <a:endParaRPr lang="ru-RU" sz="1500" b="1" dirty="0" smtClean="0"/>
          </a:p>
          <a:p>
            <a:pPr>
              <a:buNone/>
            </a:pPr>
            <a:endParaRPr lang="ru-RU" sz="1500" b="1" dirty="0" smtClean="0"/>
          </a:p>
          <a:p>
            <a:r>
              <a:rPr lang="ru-RU" sz="1500" b="1" dirty="0" smtClean="0"/>
              <a:t>                                          </a:t>
            </a:r>
            <a:r>
              <a:rPr lang="ru-RU" sz="1600" dirty="0" smtClean="0"/>
              <a:t>Искусство создания букетов из конфет не стало ещё в России обычным делом, таким как флористика или свадебные торты. </a:t>
            </a:r>
            <a:r>
              <a:rPr lang="ru-RU" sz="1800" dirty="0" smtClean="0"/>
              <a:t>Его   называют  «сладкой флористикой», подчёркивая его одиозность и неравнозначность.</a:t>
            </a:r>
            <a:endParaRPr lang="ru-RU" sz="1600" dirty="0" smtClean="0"/>
          </a:p>
          <a:p>
            <a:endParaRPr lang="ru-RU" sz="1500" b="1" dirty="0" smtClean="0"/>
          </a:p>
          <a:p>
            <a:pPr>
              <a:buNone/>
            </a:pPr>
            <a:r>
              <a:rPr lang="ru-RU" sz="1600" dirty="0" smtClean="0"/>
              <a:t>История конфет охватывает географию всего мира. </a:t>
            </a:r>
          </a:p>
          <a:p>
            <a:pPr>
              <a:buNone/>
            </a:pPr>
            <a:r>
              <a:rPr lang="ru-RU" sz="1600" dirty="0" smtClean="0"/>
              <a:t>Первые кондитеры появились в Древнем Египте. </a:t>
            </a:r>
          </a:p>
          <a:p>
            <a:endParaRPr lang="ru-RU" sz="1500" b="1" dirty="0" smtClean="0"/>
          </a:p>
          <a:p>
            <a:endParaRPr lang="ru-RU" sz="1000" i="1" dirty="0"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84784"/>
            <a:ext cx="169545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1905000" cy="133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941168"/>
            <a:ext cx="1905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effectLst/>
                <a:latin typeface="Bickham Script One" pitchFamily="66" charset="0"/>
              </a:rPr>
              <a:t>Историческая справка</a:t>
            </a:r>
            <a:endParaRPr lang="ru-RU" sz="6000" dirty="0">
              <a:solidFill>
                <a:srgbClr val="FF0000"/>
              </a:solidFill>
              <a:effectLst/>
              <a:latin typeface="Bickham Script One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6264696" cy="129614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500" b="1" dirty="0" smtClean="0"/>
          </a:p>
          <a:p>
            <a:r>
              <a:rPr lang="ru-RU" sz="1500" dirty="0" smtClean="0"/>
              <a:t>        Летописи Франции рассказывают, как конфеты сыграли роль государственной важности при дворе.</a:t>
            </a:r>
          </a:p>
          <a:p>
            <a:pPr>
              <a:buNone/>
            </a:pPr>
            <a:r>
              <a:rPr lang="ru-RU" sz="1500" dirty="0" smtClean="0"/>
              <a:t>      В 1715 году канцлер завоевал расположение французского короля Людовика XV, преподнеся ему в благодарность за произнесенную тронную речь… огромное блюдо с конфетами!</a:t>
            </a:r>
          </a:p>
          <a:p>
            <a:pPr>
              <a:buNone/>
            </a:pPr>
            <a:r>
              <a:rPr lang="ru-RU" sz="1500" dirty="0" smtClean="0"/>
              <a:t>      Впрочем, чем еще можно было покорить сердце монарха, которому было всего пять лет?! </a:t>
            </a:r>
          </a:p>
          <a:p>
            <a:r>
              <a:rPr lang="ru-RU" sz="1500" dirty="0" smtClean="0"/>
              <a:t>      Само слово «конфета» в XVI веке придумали итальянские аптекари: они так  называли засахаренные или переработанные в варенье фрукты.</a:t>
            </a:r>
          </a:p>
          <a:p>
            <a:pPr>
              <a:buNone/>
            </a:pPr>
            <a:endParaRPr lang="ru-RU" sz="1500" dirty="0" smtClean="0"/>
          </a:p>
          <a:p>
            <a:r>
              <a:rPr lang="ru-RU" sz="1400" dirty="0" smtClean="0"/>
              <a:t>         </a:t>
            </a:r>
            <a:r>
              <a:rPr lang="ru-RU" sz="1600" dirty="0" smtClean="0"/>
              <a:t>А на Руси испокон веков уваривали фрукты в меду, да еще и добавляли различных пряностей. Но вот масштабное производство конфет в их нынешнем понимании появилось в России только в XIX веке.</a:t>
            </a:r>
          </a:p>
          <a:p>
            <a:endParaRPr lang="ru-RU" sz="1050" i="1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340768"/>
            <a:ext cx="2225664" cy="2788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581128"/>
            <a:ext cx="1905000" cy="1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66484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3600" dirty="0" smtClean="0"/>
              <a:t> </a:t>
            </a:r>
            <a:r>
              <a:rPr lang="ru-RU" sz="6700" dirty="0" smtClean="0">
                <a:solidFill>
                  <a:srgbClr val="FF0000"/>
                </a:solidFill>
                <a:latin typeface="Bickham Script Two" pitchFamily="66" charset="0"/>
              </a:rPr>
              <a:t>Генерирование идей</a:t>
            </a:r>
            <a:endParaRPr lang="ru-RU" sz="6700" i="1" dirty="0">
              <a:solidFill>
                <a:srgbClr val="FF0000"/>
              </a:solidFill>
              <a:effectLst/>
              <a:latin typeface="Bickham Script Two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3240" y="228599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858148" y="2428868"/>
            <a:ext cx="12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Вариант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28596" y="471488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Вариант 4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715140" y="528638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Вариант 3</a:t>
            </a:r>
            <a:endParaRPr lang="ru-RU" dirty="0"/>
          </a:p>
        </p:txBody>
      </p:sp>
      <p:pic>
        <p:nvPicPr>
          <p:cNvPr id="2050" name="Picture 2" descr="C:\Documents and Settings\Administrator\Рабочий стол\букеты\Изображение 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2276091" cy="208596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Рабочий стол\букеты\Изображение 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459" y="1571612"/>
            <a:ext cx="2286016" cy="1714512"/>
          </a:xfrm>
          <a:prstGeom prst="rect">
            <a:avLst/>
          </a:prstGeom>
          <a:noFill/>
        </p:spPr>
      </p:pic>
      <p:pic>
        <p:nvPicPr>
          <p:cNvPr id="2052" name="Picture 4" descr="C:\Documents and Settings\Administrator\Рабочий стол\букеты\Изображение 128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357562"/>
            <a:ext cx="2101526" cy="3065473"/>
          </a:xfrm>
          <a:prstGeom prst="rect">
            <a:avLst/>
          </a:prstGeom>
          <a:noFill/>
        </p:spPr>
      </p:pic>
      <p:pic>
        <p:nvPicPr>
          <p:cNvPr id="2053" name="Picture 5" descr="C:\Documents and Settings\Administrator\Рабочий стол\букеты\Изображение 12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929066"/>
            <a:ext cx="2180042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363272" cy="11430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lvl="0" algn="ctr"/>
            <a:r>
              <a:rPr lang="ru-RU" sz="5400" dirty="0" smtClean="0">
                <a:solidFill>
                  <a:srgbClr val="FF0000"/>
                </a:solidFill>
                <a:latin typeface="Bickham Script One" pitchFamily="66" charset="0"/>
              </a:rPr>
              <a:t>Выбор материала для проекта, дизайн- </a:t>
            </a:r>
            <a:br>
              <a:rPr lang="ru-RU" sz="5400" dirty="0" smtClean="0">
                <a:solidFill>
                  <a:srgbClr val="FF0000"/>
                </a:solidFill>
                <a:latin typeface="Bickham Script One" pitchFamily="66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Bickham Script One" pitchFamily="66" charset="0"/>
              </a:rPr>
              <a:t>анализ.</a:t>
            </a:r>
            <a:endParaRPr lang="ru-RU" sz="5400" dirty="0">
              <a:solidFill>
                <a:srgbClr val="FF0000"/>
              </a:solidFill>
              <a:latin typeface="Bickham Script One" pitchFamily="66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61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560" y="1844824"/>
            <a:ext cx="7286676" cy="420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1600" dirty="0" smtClean="0"/>
              <a:t>Сейчас на прилавках  магазинов есть бумага из Германии. </a:t>
            </a:r>
          </a:p>
          <a:p>
            <a:r>
              <a:rPr lang="ru-RU" sz="1600" dirty="0" smtClean="0"/>
              <a:t> Она представлена богатой цветовой палитрой, качеством и доступной ценой. Я решила сделать красивую  работу из этой бумаги. </a:t>
            </a:r>
          </a:p>
          <a:p>
            <a:r>
              <a:rPr lang="ru-RU" sz="1600" dirty="0" smtClean="0"/>
              <a:t>В изготовлении данной работы используют бежевый  цветов. Здесь соединяются как контрастные цвета, так и родственные.</a:t>
            </a:r>
            <a:r>
              <a:rPr lang="en-US" sz="1600" dirty="0" smtClean="0"/>
              <a:t>  </a:t>
            </a:r>
            <a:r>
              <a:rPr lang="ru-RU" sz="1600" dirty="0" smtClean="0"/>
              <a:t>Они могут плавно переходить один в другой или гармонично соединяться в контрастной гамме.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Примечание:</a:t>
            </a:r>
          </a:p>
          <a:p>
            <a:pPr>
              <a:lnSpc>
                <a:spcPct val="90000"/>
              </a:lnSpc>
            </a:pPr>
            <a:r>
              <a:rPr lang="ru-RU" sz="1600" b="1" dirty="0" smtClean="0"/>
              <a:t>Вкус конфет:</a:t>
            </a:r>
            <a:r>
              <a:rPr lang="ru-RU" sz="1600" dirty="0" smtClean="0"/>
              <a:t> используйте в своей </a:t>
            </a:r>
          </a:p>
          <a:p>
            <a:pPr>
              <a:lnSpc>
                <a:spcPct val="90000"/>
              </a:lnSpc>
            </a:pPr>
            <a:r>
              <a:rPr lang="ru-RU" sz="1600" dirty="0" smtClean="0"/>
              <a:t>композиции конфеты, которые вы</a:t>
            </a:r>
          </a:p>
          <a:p>
            <a:pPr>
              <a:lnSpc>
                <a:spcPct val="90000"/>
              </a:lnSpc>
            </a:pPr>
            <a:r>
              <a:rPr lang="ru-RU" sz="1600" dirty="0" smtClean="0"/>
              <a:t> пробовали, и они вам понравились, </a:t>
            </a:r>
          </a:p>
          <a:p>
            <a:pPr>
              <a:lnSpc>
                <a:spcPct val="90000"/>
              </a:lnSpc>
            </a:pPr>
            <a:r>
              <a:rPr lang="ru-RU" sz="1600" dirty="0" smtClean="0"/>
              <a:t>или  те, которые любит тот, </a:t>
            </a:r>
          </a:p>
          <a:p>
            <a:pPr>
              <a:lnSpc>
                <a:spcPct val="90000"/>
              </a:lnSpc>
            </a:pPr>
            <a:r>
              <a:rPr lang="ru-RU" sz="1600" dirty="0" smtClean="0"/>
              <a:t>кому предназначен ваш сладкий подарок.</a:t>
            </a:r>
          </a:p>
          <a:p>
            <a:pPr>
              <a:lnSpc>
                <a:spcPct val="90000"/>
              </a:lnSpc>
            </a:pPr>
            <a:r>
              <a:rPr lang="ru-RU" sz="1600" dirty="0" smtClean="0"/>
              <a:t> Ну и, естественно, конфеты должны</a:t>
            </a:r>
          </a:p>
          <a:p>
            <a:pPr>
              <a:lnSpc>
                <a:spcPct val="90000"/>
              </a:lnSpc>
            </a:pPr>
            <a:r>
              <a:rPr lang="ru-RU" sz="1600" dirty="0" smtClean="0"/>
              <a:t> быть с не истекшим сроком годности. </a:t>
            </a:r>
          </a:p>
          <a:p>
            <a:pPr>
              <a:lnSpc>
                <a:spcPct val="90000"/>
              </a:lnSpc>
            </a:pPr>
            <a:r>
              <a:rPr lang="ru-RU" sz="1600" b="1" dirty="0" smtClean="0"/>
              <a:t>Форма конфет:</a:t>
            </a:r>
            <a:r>
              <a:rPr lang="ru-RU" sz="1600" dirty="0" smtClean="0"/>
              <a:t>  круглая или овальная.</a:t>
            </a:r>
          </a:p>
          <a:p>
            <a:pPr>
              <a:lnSpc>
                <a:spcPct val="90000"/>
              </a:lnSpc>
            </a:pPr>
            <a:endParaRPr lang="ru-RU" sz="2000" dirty="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7099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1400" b="1" i="1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effectLst/>
                <a:latin typeface="Bickham Script One" pitchFamily="66" charset="0"/>
              </a:rPr>
              <a:t>Выбор материала и оборудования</a:t>
            </a:r>
            <a:endParaRPr lang="ru-RU" sz="5400" dirty="0">
              <a:solidFill>
                <a:srgbClr val="FF0000"/>
              </a:solidFill>
              <a:effectLst/>
              <a:latin typeface="Bickham Script One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ru-RU" sz="2000" b="1" i="1" dirty="0" smtClean="0">
              <a:latin typeface="Bookman Old Style" pitchFamily="18" charset="0"/>
            </a:endParaRP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b="7695"/>
          <a:stretch>
            <a:fillRect/>
          </a:stretch>
        </p:blipFill>
        <p:spPr bwMode="auto">
          <a:xfrm>
            <a:off x="971600" y="1700808"/>
            <a:ext cx="2214578" cy="1679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16832"/>
            <a:ext cx="2190765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05064"/>
            <a:ext cx="2480341" cy="1857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6" descr="buket-sweet-00-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437112"/>
            <a:ext cx="2357454" cy="173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/>
          <a:srcRect b="8134"/>
          <a:stretch>
            <a:fillRect/>
          </a:stretch>
        </p:blipFill>
        <p:spPr bwMode="auto">
          <a:xfrm>
            <a:off x="5940152" y="4293096"/>
            <a:ext cx="2214578" cy="1642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2" descr="buket-sweet-00-0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204864"/>
            <a:ext cx="2185991" cy="148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0392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600" dirty="0" smtClean="0"/>
              <a:t> </a:t>
            </a:r>
            <a:r>
              <a:rPr lang="ru-RU" sz="6700" dirty="0" smtClean="0">
                <a:solidFill>
                  <a:srgbClr val="FF0000"/>
                </a:solidFill>
                <a:latin typeface="Bickham Script One" pitchFamily="66" charset="0"/>
              </a:rPr>
              <a:t>Экономическое обоснование.</a:t>
            </a:r>
            <a:endParaRPr lang="ru-RU" sz="6700" dirty="0">
              <a:solidFill>
                <a:srgbClr val="FF0000"/>
              </a:solidFill>
              <a:latin typeface="Bickham Script One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1071546"/>
          <a:ext cx="6929487" cy="3858934"/>
        </p:xfrm>
        <a:graphic>
          <a:graphicData uri="http://schemas.openxmlformats.org/drawingml/2006/table">
            <a:tbl>
              <a:tblPr/>
              <a:tblGrid>
                <a:gridCol w="741618"/>
                <a:gridCol w="2473092"/>
                <a:gridCol w="1214446"/>
                <a:gridCol w="928694"/>
                <a:gridCol w="571504"/>
                <a:gridCol w="1000133"/>
              </a:tblGrid>
              <a:tr h="30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№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п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Наименование      материалов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Цена (руб.)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Расход        материалов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Затраты (руб.)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Крепированная бумага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32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1 метр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Лента атласная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1 метр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Лента шёлковая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8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0.5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Палочки для барбекю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16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23 штук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2.3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Штемпельная подушка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Клей «Титан»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7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Листья папоротника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Корзина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пеноплекс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1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пчёлка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6-00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1 штука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6-00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11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Листья роз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60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1 ветка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60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36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                                                                                          Итого: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ahoma"/>
                        </a:rPr>
                        <a:t>151.5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910" y="4929198"/>
            <a:ext cx="5801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dirty="0" smtClean="0"/>
              <a:t>Таким образом, себестоимость моей композиции </a:t>
            </a:r>
            <a:r>
              <a:rPr lang="ru-RU" dirty="0" smtClean="0"/>
              <a:t>151 рубль 50 копеек.  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785926"/>
            <a:ext cx="8229600" cy="38227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1600" b="1" i="1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3600" i="1" dirty="0" smtClean="0"/>
              <a:t> </a:t>
            </a:r>
            <a:r>
              <a:rPr lang="ru-RU" sz="6000" dirty="0" smtClean="0">
                <a:solidFill>
                  <a:srgbClr val="FF0000"/>
                </a:solidFill>
                <a:latin typeface="Bickham Script One" pitchFamily="66" charset="0"/>
              </a:rPr>
              <a:t>Экологическое обоснование.</a:t>
            </a:r>
            <a:br>
              <a:rPr lang="ru-RU" sz="6000" dirty="0" smtClean="0">
                <a:solidFill>
                  <a:srgbClr val="FF0000"/>
                </a:solidFill>
                <a:latin typeface="Bickham Script One" pitchFamily="66" charset="0"/>
              </a:rPr>
            </a:br>
            <a:endParaRPr lang="ru-RU" sz="6000" b="1" dirty="0">
              <a:solidFill>
                <a:srgbClr val="FF0000"/>
              </a:solidFill>
              <a:effectLst/>
              <a:latin typeface="Bickham Script One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4932040" cy="470916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Моя композиция   из  конфет   в виде </a:t>
            </a:r>
            <a:r>
              <a:rPr lang="ru-RU" sz="2400" b="1" dirty="0" smtClean="0"/>
              <a:t>корзины роз изготовлена </a:t>
            </a:r>
            <a:r>
              <a:rPr lang="ru-RU" sz="2400" b="1" dirty="0" smtClean="0"/>
              <a:t>из натуральных продуктов, а в качестве упаковки используются материалы, не влияющие на      экологическую обстановку, не наносят вреда окружающей </a:t>
            </a:r>
            <a:r>
              <a:rPr lang="ru-RU" sz="2400" b="1" dirty="0" smtClean="0"/>
              <a:t>среде.</a:t>
            </a:r>
            <a:endParaRPr lang="ru-RU" sz="2400" b="1" dirty="0" smtClean="0"/>
          </a:p>
          <a:p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3074" name="Picture 2" descr="Изображение 1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85925"/>
            <a:ext cx="3643338" cy="428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710</TotalTime>
  <Words>632</Words>
  <Application>Microsoft Office PowerPoint</Application>
  <PresentationFormat>Экран (4:3)</PresentationFormat>
  <Paragraphs>132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Творческий проект по технологии  «Подарок маме» </vt:lpstr>
      <vt:lpstr> Обоснование выбора темы</vt:lpstr>
      <vt:lpstr>Историческая справка</vt:lpstr>
      <vt:lpstr> Историческая справка</vt:lpstr>
      <vt:lpstr>  Генерирование идей</vt:lpstr>
      <vt:lpstr>Выбор материала для проекта, дизайн-  анализ.</vt:lpstr>
      <vt:lpstr> Выбор материала и оборудования</vt:lpstr>
      <vt:lpstr>  Экономическое обоснование.</vt:lpstr>
      <vt:lpstr>  Экологическое обоснование. </vt:lpstr>
      <vt:lpstr>Самооценка </vt:lpstr>
      <vt:lpstr>Реклама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«Русская кухня»</dc:title>
  <dc:creator>Учитель</dc:creator>
  <cp:lastModifiedBy>Admin</cp:lastModifiedBy>
  <cp:revision>67</cp:revision>
  <dcterms:created xsi:type="dcterms:W3CDTF">2011-11-28T07:54:46Z</dcterms:created>
  <dcterms:modified xsi:type="dcterms:W3CDTF">2013-11-10T19:45:58Z</dcterms:modified>
</cp:coreProperties>
</file>