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72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AE247-6157-4AD1-8012-BBFA1D41F908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22AC2-BC8B-458B-A065-1BC431B09EA6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AE247-6157-4AD1-8012-BBFA1D41F908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22AC2-BC8B-458B-A065-1BC431B09E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AE247-6157-4AD1-8012-BBFA1D41F908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22AC2-BC8B-458B-A065-1BC431B09E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AE247-6157-4AD1-8012-BBFA1D41F908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22AC2-BC8B-458B-A065-1BC431B09E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AE247-6157-4AD1-8012-BBFA1D41F908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22AC2-BC8B-458B-A065-1BC431B09EA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AE247-6157-4AD1-8012-BBFA1D41F908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22AC2-BC8B-458B-A065-1BC431B09E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AE247-6157-4AD1-8012-BBFA1D41F908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22AC2-BC8B-458B-A065-1BC431B09E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AE247-6157-4AD1-8012-BBFA1D41F908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22AC2-BC8B-458B-A065-1BC431B09E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AE247-6157-4AD1-8012-BBFA1D41F908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22AC2-BC8B-458B-A065-1BC431B09E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AE247-6157-4AD1-8012-BBFA1D41F908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22AC2-BC8B-458B-A065-1BC431B09EA6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AE247-6157-4AD1-8012-BBFA1D41F908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22AC2-BC8B-458B-A065-1BC431B09EA6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EAAE247-6157-4AD1-8012-BBFA1D41F908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7322AC2-BC8B-458B-A065-1BC431B09EA6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3000">
              <a:schemeClr val="bg2">
                <a:tint val="83000"/>
                <a:shade val="97000"/>
                <a:satMod val="230000"/>
              </a:schemeClr>
            </a:gs>
            <a:gs pos="100000">
              <a:schemeClr val="bg2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ctrTitle"/>
          </p:nvPr>
        </p:nvSpPr>
        <p:spPr>
          <a:xfrm>
            <a:off x="251520" y="1844824"/>
            <a:ext cx="4419600" cy="1600327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Трусы</a:t>
            </a:r>
            <a:endParaRPr lang="ru-RU" sz="5400" dirty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Построение  чертежа выкройки</a:t>
            </a:r>
            <a:endParaRPr lang="ru-RU" sz="3600" dirty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5970" y="476672"/>
            <a:ext cx="8229600" cy="1008112"/>
          </a:xfrm>
        </p:spPr>
        <p:txBody>
          <a:bodyPr>
            <a:normAutofit/>
          </a:bodyPr>
          <a:lstStyle/>
          <a:p>
            <a:r>
              <a:rPr lang="ru-RU" sz="2200" b="0" spc="0" dirty="0" smtClean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10. Обвести точки </a:t>
            </a:r>
            <a:r>
              <a:rPr lang="ru-RU" sz="22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А, Б,Н,Н2,б,Б2,Т1,А</a:t>
            </a:r>
            <a:r>
              <a:rPr lang="ru-RU" sz="2200" b="0" spc="0" dirty="0" smtClean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жирной линией. Данная линия обозначает </a:t>
            </a:r>
            <a:r>
              <a:rPr lang="ru-RU" sz="22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переднюю половинку </a:t>
            </a:r>
            <a:r>
              <a:rPr lang="ru-RU" sz="2200" b="0" spc="0" dirty="0" smtClean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изделия (трусы)</a:t>
            </a:r>
            <a:endParaRPr lang="ru-RU" sz="2200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1907704" y="2348880"/>
            <a:ext cx="22681" cy="35981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 rot="5400000">
            <a:off x="3023828" y="1232756"/>
            <a:ext cx="0" cy="22322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4142422" y="2348880"/>
            <a:ext cx="22681" cy="35981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1907704" y="4581128"/>
            <a:ext cx="345638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930385" y="5934350"/>
            <a:ext cx="345638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1412055" y="1700808"/>
            <a:ext cx="4956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>
                <a:ln w="50800"/>
                <a:solidFill>
                  <a:prstClr val="white"/>
                </a:solidFill>
              </a:rPr>
              <a:t>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920981" y="1700808"/>
            <a:ext cx="43794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Т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328985" y="4215067"/>
            <a:ext cx="47000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>
                <a:ln w="50800"/>
                <a:solidFill>
                  <a:prstClr val="white"/>
                </a:solidFill>
              </a:rPr>
              <a:t>Б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565259" y="4437112"/>
            <a:ext cx="59984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Б₁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292069" y="5593050"/>
            <a:ext cx="63831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Н₁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292069" y="5009231"/>
            <a:ext cx="50847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Н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580182" y="5267303"/>
            <a:ext cx="6815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Н₂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sp>
        <p:nvSpPr>
          <p:cNvPr id="23" name="Дуга 22"/>
          <p:cNvSpPr/>
          <p:nvPr/>
        </p:nvSpPr>
        <p:spPr>
          <a:xfrm rot="21227275">
            <a:off x="-1557543" y="5410935"/>
            <a:ext cx="6767967" cy="4579040"/>
          </a:xfrm>
          <a:prstGeom prst="arc">
            <a:avLst>
              <a:gd name="adj1" fmla="val 16701231"/>
              <a:gd name="adj2" fmla="val 19711786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4138319" y="2325452"/>
            <a:ext cx="1633" cy="3834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4186878" y="2197053"/>
            <a:ext cx="56778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Т₁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1907704" y="2348880"/>
            <a:ext cx="2230615" cy="3600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4165103" y="4581128"/>
            <a:ext cx="406897" cy="22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4368551" y="3875529"/>
            <a:ext cx="4571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б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4150927" y="3875529"/>
            <a:ext cx="8505" cy="69348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3540628" y="3356992"/>
            <a:ext cx="64312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Б₂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sp>
        <p:nvSpPr>
          <p:cNvPr id="27" name="Дуга 26"/>
          <p:cNvSpPr/>
          <p:nvPr/>
        </p:nvSpPr>
        <p:spPr>
          <a:xfrm>
            <a:off x="4150927" y="2943814"/>
            <a:ext cx="1052490" cy="1648388"/>
          </a:xfrm>
          <a:prstGeom prst="arc">
            <a:avLst>
              <a:gd name="adj1" fmla="val 5489944"/>
              <a:gd name="adj2" fmla="val 10244457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flipH="1">
            <a:off x="4212663" y="4570772"/>
            <a:ext cx="437707" cy="136357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endCxn id="23" idx="0"/>
          </p:cNvCxnSpPr>
          <p:nvPr/>
        </p:nvCxnSpPr>
        <p:spPr>
          <a:xfrm>
            <a:off x="1907704" y="2336237"/>
            <a:ext cx="4795" cy="306309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4138295" y="2708920"/>
            <a:ext cx="0" cy="11588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577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362055"/>
          </a:xfrm>
        </p:spPr>
        <p:txBody>
          <a:bodyPr>
            <a:normAutofit fontScale="90000"/>
          </a:bodyPr>
          <a:lstStyle/>
          <a:p>
            <a:r>
              <a:rPr lang="ru-RU" sz="2200" b="0" spc="0" dirty="0" smtClean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Построение </a:t>
            </a:r>
            <a:r>
              <a:rPr lang="ru-RU" sz="22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задней половинки трусов.</a:t>
            </a:r>
            <a:br>
              <a:rPr lang="ru-RU" sz="22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200" b="0" spc="0" dirty="0" smtClean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11. Положение </a:t>
            </a:r>
            <a:r>
              <a:rPr lang="ru-RU" sz="22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линии </a:t>
            </a:r>
            <a:r>
              <a:rPr lang="ru-RU" sz="2200" b="0" spc="0" dirty="0" err="1" smtClean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слонки</a:t>
            </a:r>
            <a:r>
              <a:rPr lang="ru-RU" sz="2200" b="0" spc="0" dirty="0" smtClean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: </a:t>
            </a:r>
            <a:r>
              <a:rPr lang="ru-RU" sz="2200" spc="0" dirty="0" smtClean="0">
                <a:ln>
                  <a:noFill/>
                </a:ln>
                <a:solidFill>
                  <a:srgbClr val="FFFF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Т1Т2=3см</a:t>
            </a:r>
            <a:r>
              <a:rPr lang="ru-RU" sz="2200" spc="0" dirty="0">
                <a:ln>
                  <a:noFill/>
                </a:ln>
                <a:solidFill>
                  <a:srgbClr val="FFFF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r>
              <a:rPr lang="ru-RU" sz="22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2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2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Точки б, Т2 соединяем прямой линией и от точки Т2 продолжаем ее вверх</a:t>
            </a:r>
            <a:r>
              <a:rPr lang="ru-RU" sz="2200" b="0" spc="0" dirty="0" smtClean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endParaRPr lang="ru-RU" sz="2200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1907704" y="2348880"/>
            <a:ext cx="22681" cy="35981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 rot="5400000">
            <a:off x="3023828" y="1232756"/>
            <a:ext cx="0" cy="22322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4142422" y="2348880"/>
            <a:ext cx="22681" cy="35981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1907704" y="4581128"/>
            <a:ext cx="345638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930385" y="5934350"/>
            <a:ext cx="345638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1412055" y="1700808"/>
            <a:ext cx="4956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>
                <a:ln w="50800"/>
                <a:solidFill>
                  <a:prstClr val="white"/>
                </a:solidFill>
              </a:rPr>
              <a:t>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920981" y="1700808"/>
            <a:ext cx="43794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Т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328985" y="4215067"/>
            <a:ext cx="47000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>
                <a:ln w="50800"/>
                <a:solidFill>
                  <a:prstClr val="white"/>
                </a:solidFill>
              </a:rPr>
              <a:t>Б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565259" y="4437112"/>
            <a:ext cx="59984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Б₁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292069" y="5593050"/>
            <a:ext cx="63831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Н₁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292069" y="5009231"/>
            <a:ext cx="50847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Н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580182" y="5267303"/>
            <a:ext cx="6815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Н₂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4138319" y="2325452"/>
            <a:ext cx="1633" cy="3834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4186878" y="2197053"/>
            <a:ext cx="56778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Т₁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4165103" y="4581128"/>
            <a:ext cx="406897" cy="22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4368551" y="3875529"/>
            <a:ext cx="4571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б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4150927" y="3875529"/>
            <a:ext cx="8505" cy="69348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3516306" y="3671584"/>
            <a:ext cx="64312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Б₂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4138295" y="2708920"/>
            <a:ext cx="0" cy="9800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4470770" y="4532123"/>
            <a:ext cx="0" cy="9800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3813742" y="2757924"/>
            <a:ext cx="32455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рямоугольник 36"/>
          <p:cNvSpPr/>
          <p:nvPr/>
        </p:nvSpPr>
        <p:spPr>
          <a:xfrm>
            <a:off x="3235095" y="2207151"/>
            <a:ext cx="61106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Т₂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3347864" y="1556792"/>
            <a:ext cx="1122906" cy="302662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1919044" y="5363174"/>
            <a:ext cx="0" cy="9800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1218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362055"/>
          </a:xfrm>
        </p:spPr>
        <p:txBody>
          <a:bodyPr>
            <a:normAutofit fontScale="90000"/>
          </a:bodyPr>
          <a:lstStyle/>
          <a:p>
            <a:r>
              <a:rPr lang="ru-RU" sz="2200" b="0" spc="0" dirty="0" smtClean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12. </a:t>
            </a:r>
            <a:r>
              <a:rPr lang="ru-RU" sz="22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От точки Т2 вверх откладываем 4см и ставим точку m:</a:t>
            </a:r>
            <a:br>
              <a:rPr lang="ru-RU" sz="22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200" spc="0" dirty="0">
                <a:ln>
                  <a:noFill/>
                </a:ln>
                <a:solidFill>
                  <a:srgbClr val="FFFF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Т2m=4см.</a:t>
            </a:r>
            <a:r>
              <a:rPr lang="ru-RU" sz="22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2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2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Точки А, m соединяем прямой линией.</a:t>
            </a:r>
            <a:br>
              <a:rPr lang="ru-RU" sz="22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endParaRPr lang="ru-RU" sz="2200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1907704" y="2348880"/>
            <a:ext cx="22681" cy="35981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 rot="5400000">
            <a:off x="3023828" y="1232756"/>
            <a:ext cx="0" cy="22322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4142422" y="2348880"/>
            <a:ext cx="22681" cy="35981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1907704" y="4581128"/>
            <a:ext cx="345638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930385" y="5934350"/>
            <a:ext cx="345638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1412055" y="1700808"/>
            <a:ext cx="4956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>
                <a:ln w="50800"/>
                <a:solidFill>
                  <a:prstClr val="white"/>
                </a:solidFill>
              </a:rPr>
              <a:t>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920981" y="1700808"/>
            <a:ext cx="43794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Т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328985" y="4215067"/>
            <a:ext cx="47000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>
                <a:ln w="50800"/>
                <a:solidFill>
                  <a:prstClr val="white"/>
                </a:solidFill>
              </a:rPr>
              <a:t>Б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565259" y="4437112"/>
            <a:ext cx="59984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Б₁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292069" y="5593050"/>
            <a:ext cx="63831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Н₁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292069" y="5009231"/>
            <a:ext cx="50847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Н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580182" y="5267303"/>
            <a:ext cx="6815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Н₂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4138319" y="2325452"/>
            <a:ext cx="1633" cy="3834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4186878" y="2197053"/>
            <a:ext cx="56778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Т₁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4165103" y="4581128"/>
            <a:ext cx="406897" cy="22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4368551" y="3875529"/>
            <a:ext cx="4571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б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4150927" y="3875529"/>
            <a:ext cx="8505" cy="69348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3534001" y="3645024"/>
            <a:ext cx="64312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Б₂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3813742" y="2757924"/>
            <a:ext cx="32455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рямоугольник 36"/>
          <p:cNvSpPr/>
          <p:nvPr/>
        </p:nvSpPr>
        <p:spPr>
          <a:xfrm>
            <a:off x="3235095" y="2207151"/>
            <a:ext cx="61106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Т₂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3347864" y="1556792"/>
            <a:ext cx="1122906" cy="30266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1919044" y="5363174"/>
            <a:ext cx="0" cy="9800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-60000">
            <a:off x="3477313" y="1900754"/>
            <a:ext cx="307414" cy="86028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3469829" y="1412776"/>
            <a:ext cx="59022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4000" b="1" dirty="0">
                <a:ln w="50800"/>
                <a:solidFill>
                  <a:prstClr val="white"/>
                </a:solidFill>
              </a:rPr>
              <a:t>m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 flipH="1">
            <a:off x="1930385" y="1922030"/>
            <a:ext cx="1565524" cy="40886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1543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5970" y="288333"/>
            <a:ext cx="8229600" cy="1152128"/>
          </a:xfrm>
        </p:spPr>
        <p:txBody>
          <a:bodyPr>
            <a:normAutofit/>
          </a:bodyPr>
          <a:lstStyle/>
          <a:p>
            <a:r>
              <a:rPr lang="ru-RU" sz="2000" b="0" spc="0" dirty="0" smtClean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1</a:t>
            </a:r>
            <a:r>
              <a:rPr lang="en-US" sz="2000" b="0" spc="0" dirty="0" smtClean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3</a:t>
            </a:r>
            <a:r>
              <a:rPr lang="ru-RU" sz="2000" b="0" spc="0" dirty="0" smtClean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Отложить ширину шага </a:t>
            </a:r>
            <a:r>
              <a:rPr lang="ru-RU" sz="20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задней половинки трусов: </a:t>
            </a:r>
            <a:r>
              <a:rPr lang="ru-RU" sz="2000" spc="0" dirty="0">
                <a:ln>
                  <a:noFill/>
                </a:ln>
                <a:solidFill>
                  <a:srgbClr val="FFFF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бб1=4см.</a:t>
            </a:r>
            <a:r>
              <a:rPr lang="ru-RU" sz="20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0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000" b="0" spc="0" dirty="0" smtClean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14. Отложить ширину низа </a:t>
            </a:r>
            <a:r>
              <a:rPr lang="ru-RU" sz="20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задней половинки трусов: </a:t>
            </a:r>
            <a:r>
              <a:rPr lang="ru-RU" sz="2000" spc="0" dirty="0">
                <a:ln>
                  <a:noFill/>
                </a:ln>
                <a:solidFill>
                  <a:srgbClr val="FFFF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Н2Н3=3см.</a:t>
            </a:r>
            <a:r>
              <a:rPr lang="ru-RU" sz="20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0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0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Точки б1, Н3 соединяем </a:t>
            </a:r>
            <a:r>
              <a:rPr lang="ru-RU" sz="2000" b="0" spc="0" dirty="0" smtClean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прямой </a:t>
            </a:r>
            <a:r>
              <a:rPr lang="ru-RU" sz="20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линией. </a:t>
            </a:r>
            <a:endParaRPr lang="ru-RU" sz="2000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1907704" y="2348880"/>
            <a:ext cx="22681" cy="35981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 rot="5400000">
            <a:off x="3023828" y="1232756"/>
            <a:ext cx="0" cy="22322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4142422" y="2348880"/>
            <a:ext cx="22681" cy="35981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1907704" y="4581128"/>
            <a:ext cx="345638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930385" y="5934350"/>
            <a:ext cx="345638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1412055" y="1700808"/>
            <a:ext cx="4956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>
                <a:ln w="50800"/>
                <a:solidFill>
                  <a:prstClr val="white"/>
                </a:solidFill>
              </a:rPr>
              <a:t>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920981" y="1700808"/>
            <a:ext cx="43794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Т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328985" y="4215067"/>
            <a:ext cx="47000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>
                <a:ln w="50800"/>
                <a:solidFill>
                  <a:prstClr val="white"/>
                </a:solidFill>
              </a:rPr>
              <a:t>Б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565259" y="4437112"/>
            <a:ext cx="59984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Б₁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292069" y="5593050"/>
            <a:ext cx="63831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Н₁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292069" y="5009231"/>
            <a:ext cx="50847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Н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580182" y="5267303"/>
            <a:ext cx="6815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Н₂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4138319" y="2325452"/>
            <a:ext cx="1633" cy="3834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4186878" y="2197053"/>
            <a:ext cx="56778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Т₁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4165103" y="4581128"/>
            <a:ext cx="406897" cy="22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4368551" y="3875529"/>
            <a:ext cx="4571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б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4150927" y="3875529"/>
            <a:ext cx="8505" cy="69348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3524598" y="3540317"/>
            <a:ext cx="64312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Б₂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3235095" y="2207151"/>
            <a:ext cx="61106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Т₂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3347864" y="1556792"/>
            <a:ext cx="1122906" cy="30266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1919044" y="5363174"/>
            <a:ext cx="0" cy="9800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3469829" y="1412776"/>
            <a:ext cx="59022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4000" b="1" dirty="0">
                <a:ln w="50800"/>
                <a:solidFill>
                  <a:prstClr val="white"/>
                </a:solidFill>
              </a:rPr>
              <a:t>m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 flipH="1">
            <a:off x="1930385" y="1922030"/>
            <a:ext cx="1565524" cy="4088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4470770" y="4587002"/>
            <a:ext cx="57606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4981912" y="3894260"/>
            <a:ext cx="58702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б₁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4165103" y="5931631"/>
            <a:ext cx="43203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4515206" y="5271668"/>
            <a:ext cx="6815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Н₃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flipH="1">
            <a:off x="4470770" y="4587002"/>
            <a:ext cx="576064" cy="179432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9562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5970" y="312644"/>
            <a:ext cx="8229600" cy="1808018"/>
          </a:xfrm>
        </p:spPr>
        <p:txBody>
          <a:bodyPr>
            <a:noAutofit/>
          </a:bodyPr>
          <a:lstStyle/>
          <a:p>
            <a:r>
              <a:rPr lang="ru-RU" sz="2000" b="0" spc="0" dirty="0" smtClean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15</a:t>
            </a:r>
            <a:r>
              <a:rPr lang="ru-RU" sz="20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Удлинение шаговой линии задней половинки </a:t>
            </a:r>
            <a:r>
              <a:rPr lang="ru-RU" sz="2000" b="0" spc="0" dirty="0" smtClean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трусов: </a:t>
            </a:r>
            <a:r>
              <a:rPr lang="ru-RU" sz="2000" spc="0" dirty="0">
                <a:ln>
                  <a:noFill/>
                </a:ln>
                <a:solidFill>
                  <a:srgbClr val="FFFF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б1 </a:t>
            </a:r>
            <a:r>
              <a:rPr lang="ru-RU" sz="2000" spc="0" dirty="0" smtClean="0">
                <a:ln>
                  <a:noFill/>
                </a:ln>
                <a:solidFill>
                  <a:srgbClr val="FFFF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б2=1см, </a:t>
            </a:r>
            <a:r>
              <a:rPr lang="ru-RU" sz="20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0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000" spc="0" dirty="0" smtClean="0">
                <a:ln>
                  <a:noFill/>
                </a:ln>
                <a:solidFill>
                  <a:srgbClr val="FFFF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Н3Н4=1см</a:t>
            </a:r>
            <a:br>
              <a:rPr lang="ru-RU" sz="2000" spc="0" dirty="0" smtClean="0">
                <a:ln>
                  <a:noFill/>
                </a:ln>
                <a:solidFill>
                  <a:srgbClr val="FFFF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000" b="0" spc="0" dirty="0" smtClean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16. Построить точку </a:t>
            </a:r>
            <a:r>
              <a:rPr lang="ru-RU" sz="20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Б3</a:t>
            </a:r>
            <a:r>
              <a:rPr lang="ru-RU" sz="2000" b="0" spc="0" dirty="0" smtClean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Провести перпендикуляр из точки Б2 на </a:t>
            </a:r>
            <a:br>
              <a:rPr lang="ru-RU" sz="2000" b="0" spc="0" dirty="0" smtClean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000" b="0" spc="0" dirty="0" smtClean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прямую </a:t>
            </a:r>
            <a:r>
              <a:rPr lang="en-US" sz="2000" b="0" spc="0" dirty="0" smtClean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m</a:t>
            </a:r>
            <a:r>
              <a:rPr lang="ru-RU" sz="2000" b="0" spc="0" dirty="0" smtClean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б.    Точки </a:t>
            </a:r>
            <a:r>
              <a:rPr lang="ru-RU" sz="20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Н, Н4 соединяем слегка вогнутой линией. Точки m , Б3, соединяем слегка выпуклой линией, как показано на чертеже.</a:t>
            </a:r>
            <a:br>
              <a:rPr lang="ru-RU" sz="20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endParaRPr lang="ru-RU" sz="2000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1907704" y="2348880"/>
            <a:ext cx="22681" cy="35981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 rot="5400000">
            <a:off x="3023828" y="1232756"/>
            <a:ext cx="0" cy="22322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4142422" y="2348880"/>
            <a:ext cx="22681" cy="35981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1907704" y="4581128"/>
            <a:ext cx="345638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930385" y="5934350"/>
            <a:ext cx="345638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1412055" y="1700808"/>
            <a:ext cx="4956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>
                <a:ln w="50800"/>
                <a:solidFill>
                  <a:prstClr val="white"/>
                </a:solidFill>
              </a:rPr>
              <a:t>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920981" y="1700808"/>
            <a:ext cx="43794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Т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328985" y="4215067"/>
            <a:ext cx="47000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>
                <a:ln w="50800"/>
                <a:solidFill>
                  <a:prstClr val="white"/>
                </a:solidFill>
              </a:rPr>
              <a:t>Б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565259" y="4437112"/>
            <a:ext cx="59984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Б₁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292069" y="5593050"/>
            <a:ext cx="63831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Н₁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292069" y="5009231"/>
            <a:ext cx="50847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Н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580182" y="5267303"/>
            <a:ext cx="6815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Н₂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4138319" y="2325452"/>
            <a:ext cx="1633" cy="3834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4186878" y="2197053"/>
            <a:ext cx="56778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Т₁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4165103" y="4581128"/>
            <a:ext cx="406897" cy="22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4368551" y="3875529"/>
            <a:ext cx="4571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б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4150927" y="3875529"/>
            <a:ext cx="8505" cy="69348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3540628" y="3356992"/>
            <a:ext cx="64312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Б₂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3235095" y="2207151"/>
            <a:ext cx="61106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Т₂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3347864" y="1556792"/>
            <a:ext cx="1122906" cy="30266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1919044" y="5363174"/>
            <a:ext cx="0" cy="9800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3469829" y="1412776"/>
            <a:ext cx="59022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4000" b="1" dirty="0">
                <a:ln w="50800"/>
                <a:solidFill>
                  <a:prstClr val="white"/>
                </a:solidFill>
              </a:rPr>
              <a:t>m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 flipH="1">
            <a:off x="1930385" y="1922030"/>
            <a:ext cx="1565524" cy="4088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4470770" y="4587002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4981912" y="3894260"/>
            <a:ext cx="58702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б₁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4165103" y="5931631"/>
            <a:ext cx="43203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4515206" y="5271668"/>
            <a:ext cx="6815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Н₃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flipH="1">
            <a:off x="4470770" y="4587002"/>
            <a:ext cx="576064" cy="179432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240000" flipH="1">
            <a:off x="4972837" y="4588910"/>
            <a:ext cx="64018" cy="26701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41"/>
          <p:cNvSpPr/>
          <p:nvPr/>
        </p:nvSpPr>
        <p:spPr>
          <a:xfrm>
            <a:off x="4983205" y="4604568"/>
            <a:ext cx="63030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б₃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 rot="240000" flipH="1">
            <a:off x="4539990" y="5945156"/>
            <a:ext cx="64018" cy="26701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Прямоугольник 43"/>
          <p:cNvSpPr/>
          <p:nvPr/>
        </p:nvSpPr>
        <p:spPr>
          <a:xfrm>
            <a:off x="4507992" y="6078663"/>
            <a:ext cx="69602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Н₄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>
            <a:off x="4159432" y="4064878"/>
            <a:ext cx="0" cy="9800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4294455" y="4064878"/>
            <a:ext cx="0" cy="9800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Прямоугольник 46"/>
          <p:cNvSpPr/>
          <p:nvPr/>
        </p:nvSpPr>
        <p:spPr>
          <a:xfrm>
            <a:off x="4307137" y="3356992"/>
            <a:ext cx="64312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Б₃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sp>
        <p:nvSpPr>
          <p:cNvPr id="48" name="Дуга 47"/>
          <p:cNvSpPr/>
          <p:nvPr/>
        </p:nvSpPr>
        <p:spPr>
          <a:xfrm rot="21227275">
            <a:off x="-1557543" y="5410935"/>
            <a:ext cx="6767967" cy="4579040"/>
          </a:xfrm>
          <a:prstGeom prst="arc">
            <a:avLst>
              <a:gd name="adj1" fmla="val 16701231"/>
              <a:gd name="adj2" fmla="val 20203486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9" name="Дуга 48"/>
          <p:cNvSpPr/>
          <p:nvPr/>
        </p:nvSpPr>
        <p:spPr>
          <a:xfrm rot="2871608">
            <a:off x="-1117081" y="1013365"/>
            <a:ext cx="5987551" cy="3636168"/>
          </a:xfrm>
          <a:prstGeom prst="arc">
            <a:avLst>
              <a:gd name="adj1" fmla="val 17035157"/>
              <a:gd name="adj2" fmla="val 20368075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131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4" grpId="0"/>
      <p:bldP spid="48" grpId="0" animBg="1"/>
      <p:bldP spid="4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5970" y="312644"/>
            <a:ext cx="8229600" cy="956116"/>
          </a:xfrm>
        </p:spPr>
        <p:txBody>
          <a:bodyPr>
            <a:noAutofit/>
          </a:bodyPr>
          <a:lstStyle/>
          <a:p>
            <a:r>
              <a:rPr lang="ru-RU" sz="2000" b="0" spc="0" dirty="0" smtClean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17</a:t>
            </a:r>
            <a:r>
              <a:rPr lang="ru-RU" sz="20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Обвести точки А, Б,Н,Н4,Н3,б2, Б3,Т2, m, А, </a:t>
            </a:r>
            <a:r>
              <a:rPr lang="ru-RU" sz="2000" b="0" spc="0" dirty="0" smtClean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0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жирной линией. Данная линия обозначает </a:t>
            </a:r>
            <a:r>
              <a:rPr lang="ru-RU" sz="2000" b="0" spc="0" dirty="0" smtClean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заднюю </a:t>
            </a:r>
            <a:r>
              <a:rPr lang="ru-RU" sz="20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половинку изделия (</a:t>
            </a:r>
            <a:r>
              <a:rPr lang="ru-RU" sz="2000" b="0" spc="0" dirty="0" smtClean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трусы)</a:t>
            </a:r>
            <a:endParaRPr lang="ru-RU" sz="2000" dirty="0"/>
          </a:p>
        </p:txBody>
      </p:sp>
      <p:cxnSp>
        <p:nvCxnSpPr>
          <p:cNvPr id="3" name="Прямая соединительная линия 2"/>
          <p:cNvCxnSpPr>
            <a:endCxn id="48" idx="0"/>
          </p:cNvCxnSpPr>
          <p:nvPr/>
        </p:nvCxnSpPr>
        <p:spPr>
          <a:xfrm>
            <a:off x="1907704" y="2348880"/>
            <a:ext cx="4795" cy="305044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 rot="5400000">
            <a:off x="3023828" y="1232756"/>
            <a:ext cx="0" cy="22322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4142422" y="2348880"/>
            <a:ext cx="22681" cy="35981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1907704" y="4581128"/>
            <a:ext cx="345638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930385" y="5934350"/>
            <a:ext cx="345638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1412055" y="1700808"/>
            <a:ext cx="4956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>
                <a:ln w="50800"/>
                <a:solidFill>
                  <a:prstClr val="white"/>
                </a:solidFill>
              </a:rPr>
              <a:t>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920981" y="1700808"/>
            <a:ext cx="43794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Т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328985" y="4215067"/>
            <a:ext cx="47000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>
                <a:ln w="50800"/>
                <a:solidFill>
                  <a:prstClr val="white"/>
                </a:solidFill>
              </a:rPr>
              <a:t>Б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565259" y="4437112"/>
            <a:ext cx="59984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Б₁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292069" y="5593050"/>
            <a:ext cx="63831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Н₁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292069" y="5009231"/>
            <a:ext cx="50847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Н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580182" y="5267303"/>
            <a:ext cx="6815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Н₂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4138319" y="2325452"/>
            <a:ext cx="1633" cy="3834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4186878" y="2197053"/>
            <a:ext cx="56778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Т₁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4165103" y="4581128"/>
            <a:ext cx="406897" cy="22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4368551" y="3875529"/>
            <a:ext cx="4571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б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4150927" y="3875529"/>
            <a:ext cx="8505" cy="69348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3540628" y="3356992"/>
            <a:ext cx="64312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Б₂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3235095" y="2207151"/>
            <a:ext cx="61106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Т₂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3347864" y="1556792"/>
            <a:ext cx="1122906" cy="30266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3469829" y="1412776"/>
            <a:ext cx="59022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4000" b="1" dirty="0">
                <a:ln w="50800"/>
                <a:solidFill>
                  <a:prstClr val="white"/>
                </a:solidFill>
              </a:rPr>
              <a:t>m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 flipH="1">
            <a:off x="1930385" y="1922030"/>
            <a:ext cx="1565524" cy="40886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4470770" y="4587002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4981912" y="3894260"/>
            <a:ext cx="58702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б₁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4165103" y="5931631"/>
            <a:ext cx="43203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4515206" y="5271668"/>
            <a:ext cx="6815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Н₃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flipH="1">
            <a:off x="4530754" y="4791055"/>
            <a:ext cx="451158" cy="142302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41"/>
          <p:cNvSpPr/>
          <p:nvPr/>
        </p:nvSpPr>
        <p:spPr>
          <a:xfrm>
            <a:off x="4983205" y="4604568"/>
            <a:ext cx="63030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б₃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4507992" y="6078663"/>
            <a:ext cx="69602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Н₄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>
            <a:off x="4159432" y="4064878"/>
            <a:ext cx="0" cy="9800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4294455" y="4064878"/>
            <a:ext cx="0" cy="9800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Прямоугольник 46"/>
          <p:cNvSpPr/>
          <p:nvPr/>
        </p:nvSpPr>
        <p:spPr>
          <a:xfrm>
            <a:off x="4307137" y="3356992"/>
            <a:ext cx="64312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Б₃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sp>
        <p:nvSpPr>
          <p:cNvPr id="48" name="Дуга 47"/>
          <p:cNvSpPr/>
          <p:nvPr/>
        </p:nvSpPr>
        <p:spPr>
          <a:xfrm rot="21227275">
            <a:off x="-1557543" y="5410935"/>
            <a:ext cx="6767967" cy="4579040"/>
          </a:xfrm>
          <a:prstGeom prst="arc">
            <a:avLst>
              <a:gd name="adj1" fmla="val 16701231"/>
              <a:gd name="adj2" fmla="val 20203486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9" name="Дуга 48"/>
          <p:cNvSpPr/>
          <p:nvPr/>
        </p:nvSpPr>
        <p:spPr>
          <a:xfrm rot="2871608">
            <a:off x="-1117081" y="1013365"/>
            <a:ext cx="5987551" cy="3636168"/>
          </a:xfrm>
          <a:prstGeom prst="arc">
            <a:avLst>
              <a:gd name="adj1" fmla="val 17035157"/>
              <a:gd name="adj2" fmla="val 20368075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0" name="Дуга 49"/>
          <p:cNvSpPr/>
          <p:nvPr/>
        </p:nvSpPr>
        <p:spPr>
          <a:xfrm>
            <a:off x="4294455" y="3142667"/>
            <a:ext cx="1412530" cy="1648388"/>
          </a:xfrm>
          <a:prstGeom prst="arc">
            <a:avLst>
              <a:gd name="adj1" fmla="val 5489944"/>
              <a:gd name="adj2" fmla="val 10244457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7299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 animBg="1"/>
      <p:bldP spid="5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Мерки необходимые для построения чертежа</a:t>
            </a:r>
            <a:endParaRPr lang="ru-RU" dirty="0">
              <a:solidFill>
                <a:schemeClr val="accent5">
                  <a:lumMod val="40000"/>
                  <a:lumOff val="6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Объект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2170296"/>
              </p:ext>
            </p:extLst>
          </p:nvPr>
        </p:nvGraphicFramePr>
        <p:xfrm>
          <a:off x="457200" y="1600200"/>
          <a:ext cx="7859216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8576"/>
                <a:gridCol w="1831032"/>
                <a:gridCol w="1841376"/>
                <a:gridCol w="2088232"/>
              </a:tblGrid>
              <a:tr h="118072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</a:rPr>
                        <a:t>Буквенное 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</a:rPr>
                        <a:t>обозначение</a:t>
                      </a:r>
                      <a:endParaRPr lang="ru-RU" sz="2400" dirty="0"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</a:rPr>
                        <a:t>Название мерки</a:t>
                      </a:r>
                      <a:endParaRPr lang="ru-RU" sz="2400" dirty="0"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</a:rPr>
                        <a:t>Назначение мерки</a:t>
                      </a:r>
                      <a:endParaRPr lang="ru-RU" sz="2400" dirty="0"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</a:rPr>
                        <a:t>Примерная величина мерки</a:t>
                      </a:r>
                      <a:endParaRPr lang="ru-RU" sz="2400" dirty="0"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1800" b="1" dirty="0" smtClean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C</a:t>
                      </a:r>
                      <a:r>
                        <a:rPr lang="ru-RU" sz="1800" b="1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т</a:t>
                      </a:r>
                      <a:r>
                        <a:rPr lang="ru-RU" sz="1800" b="1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err="1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Полуобхват</a:t>
                      </a:r>
                      <a:r>
                        <a:rPr lang="ru-RU" sz="1800" b="1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b="1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талии 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Определение длины пояса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Полуобхват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бедер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Определение ширины штанин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Ди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Длина изделия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Определение длины изделия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Пб</a:t>
                      </a:r>
                    </a:p>
                    <a:p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Прибавка по бедрам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 свободное облегание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 – 8 см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173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56573"/>
            <a:ext cx="8229600" cy="928211"/>
          </a:xfrm>
        </p:spPr>
        <p:txBody>
          <a:bodyPr>
            <a:normAutofit/>
          </a:bodyPr>
          <a:lstStyle/>
          <a:p>
            <a:pPr lvl="0">
              <a:lnSpc>
                <a:spcPts val="1275"/>
              </a:lnSpc>
              <a:spcBef>
                <a:spcPct val="20000"/>
              </a:spcBef>
              <a:tabLst/>
            </a:pPr>
            <a:r>
              <a:rPr lang="ru-RU" sz="2000" b="0" spc="0" dirty="0" smtClean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1</a:t>
            </a:r>
            <a:r>
              <a:rPr lang="ru-RU" sz="2000" b="0" spc="0" dirty="0" smtClean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</a:t>
            </a:r>
            <a:r>
              <a:rPr lang="ru-RU" sz="2000" b="0" spc="0" dirty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Начертить прямой угол с вершиной в точке А </a:t>
            </a:r>
            <a:r>
              <a:rPr lang="ru-RU" sz="2000" b="0" spc="0" dirty="0" smtClean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000" b="0" spc="0" dirty="0" smtClean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000" b="0" spc="0" dirty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000" b="0" spc="0" dirty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000" b="0" spc="0" dirty="0" smtClean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000" b="0" spc="0" dirty="0" smtClean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907704" y="2348880"/>
            <a:ext cx="345638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1412055" y="1700808"/>
            <a:ext cx="4956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>
                <a:ln w="50800"/>
              </a:rPr>
              <a:t>А</a:t>
            </a:r>
            <a:endParaRPr lang="ru-RU" sz="4000" b="1" cap="none" spc="0" dirty="0">
              <a:ln w="50800"/>
              <a:effectLst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907704" y="2348880"/>
            <a:ext cx="0" cy="352839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0524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864096"/>
          </a:xfrm>
        </p:spPr>
        <p:txBody>
          <a:bodyPr>
            <a:noAutofit/>
          </a:bodyPr>
          <a:lstStyle/>
          <a:p>
            <a:r>
              <a:rPr lang="ru-RU" sz="2000" b="0" spc="0" dirty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2</a:t>
            </a:r>
            <a:r>
              <a:rPr lang="ru-RU" sz="2000" b="0" spc="0" dirty="0" smtClean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</a:t>
            </a:r>
            <a:r>
              <a:rPr lang="ru-RU" sz="2000" b="0" spc="0" dirty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От точки А откладываем длину изделия и ставим точку Н:</a:t>
            </a:r>
            <a:br>
              <a:rPr lang="ru-RU" sz="2000" b="0" spc="0" dirty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000" spc="0" dirty="0" smtClean="0">
                <a:ln>
                  <a:noFill/>
                </a:ln>
                <a:solidFill>
                  <a:srgbClr val="FFFF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АН = 40см.</a:t>
            </a:r>
            <a:endParaRPr lang="ru-RU" sz="2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907704" y="2348880"/>
            <a:ext cx="345638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907704" y="2348880"/>
            <a:ext cx="0" cy="317444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1412055" y="1700808"/>
            <a:ext cx="4956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>
                <a:ln w="50800"/>
              </a:rPr>
              <a:t>А</a:t>
            </a:r>
            <a:endParaRPr lang="ru-RU" sz="4000" b="1" cap="none" spc="0" dirty="0">
              <a:ln w="50800"/>
              <a:effectLst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340778" y="5169386"/>
            <a:ext cx="50847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</a:rPr>
              <a:t>Н</a:t>
            </a:r>
            <a:endParaRPr lang="ru-RU" sz="4000" b="1" cap="none" spc="0" dirty="0">
              <a:ln w="50800"/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22872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498179"/>
          </a:xfrm>
        </p:spPr>
        <p:txBody>
          <a:bodyPr>
            <a:normAutofit/>
          </a:bodyPr>
          <a:lstStyle/>
          <a:p>
            <a:r>
              <a:rPr lang="ru-RU" sz="20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Положение линии </a:t>
            </a:r>
            <a:r>
              <a:rPr lang="ru-RU" sz="2000" b="0" spc="0" dirty="0" smtClean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шага</a:t>
            </a:r>
            <a:br>
              <a:rPr lang="ru-RU" sz="2000" b="0" spc="0" dirty="0" smtClean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000" b="0" spc="0" dirty="0" smtClean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3</a:t>
            </a:r>
            <a:r>
              <a:rPr lang="ru-RU" sz="20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От точки А по вертикальной линии </a:t>
            </a:r>
            <a:r>
              <a:rPr lang="ru-RU" sz="2000" b="0" spc="0" dirty="0" smtClean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строим </a:t>
            </a:r>
            <a:r>
              <a:rPr lang="ru-RU" sz="20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точку Б:</a:t>
            </a:r>
            <a:br>
              <a:rPr lang="ru-RU" sz="20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000" spc="0" dirty="0" smtClean="0">
                <a:ln>
                  <a:noFill/>
                </a:ln>
                <a:solidFill>
                  <a:srgbClr val="FFFF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АБ=</a:t>
            </a:r>
            <a:r>
              <a:rPr lang="en-US" sz="2000" spc="0" dirty="0">
                <a:ln>
                  <a:noFill/>
                </a:ln>
                <a:solidFill>
                  <a:srgbClr val="FFFF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</a:t>
            </a:r>
            <a:r>
              <a:rPr lang="ru-RU" sz="2000" spc="0" dirty="0" smtClean="0">
                <a:ln>
                  <a:noFill/>
                </a:ln>
                <a:solidFill>
                  <a:srgbClr val="FFFF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 : 2 + 5=                        </a:t>
            </a:r>
            <a:r>
              <a:rPr lang="ru-RU" sz="2000" spc="0" dirty="0" smtClean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АБ = 50 </a:t>
            </a:r>
            <a:r>
              <a:rPr lang="ru-RU" sz="2000" spc="0" dirty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: 2 + </a:t>
            </a:r>
            <a:r>
              <a:rPr lang="ru-RU" sz="2000" spc="0" dirty="0" smtClean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5 = 30 </a:t>
            </a:r>
            <a:r>
              <a:rPr lang="ru-RU" sz="2000" spc="0" dirty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см. </a:t>
            </a:r>
            <a:r>
              <a:rPr lang="ru-RU" sz="2000" spc="0" dirty="0" smtClean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000" spc="0" dirty="0" smtClean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000" b="0" spc="0" dirty="0" smtClean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Из </a:t>
            </a:r>
            <a:r>
              <a:rPr lang="ru-RU" sz="2000" b="0" spc="0" dirty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точки Б проводим под прямым углом </a:t>
            </a:r>
            <a:r>
              <a:rPr lang="ru-RU" sz="2000" b="0" spc="0" dirty="0" smtClean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линию.    (линия шага)</a:t>
            </a:r>
            <a:endParaRPr lang="ru-RU" sz="2800" b="0" dirty="0">
              <a:solidFill>
                <a:schemeClr val="tx1"/>
              </a:solidFill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1907704" y="2348880"/>
            <a:ext cx="0" cy="317444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907704" y="2348880"/>
            <a:ext cx="345638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412055" y="1700808"/>
            <a:ext cx="4956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>
                <a:ln w="50800"/>
              </a:rPr>
              <a:t>А</a:t>
            </a:r>
            <a:endParaRPr lang="ru-RU" sz="4000" b="1" cap="none" spc="0" dirty="0">
              <a:ln w="50800"/>
              <a:effectLst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340778" y="5169386"/>
            <a:ext cx="50847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</a:rPr>
              <a:t>Н</a:t>
            </a:r>
            <a:endParaRPr lang="ru-RU" sz="4000" b="1" cap="none" spc="0" dirty="0">
              <a:ln w="50800"/>
              <a:effectLst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1907704" y="2348880"/>
            <a:ext cx="0" cy="223224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1329968" y="4077072"/>
            <a:ext cx="47000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>
                <a:ln w="50800"/>
              </a:rPr>
              <a:t>Б</a:t>
            </a:r>
            <a:endParaRPr lang="ru-RU" sz="4000" b="1" cap="none" spc="0" dirty="0">
              <a:ln w="50800"/>
              <a:effectLst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1907704" y="4581128"/>
            <a:ext cx="345638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274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0146" y="249891"/>
            <a:ext cx="8229600" cy="1426170"/>
          </a:xfrm>
        </p:spPr>
        <p:txBody>
          <a:bodyPr>
            <a:noAutofit/>
          </a:bodyPr>
          <a:lstStyle/>
          <a:p>
            <a:r>
              <a:rPr lang="ru-RU" sz="20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4</a:t>
            </a:r>
            <a:r>
              <a:rPr lang="ru-RU" sz="2000" b="0" spc="0" dirty="0" smtClean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</a:t>
            </a:r>
            <a:r>
              <a:rPr lang="ru-RU" sz="2000" b="0" spc="0" dirty="0" smtClean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Отложить расстояние </a:t>
            </a:r>
            <a:r>
              <a:rPr lang="ru-RU" sz="2000" spc="0" dirty="0" smtClean="0">
                <a:ln>
                  <a:noFill/>
                </a:ln>
                <a:solidFill>
                  <a:srgbClr val="FFFF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НН1 </a:t>
            </a:r>
            <a:r>
              <a:rPr lang="ru-RU" sz="2000" spc="0" dirty="0">
                <a:ln>
                  <a:noFill/>
                </a:ln>
                <a:solidFill>
                  <a:srgbClr val="FFFF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= 2см</a:t>
            </a:r>
            <a:br>
              <a:rPr lang="ru-RU" sz="2000" spc="0" dirty="0">
                <a:ln>
                  <a:noFill/>
                </a:ln>
                <a:solidFill>
                  <a:srgbClr val="FFFF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0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Из точки Н1 проводим под прямым углом линию.</a:t>
            </a:r>
            <a:br>
              <a:rPr lang="ru-RU" sz="20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endParaRPr lang="ru-RU" sz="2000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1907704" y="2348880"/>
            <a:ext cx="345638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907704" y="2348880"/>
            <a:ext cx="0" cy="317444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907704" y="4581128"/>
            <a:ext cx="345638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1412055" y="1700808"/>
            <a:ext cx="4956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>
                <a:ln w="50800"/>
              </a:rPr>
              <a:t>А</a:t>
            </a:r>
            <a:endParaRPr lang="ru-RU" sz="4000" b="1" cap="none" spc="0" dirty="0">
              <a:ln w="50800"/>
              <a:effectLst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329968" y="4077072"/>
            <a:ext cx="47000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>
                <a:ln w="50800"/>
              </a:rPr>
              <a:t>Б</a:t>
            </a:r>
            <a:endParaRPr lang="ru-RU" sz="4000" b="1" cap="none" spc="0" dirty="0">
              <a:ln w="50800"/>
              <a:effectLst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340778" y="5027275"/>
            <a:ext cx="50847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</a:rPr>
              <a:t>Н</a:t>
            </a:r>
            <a:endParaRPr lang="ru-RU" sz="4000" b="1" cap="none" spc="0" dirty="0">
              <a:ln w="50800"/>
              <a:effectLst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1907704" y="5523329"/>
            <a:ext cx="0" cy="42366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1292069" y="5593050"/>
            <a:ext cx="63831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</a:rPr>
              <a:t>Н₁</a:t>
            </a:r>
            <a:endParaRPr lang="ru-RU" sz="4000" b="1" cap="none" spc="0" dirty="0">
              <a:ln w="50800"/>
              <a:effectLst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1907704" y="5934350"/>
            <a:ext cx="345638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1182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38384"/>
            <a:ext cx="8229600" cy="1498178"/>
          </a:xfrm>
        </p:spPr>
        <p:txBody>
          <a:bodyPr>
            <a:noAutofit/>
          </a:bodyPr>
          <a:lstStyle/>
          <a:p>
            <a:r>
              <a:rPr lang="ru-RU" sz="2000" b="0" spc="0" dirty="0" smtClean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Ширина </a:t>
            </a:r>
            <a:r>
              <a:rPr lang="ru-RU" sz="20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передней половинки </a:t>
            </a:r>
            <a:r>
              <a:rPr lang="ru-RU" sz="2000" b="0" spc="0" dirty="0" smtClean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изделия </a:t>
            </a:r>
            <a:r>
              <a:rPr lang="ru-RU" sz="20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вверху. </a:t>
            </a:r>
            <a:r>
              <a:rPr lang="ru-RU" sz="2000" b="0" spc="0" dirty="0" smtClean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000" b="0" spc="0" dirty="0" smtClean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000" b="0" spc="0" dirty="0" smtClean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5. От </a:t>
            </a:r>
            <a:r>
              <a:rPr lang="ru-RU" sz="20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точки А по горизонтальной линии </a:t>
            </a:r>
            <a:r>
              <a:rPr lang="ru-RU" sz="2000" b="0" spc="0" dirty="0" smtClean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строим точку </a:t>
            </a:r>
            <a:r>
              <a:rPr lang="ru-RU" sz="20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Т:</a:t>
            </a:r>
            <a:br>
              <a:rPr lang="ru-RU" sz="20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000" spc="0" dirty="0" smtClean="0">
                <a:ln>
                  <a:noFill/>
                </a:ln>
                <a:solidFill>
                  <a:srgbClr val="FFFF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АТ=</a:t>
            </a:r>
            <a:r>
              <a:rPr lang="en-US" sz="2000" spc="0" dirty="0">
                <a:ln>
                  <a:noFill/>
                </a:ln>
                <a:solidFill>
                  <a:srgbClr val="FFFF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</a:t>
            </a:r>
            <a:r>
              <a:rPr lang="ru-RU" sz="2000" spc="0" dirty="0">
                <a:ln>
                  <a:noFill/>
                </a:ln>
                <a:solidFill>
                  <a:srgbClr val="FFFF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 : 2 + </a:t>
            </a:r>
            <a:r>
              <a:rPr lang="ru-RU" sz="2000" spc="0" dirty="0" smtClean="0">
                <a:ln>
                  <a:noFill/>
                </a:ln>
                <a:solidFill>
                  <a:srgbClr val="FFFF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5=                   </a:t>
            </a:r>
            <a:r>
              <a:rPr lang="ru-RU" sz="2000" spc="0" dirty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АТ=50/2+5=30см</a:t>
            </a:r>
            <a:br>
              <a:rPr lang="ru-RU" sz="2000" spc="0" dirty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000" b="0" spc="0" dirty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Из точки Т проводим под прямым углом линию вниз; на пересечении с линией шага ставим точку Б1, а на пересечении с линией длины - точку Н2.</a:t>
            </a:r>
            <a:endParaRPr lang="ru-RU" sz="2000" b="0" dirty="0">
              <a:solidFill>
                <a:schemeClr val="tx1"/>
              </a:solidFill>
            </a:endParaRPr>
          </a:p>
        </p:txBody>
      </p:sp>
      <p:cxnSp>
        <p:nvCxnSpPr>
          <p:cNvPr id="11" name="Прямая соединительная линия 10"/>
          <p:cNvCxnSpPr>
            <a:endCxn id="18" idx="3"/>
          </p:cNvCxnSpPr>
          <p:nvPr/>
        </p:nvCxnSpPr>
        <p:spPr>
          <a:xfrm>
            <a:off x="1907704" y="2348880"/>
            <a:ext cx="22681" cy="35981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907704" y="2348880"/>
            <a:ext cx="345638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907704" y="4581128"/>
            <a:ext cx="345638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930385" y="5934350"/>
            <a:ext cx="345638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1412055" y="1700808"/>
            <a:ext cx="4956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>
                <a:ln w="50800"/>
              </a:rPr>
              <a:t>А</a:t>
            </a:r>
            <a:endParaRPr lang="ru-RU" sz="4000" b="1" cap="none" spc="0" dirty="0">
              <a:ln w="50800"/>
              <a:effectLst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565259" y="4437112"/>
            <a:ext cx="59984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</a:rPr>
              <a:t>Б₁</a:t>
            </a:r>
            <a:endParaRPr lang="ru-RU" sz="4000" b="1" cap="none" spc="0" dirty="0">
              <a:ln w="50800"/>
              <a:effectLst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580182" y="5267303"/>
            <a:ext cx="6815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</a:rPr>
              <a:t>Н₂</a:t>
            </a:r>
            <a:endParaRPr lang="ru-RU" sz="4000" b="1" cap="none" spc="0" dirty="0">
              <a:ln w="50800"/>
              <a:effectLst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292069" y="5593050"/>
            <a:ext cx="63831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</a:rPr>
              <a:t>Н₁</a:t>
            </a:r>
            <a:endParaRPr lang="ru-RU" sz="4000" b="1" cap="none" spc="0" dirty="0">
              <a:ln w="50800"/>
              <a:effectLst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rot="5400000">
            <a:off x="3023828" y="1232756"/>
            <a:ext cx="0" cy="223224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3920981" y="1700808"/>
            <a:ext cx="43794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</a:rPr>
              <a:t>Т</a:t>
            </a:r>
            <a:endParaRPr lang="ru-RU" sz="4000" b="1" cap="none" spc="0" dirty="0">
              <a:ln w="50800"/>
              <a:effectLst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4142422" y="2348880"/>
            <a:ext cx="22681" cy="359811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1482368" y="4229472"/>
            <a:ext cx="47000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>
                <a:ln w="50800"/>
              </a:rPr>
              <a:t>Б</a:t>
            </a:r>
            <a:endParaRPr lang="ru-RU" sz="4000" b="1" cap="none" spc="0" dirty="0">
              <a:ln w="50800"/>
              <a:effectLst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292069" y="5009231"/>
            <a:ext cx="50847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</a:rPr>
              <a:t>Н</a:t>
            </a:r>
            <a:endParaRPr lang="ru-RU" sz="4000" b="1" cap="none" spc="0" dirty="0">
              <a:ln w="50800"/>
              <a:effectLst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 flipH="1">
            <a:off x="1872070" y="5367119"/>
            <a:ext cx="93947" cy="1390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6603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29600" cy="1143000"/>
          </a:xfrm>
        </p:spPr>
        <p:txBody>
          <a:bodyPr>
            <a:normAutofit/>
          </a:bodyPr>
          <a:lstStyle/>
          <a:p>
            <a:r>
              <a:rPr lang="ru-RU" sz="2200" b="0" spc="0" dirty="0" smtClean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6. </a:t>
            </a:r>
            <a:r>
              <a:rPr lang="ru-RU" sz="22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Точки Н и Н2 соединяем слегка вогнутой линией </a:t>
            </a:r>
            <a:r>
              <a:rPr lang="ru-RU" sz="2200" b="0" spc="0" dirty="0" smtClean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200" b="0" spc="0" dirty="0" smtClean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200" b="0" spc="0" dirty="0" smtClean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7. Отложить по вертикальной линии вниз </a:t>
            </a:r>
            <a:r>
              <a:rPr lang="ru-RU" sz="2200" spc="0" dirty="0" smtClean="0">
                <a:ln>
                  <a:noFill/>
                </a:ln>
                <a:solidFill>
                  <a:srgbClr val="FFFF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ТТ1=1см</a:t>
            </a:r>
            <a:r>
              <a:rPr lang="ru-RU" sz="2200" spc="0" dirty="0">
                <a:ln>
                  <a:noFill/>
                </a:ln>
                <a:solidFill>
                  <a:srgbClr val="FFFF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200" spc="0" dirty="0">
                <a:ln>
                  <a:noFill/>
                </a:ln>
                <a:solidFill>
                  <a:srgbClr val="FFFF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2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Точки А,Т1 соединяем прямой линией</a:t>
            </a:r>
            <a:r>
              <a:rPr lang="ru-RU" sz="2200" b="0" spc="0" dirty="0" smtClean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endParaRPr lang="ru-RU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1907704" y="2348880"/>
            <a:ext cx="22681" cy="35981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 rot="5400000">
            <a:off x="3023828" y="1232756"/>
            <a:ext cx="0" cy="22322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4142422" y="2348880"/>
            <a:ext cx="22681" cy="35981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1907704" y="4581128"/>
            <a:ext cx="345638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930385" y="5934350"/>
            <a:ext cx="345638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1412055" y="1700808"/>
            <a:ext cx="4956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>
                <a:ln w="50800"/>
              </a:rPr>
              <a:t>А</a:t>
            </a:r>
            <a:endParaRPr lang="ru-RU" sz="4000" b="1" cap="none" spc="0" dirty="0">
              <a:ln w="50800"/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20981" y="1700808"/>
            <a:ext cx="43794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</a:rPr>
              <a:t>Т</a:t>
            </a:r>
            <a:endParaRPr lang="ru-RU" sz="4000" b="1" cap="none" spc="0" dirty="0">
              <a:ln w="50800"/>
              <a:effectLst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82368" y="4229472"/>
            <a:ext cx="47000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>
                <a:ln w="50800"/>
              </a:rPr>
              <a:t>Б</a:t>
            </a:r>
            <a:endParaRPr lang="ru-RU" sz="4000" b="1" cap="none" spc="0" dirty="0">
              <a:ln w="50800"/>
              <a:effectLst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565259" y="4437112"/>
            <a:ext cx="59984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</a:rPr>
              <a:t>Б₁</a:t>
            </a:r>
            <a:endParaRPr lang="ru-RU" sz="4000" b="1" cap="none" spc="0" dirty="0">
              <a:ln w="50800"/>
              <a:effectLst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292069" y="5593050"/>
            <a:ext cx="63831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</a:rPr>
              <a:t>Н₁</a:t>
            </a:r>
            <a:endParaRPr lang="ru-RU" sz="4000" b="1" cap="none" spc="0" dirty="0">
              <a:ln w="50800"/>
              <a:effectLst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292069" y="5009231"/>
            <a:ext cx="50847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</a:rPr>
              <a:t>Н</a:t>
            </a:r>
            <a:endParaRPr lang="ru-RU" sz="4000" b="1" cap="none" spc="0" dirty="0">
              <a:ln w="50800"/>
              <a:effectLst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580182" y="5267303"/>
            <a:ext cx="6815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</a:rPr>
              <a:t>Н₂</a:t>
            </a:r>
            <a:endParaRPr lang="ru-RU" sz="4000" b="1" cap="none" spc="0" dirty="0">
              <a:ln w="50800"/>
              <a:effectLst/>
            </a:endParaRPr>
          </a:p>
        </p:txBody>
      </p:sp>
      <p:sp>
        <p:nvSpPr>
          <p:cNvPr id="23" name="Дуга 22"/>
          <p:cNvSpPr/>
          <p:nvPr/>
        </p:nvSpPr>
        <p:spPr>
          <a:xfrm rot="21227275">
            <a:off x="-1557543" y="5410935"/>
            <a:ext cx="6767967" cy="4579040"/>
          </a:xfrm>
          <a:prstGeom prst="arc">
            <a:avLst>
              <a:gd name="adj1" fmla="val 16701231"/>
              <a:gd name="adj2" fmla="val 19711786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4138319" y="2325452"/>
            <a:ext cx="1633" cy="38346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4186878" y="2197053"/>
            <a:ext cx="56778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</a:rPr>
              <a:t>Т₁</a:t>
            </a:r>
            <a:endParaRPr lang="ru-RU" sz="4000" b="1" cap="none" spc="0" dirty="0">
              <a:ln w="50800"/>
              <a:effectLst/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1907704" y="2348880"/>
            <a:ext cx="2230615" cy="3600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3965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5970" y="476672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ru-RU" sz="2200" b="0" spc="0" dirty="0" smtClean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Ширина шага </a:t>
            </a:r>
            <a:r>
              <a:rPr lang="ru-RU" sz="22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передней половинки </a:t>
            </a:r>
            <a:r>
              <a:rPr lang="ru-RU" sz="2200" b="0" spc="0" dirty="0" smtClean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изделия.</a:t>
            </a:r>
            <a:r>
              <a:rPr lang="ru-RU" sz="22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2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2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8</a:t>
            </a:r>
            <a:r>
              <a:rPr lang="ru-RU" sz="2200" b="0" spc="0" dirty="0" smtClean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От </a:t>
            </a:r>
            <a:r>
              <a:rPr lang="ru-RU" sz="22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точки Б1 по линии шага откладываем вправо </a:t>
            </a:r>
            <a:r>
              <a:rPr lang="ru-RU" sz="2200" b="0" spc="0" dirty="0" smtClean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точку </a:t>
            </a:r>
            <a:r>
              <a:rPr lang="ru-RU" sz="22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б:</a:t>
            </a:r>
            <a:br>
              <a:rPr lang="ru-RU" sz="22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200" spc="0" dirty="0" smtClean="0">
                <a:ln>
                  <a:noFill/>
                </a:ln>
                <a:solidFill>
                  <a:srgbClr val="FFFF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Б1б=</a:t>
            </a:r>
            <a:r>
              <a:rPr lang="en-US" sz="2400" spc="0" dirty="0" smtClean="0">
                <a:ln>
                  <a:noFill/>
                </a:ln>
                <a:solidFill>
                  <a:srgbClr val="FFFF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</a:t>
            </a:r>
            <a:r>
              <a:rPr lang="ru-RU" sz="2400" spc="0" dirty="0">
                <a:ln>
                  <a:noFill/>
                </a:ln>
                <a:solidFill>
                  <a:srgbClr val="FFFF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 </a:t>
            </a:r>
            <a:r>
              <a:rPr lang="ru-RU" sz="2400" spc="0" dirty="0" smtClean="0">
                <a:ln>
                  <a:noFill/>
                </a:ln>
                <a:solidFill>
                  <a:srgbClr val="FFFF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: </a:t>
            </a:r>
            <a:r>
              <a:rPr lang="ru-RU" sz="2200" spc="0" dirty="0" smtClean="0">
                <a:ln>
                  <a:noFill/>
                </a:ln>
                <a:solidFill>
                  <a:srgbClr val="FFFF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10+0,5=                     </a:t>
            </a:r>
            <a:r>
              <a:rPr lang="ru-RU" sz="2200" spc="0" dirty="0" smtClean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Б1б=50/10+0,5=5,5см.</a:t>
            </a:r>
            <a:r>
              <a:rPr lang="ru-RU" sz="2200" spc="0" dirty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200" spc="0" dirty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200" b="0" spc="0" dirty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9</a:t>
            </a:r>
            <a:r>
              <a:rPr lang="ru-RU" sz="2200" b="0" spc="0" dirty="0" smtClean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От точки</a:t>
            </a:r>
            <a:r>
              <a:rPr lang="ru-RU" sz="22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200" b="0" spc="0" dirty="0" smtClean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Б1 вверх откладываем точку</a:t>
            </a:r>
            <a:r>
              <a:rPr lang="ru-RU" sz="22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Б2</a:t>
            </a:r>
            <a:r>
              <a:rPr lang="ru-RU" sz="2200" b="0" spc="0" dirty="0" smtClean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200" spc="0" dirty="0" smtClean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 </a:t>
            </a:r>
            <a:r>
              <a:rPr lang="ru-RU" sz="2200" spc="0" dirty="0" smtClean="0">
                <a:ln>
                  <a:noFill/>
                </a:ln>
                <a:solidFill>
                  <a:srgbClr val="FFFF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Б1Б2=9см</a:t>
            </a:r>
            <a:r>
              <a:rPr lang="ru-RU" sz="2200" spc="0" dirty="0">
                <a:ln>
                  <a:noFill/>
                </a:ln>
                <a:solidFill>
                  <a:srgbClr val="FFFF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r>
              <a:rPr lang="ru-RU" sz="2200" spc="0" dirty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200" spc="0" dirty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200" b="0" spc="0" dirty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Точки Б2, б </a:t>
            </a:r>
            <a:r>
              <a:rPr lang="ru-RU" sz="2200" b="0" spc="0" dirty="0" smtClean="0">
                <a:ln>
                  <a:noFill/>
                </a:ln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соединяем кривой линией,  а точки б,Н2 прямой. </a:t>
            </a:r>
            <a:endParaRPr lang="ru-RU" sz="2200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1907704" y="2348880"/>
            <a:ext cx="22681" cy="35981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 rot="5400000">
            <a:off x="3023828" y="1232756"/>
            <a:ext cx="0" cy="22322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4142422" y="2348880"/>
            <a:ext cx="22681" cy="35981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1907704" y="4581128"/>
            <a:ext cx="345638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930385" y="5934350"/>
            <a:ext cx="345638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1412055" y="1700808"/>
            <a:ext cx="4956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>
                <a:ln w="50800"/>
                <a:solidFill>
                  <a:prstClr val="white"/>
                </a:solidFill>
              </a:rPr>
              <a:t>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920981" y="1700808"/>
            <a:ext cx="43794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Т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328985" y="4215067"/>
            <a:ext cx="47000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>
                <a:ln w="50800"/>
                <a:solidFill>
                  <a:prstClr val="white"/>
                </a:solidFill>
              </a:rPr>
              <a:t>Б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565259" y="4437112"/>
            <a:ext cx="59984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Б₁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292069" y="5593050"/>
            <a:ext cx="63831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Н₁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292069" y="5009231"/>
            <a:ext cx="50847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Н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580182" y="5267303"/>
            <a:ext cx="6815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Н₂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sp>
        <p:nvSpPr>
          <p:cNvPr id="23" name="Дуга 22"/>
          <p:cNvSpPr/>
          <p:nvPr/>
        </p:nvSpPr>
        <p:spPr>
          <a:xfrm rot="21227275">
            <a:off x="-1557543" y="5410935"/>
            <a:ext cx="6767967" cy="4579040"/>
          </a:xfrm>
          <a:prstGeom prst="arc">
            <a:avLst>
              <a:gd name="adj1" fmla="val 16701231"/>
              <a:gd name="adj2" fmla="val 19711786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4138319" y="2325452"/>
            <a:ext cx="1633" cy="3834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4186878" y="2197053"/>
            <a:ext cx="56778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Т₁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1907704" y="2348880"/>
            <a:ext cx="2230615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4165103" y="4581128"/>
            <a:ext cx="406897" cy="22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4368551" y="3875529"/>
            <a:ext cx="4571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б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4150927" y="3875529"/>
            <a:ext cx="8505" cy="69348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3540628" y="3356992"/>
            <a:ext cx="64312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prstClr val="white"/>
                </a:solidFill>
              </a:rPr>
              <a:t>Б₂</a:t>
            </a:r>
            <a:endParaRPr lang="ru-RU" sz="4000" b="1" dirty="0">
              <a:ln w="50800"/>
              <a:solidFill>
                <a:prstClr val="white"/>
              </a:solidFill>
            </a:endParaRPr>
          </a:p>
        </p:txBody>
      </p:sp>
      <p:sp>
        <p:nvSpPr>
          <p:cNvPr id="27" name="Дуга 26"/>
          <p:cNvSpPr/>
          <p:nvPr/>
        </p:nvSpPr>
        <p:spPr>
          <a:xfrm>
            <a:off x="4150927" y="2943814"/>
            <a:ext cx="1052490" cy="1648388"/>
          </a:xfrm>
          <a:prstGeom prst="arc">
            <a:avLst>
              <a:gd name="adj1" fmla="val 5489944"/>
              <a:gd name="adj2" fmla="val 10244457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flipH="1">
            <a:off x="4212663" y="4570772"/>
            <a:ext cx="437707" cy="136357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6754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8" grpId="0"/>
      <p:bldP spid="27" grpId="0" animBg="1"/>
    </p:bld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198</TotalTime>
  <Words>368</Words>
  <Application>Microsoft Office PowerPoint</Application>
  <PresentationFormat>Экран (4:3)</PresentationFormat>
  <Paragraphs>158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Паркет</vt:lpstr>
      <vt:lpstr>Трусы</vt:lpstr>
      <vt:lpstr>Мерки необходимые для построения чертежа</vt:lpstr>
      <vt:lpstr>1. Начертить прямой угол с вершиной в точке А    </vt:lpstr>
      <vt:lpstr>2. От точки А откладываем длину изделия и ставим точку Н: АН = 40см.</vt:lpstr>
      <vt:lpstr>Положение линии шага 3. От точки А по вертикальной линии строим точку Б: АБ=Cб : 2 + 5=                        АБ = 50 : 2 + 5 = 30 см.  Из точки Б проводим под прямым углом линию.    (линия шага)</vt:lpstr>
      <vt:lpstr>4. Отложить расстояние НН1 = 2см Из точки Н1 проводим под прямым углом линию. </vt:lpstr>
      <vt:lpstr>Ширина передней половинки изделия вверху.  5. От точки А по горизонтальной линии строим точку Т: АТ=Cб : 2 + 5=                   АТ=50/2+5=30см Из точки Т проводим под прямым углом линию вниз; на пересечении с линией шага ставим точку Б1, а на пересечении с линией длины - точку Н2.</vt:lpstr>
      <vt:lpstr>6. Точки Н и Н2 соединяем слегка вогнутой линией  7. Отложить по вертикальной линии вниз ТТ1=1см Точки А,Т1 соединяем прямой линией.</vt:lpstr>
      <vt:lpstr>Ширина шага передней половинки изделия. 8. От точки Б1 по линии шага откладываем вправо точку б: Б1б=Cб : 10+0,5=                     Б1б=50/10+0,5=5,5см. 9. От точки Б1 вверх откладываем точку Б2       Б1Б2=9см. Точки Б2, б соединяем кривой линией,  а точки б,Н2 прямой. </vt:lpstr>
      <vt:lpstr>10. Обвести точки А, Б,Н,Н2,б,Б2,Т1,А, жирной линией. Данная линия обозначает переднюю половинку изделия (трусы)</vt:lpstr>
      <vt:lpstr>Построение задней половинки трусов. 11. Положение линии слонки: Т1Т2=3см. Точки б, Т2 соединяем прямой линией и от точки Т2 продолжаем ее вверх.</vt:lpstr>
      <vt:lpstr>12. От точки Т2 вверх откладываем 4см и ставим точку m: Т2m=4см. Точки А, m соединяем прямой линией. </vt:lpstr>
      <vt:lpstr>13. Отложить ширину шага задней половинки трусов: бб1=4см. 14. Отложить ширину низа задней половинки трусов: Н2Н3=3см. Точки б1, Н3 соединяем прямой линией. </vt:lpstr>
      <vt:lpstr>15. Удлинение шаговой линии задней половинки трусов: б1 б2=1см,  Н3Н4=1см 16. Построить точку Б3. Провести перпендикуляр из точки Б2 на  прямую mб.    Точки Н, Н4 соединяем слегка вогнутой линией. Точки m , Б3, соединяем слегка выпуклой линией, как показано на чертеже. </vt:lpstr>
      <vt:lpstr>17. Обвести точки А, Б,Н,Н4,Н3,б2, Б3,Т2, m, А,  жирной линией. Данная линия обозначает заднюю половинку изделия (трусы)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Трусы</dc:title>
  <dc:creator>user</dc:creator>
  <cp:lastModifiedBy>user</cp:lastModifiedBy>
  <cp:revision>21</cp:revision>
  <dcterms:created xsi:type="dcterms:W3CDTF">2013-02-07T02:41:36Z</dcterms:created>
  <dcterms:modified xsi:type="dcterms:W3CDTF">2013-02-13T07:56:22Z</dcterms:modified>
</cp:coreProperties>
</file>