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600200"/>
            <a:ext cx="6553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/>
              <a:t>Схема анализа</a:t>
            </a:r>
          </a:p>
          <a:p>
            <a:pPr algn="ctr"/>
            <a:r>
              <a:rPr lang="ru-RU" sz="6000" b="1" i="1" dirty="0" smtClean="0"/>
              <a:t> проведения </a:t>
            </a:r>
          </a:p>
          <a:p>
            <a:pPr algn="ctr"/>
            <a:r>
              <a:rPr lang="ru-RU" sz="6000" b="1" i="1" dirty="0" smtClean="0"/>
              <a:t>внеклассного </a:t>
            </a:r>
          </a:p>
          <a:p>
            <a:pPr algn="ctr"/>
            <a:r>
              <a:rPr lang="ru-RU" sz="6000" b="1" i="1" dirty="0" smtClean="0"/>
              <a:t>мероприятия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47800"/>
            <a:ext cx="8346900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2. Анализ подготовки мероприятия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   </a:t>
            </a:r>
            <a:r>
              <a:rPr lang="ru-RU" sz="3200" dirty="0" smtClean="0"/>
              <a:t> а) Инициаторы проведения мероприятия.</a:t>
            </a:r>
            <a:br>
              <a:rPr lang="ru-RU" sz="3200" dirty="0" smtClean="0"/>
            </a:br>
            <a:r>
              <a:rPr lang="ru-RU" sz="3200" dirty="0" smtClean="0"/>
              <a:t>  б) Методика подготовки .</a:t>
            </a:r>
            <a:br>
              <a:rPr lang="ru-RU" sz="3200" dirty="0" smtClean="0"/>
            </a:br>
            <a:r>
              <a:rPr lang="ru-RU" sz="3200" dirty="0" smtClean="0"/>
              <a:t>  в) Понимание значимости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89154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3. Ход мероприятия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    </a:t>
            </a:r>
            <a:r>
              <a:rPr lang="ru-RU" sz="2800" dirty="0" smtClean="0"/>
              <a:t>а) Как поставлены цели?</a:t>
            </a:r>
            <a:br>
              <a:rPr lang="ru-RU" sz="2800" dirty="0" smtClean="0"/>
            </a:br>
            <a:r>
              <a:rPr lang="ru-RU" sz="2800" dirty="0" smtClean="0"/>
              <a:t>  б) Как проходила работа?</a:t>
            </a:r>
            <a:br>
              <a:rPr lang="ru-RU" sz="2800" dirty="0" smtClean="0"/>
            </a:br>
            <a:r>
              <a:rPr lang="ru-RU" sz="2800" dirty="0" smtClean="0"/>
              <a:t>  в) Что приобрели учащиеся?</a:t>
            </a:r>
            <a:br>
              <a:rPr lang="ru-RU" sz="2800" dirty="0" smtClean="0"/>
            </a:br>
            <a:r>
              <a:rPr lang="ru-RU" sz="2800" dirty="0" smtClean="0"/>
              <a:t>  г) Какие выводы сделали учащиеся по ходу работы </a:t>
            </a:r>
          </a:p>
          <a:p>
            <a:r>
              <a:rPr lang="ru-RU" sz="2800" dirty="0" smtClean="0"/>
              <a:t>      и в заключение? </a:t>
            </a:r>
            <a:br>
              <a:rPr lang="ru-RU" sz="2800" dirty="0" smtClean="0"/>
            </a:br>
            <a:r>
              <a:rPr lang="ru-RU" sz="2800" dirty="0" smtClean="0"/>
              <a:t>  </a:t>
            </a:r>
            <a:r>
              <a:rPr lang="ru-RU" sz="2800" dirty="0" err="1" smtClean="0"/>
              <a:t>д</a:t>
            </a:r>
            <a:r>
              <a:rPr lang="ru-RU" sz="2800" dirty="0" smtClean="0"/>
              <a:t>) Каким может быть последствие этого </a:t>
            </a:r>
          </a:p>
          <a:p>
            <a:r>
              <a:rPr lang="ru-RU" sz="2800" dirty="0" smtClean="0"/>
              <a:t>      мероприятия для развития коллектива?</a:t>
            </a:r>
            <a:br>
              <a:rPr lang="ru-RU" sz="2800" dirty="0" smtClean="0"/>
            </a:br>
            <a:r>
              <a:rPr lang="ru-RU" sz="2800" dirty="0" smtClean="0"/>
              <a:t>  е) Каково его воздействие на отдельных  учащихся?</a:t>
            </a:r>
          </a:p>
          <a:p>
            <a:r>
              <a:rPr lang="ru-RU" sz="2800" dirty="0" smtClean="0"/>
              <a:t> ж) Роль и место старших на данном  мероприятии.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r>
              <a:rPr lang="ru-RU" sz="2800" dirty="0" err="1" smtClean="0"/>
              <a:t>з</a:t>
            </a:r>
            <a:r>
              <a:rPr lang="ru-RU" sz="2800" dirty="0" smtClean="0"/>
              <a:t>) Методика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44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8534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4. Общая оценка воспитательного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мероприятия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    </a:t>
            </a:r>
            <a:r>
              <a:rPr lang="ru-RU" sz="3200" dirty="0" smtClean="0"/>
              <a:t>а) Насколько удалось достигнуть</a:t>
            </a:r>
          </a:p>
          <a:p>
            <a:r>
              <a:rPr lang="ru-RU" sz="3200" dirty="0" smtClean="0"/>
              <a:t>       поставленных целей и задач. </a:t>
            </a:r>
            <a:br>
              <a:rPr lang="ru-RU" sz="3200" dirty="0" smtClean="0"/>
            </a:br>
            <a:r>
              <a:rPr lang="ru-RU" sz="3200" dirty="0" smtClean="0"/>
              <a:t>  б) Общая оценка воспитательной</a:t>
            </a:r>
          </a:p>
          <a:p>
            <a:r>
              <a:rPr lang="ru-RU" sz="3200" dirty="0" smtClean="0"/>
              <a:t>       ценности.</a:t>
            </a:r>
            <a:br>
              <a:rPr lang="ru-RU" sz="3200" dirty="0" smtClean="0"/>
            </a:br>
            <a:r>
              <a:rPr lang="ru-RU" sz="3200" dirty="0" smtClean="0"/>
              <a:t>  в) Психолого-педагогические выводы и </a:t>
            </a:r>
          </a:p>
          <a:p>
            <a:r>
              <a:rPr lang="ru-RU" sz="3200" dirty="0" smtClean="0"/>
              <a:t>       предложения.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71600"/>
            <a:ext cx="8523808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5. Анализ деятельности педагога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    </a:t>
            </a:r>
            <a:r>
              <a:rPr lang="ru-RU" sz="3200" dirty="0" smtClean="0"/>
              <a:t>а) Черты характера, способствовавшие </a:t>
            </a:r>
          </a:p>
          <a:p>
            <a:r>
              <a:rPr lang="ru-RU" sz="3200" dirty="0" smtClean="0"/>
              <a:t>        и мешавшие проведению мероприятия. </a:t>
            </a:r>
            <a:br>
              <a:rPr lang="ru-RU" sz="3200" dirty="0" smtClean="0"/>
            </a:br>
            <a:r>
              <a:rPr lang="ru-RU" sz="3200" dirty="0" smtClean="0"/>
              <a:t>  б) Педагогические способности . </a:t>
            </a:r>
            <a:br>
              <a:rPr lang="ru-RU" sz="3200" dirty="0" smtClean="0"/>
            </a:br>
            <a:r>
              <a:rPr lang="ru-RU" sz="3200" dirty="0" smtClean="0"/>
              <a:t>  в) Педагогический такт. </a:t>
            </a:r>
            <a:br>
              <a:rPr lang="ru-RU" sz="3200" dirty="0" smtClean="0"/>
            </a:br>
            <a:r>
              <a:rPr lang="ru-RU" sz="3200" dirty="0" smtClean="0"/>
              <a:t>  г) Психическое состояние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2600"/>
            <a:ext cx="8229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Форма проведения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Тема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Задачи: воспитывающие, развивающие, </a:t>
            </a:r>
          </a:p>
          <a:p>
            <a:pPr marL="342900" indent="-342900"/>
            <a:r>
              <a:rPr lang="ru-RU" sz="2800" dirty="0" smtClean="0"/>
              <a:t>    познавательные, </a:t>
            </a:r>
            <a:r>
              <a:rPr lang="ru-RU" sz="2800" dirty="0" smtClean="0"/>
              <a:t>формирующие </a:t>
            </a:r>
            <a:endParaRPr lang="ru-RU" sz="2800" dirty="0" smtClean="0"/>
          </a:p>
          <a:p>
            <a:pPr marL="342900" indent="-342900"/>
            <a:r>
              <a:rPr lang="ru-RU" sz="2800" dirty="0" smtClean="0"/>
              <a:t>4. Роль учителя</a:t>
            </a:r>
          </a:p>
          <a:p>
            <a:pPr marL="342900" indent="-342900"/>
            <a:r>
              <a:rPr lang="ru-RU" sz="2800" dirty="0" smtClean="0"/>
              <a:t>5. Роли и поручения детям</a:t>
            </a:r>
          </a:p>
          <a:p>
            <a:pPr marL="342900" indent="-342900"/>
            <a:r>
              <a:rPr lang="ru-RU" sz="2800" dirty="0" smtClean="0"/>
              <a:t>6. </a:t>
            </a:r>
            <a:r>
              <a:rPr lang="ru-RU" sz="2800" dirty="0" smtClean="0"/>
              <a:t>Оборудование  </a:t>
            </a:r>
            <a:endParaRPr lang="ru-RU" sz="2800" dirty="0" smtClean="0"/>
          </a:p>
          <a:p>
            <a:pPr marL="342900" lvl="0" indent="-342900"/>
            <a:r>
              <a:rPr lang="ru-RU" sz="2800" dirty="0" smtClean="0"/>
              <a:t>7. Оформление </a:t>
            </a:r>
            <a:r>
              <a:rPr lang="ru-RU" sz="2800" dirty="0" smtClean="0"/>
              <a:t>помещения</a:t>
            </a:r>
            <a:endParaRPr lang="ru-RU" sz="2800" dirty="0" smtClean="0"/>
          </a:p>
          <a:p>
            <a:pPr marL="342900" lvl="0" indent="-342900"/>
            <a:r>
              <a:rPr lang="ru-RU" sz="2800" dirty="0" smtClean="0"/>
              <a:t>8. </a:t>
            </a:r>
            <a:r>
              <a:rPr lang="ru-RU" sz="2800" dirty="0" smtClean="0"/>
              <a:t>Литература</a:t>
            </a:r>
            <a:endParaRPr lang="ru-RU" sz="2800" dirty="0" smtClean="0"/>
          </a:p>
          <a:p>
            <a:pPr marL="342900" lvl="0" indent="-342900"/>
            <a:r>
              <a:rPr lang="ru-RU" sz="2800" dirty="0" smtClean="0"/>
              <a:t>9. Ход </a:t>
            </a:r>
            <a:r>
              <a:rPr lang="ru-RU" sz="2800" dirty="0" smtClean="0"/>
              <a:t>мероприятия</a:t>
            </a:r>
            <a:endParaRPr lang="ru-RU" sz="2800" dirty="0" smtClean="0"/>
          </a:p>
          <a:p>
            <a:pPr marL="342900" lvl="0" indent="-342900"/>
            <a:r>
              <a:rPr lang="ru-RU" sz="2800" dirty="0" smtClean="0"/>
              <a:t>10. </a:t>
            </a:r>
            <a:r>
              <a:rPr lang="ru-RU" sz="2800" smtClean="0"/>
              <a:t>Анализ </a:t>
            </a:r>
            <a:r>
              <a:rPr lang="ru-RU" sz="2800" smtClean="0"/>
              <a:t>сделанного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85800"/>
            <a:ext cx="8065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Требования к оформлению конспекта  </a:t>
            </a:r>
          </a:p>
          <a:p>
            <a:pPr algn="ctr"/>
            <a:r>
              <a:rPr lang="ru-RU" sz="3200" b="1" dirty="0" smtClean="0"/>
              <a:t>воспитательного мероприятия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0"/>
            <a:ext cx="7134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28800"/>
            <a:ext cx="888884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FF0000"/>
                </a:solidFill>
              </a:rPr>
              <a:t>Воспитательное мероприятие </a:t>
            </a:r>
            <a:r>
              <a:rPr lang="ru-RU" sz="3600" dirty="0" smtClean="0"/>
              <a:t>- это </a:t>
            </a:r>
          </a:p>
          <a:p>
            <a:pPr algn="just"/>
            <a:r>
              <a:rPr lang="ru-RU" sz="3600" dirty="0" smtClean="0"/>
              <a:t>одна из организационных форм, широко</a:t>
            </a:r>
          </a:p>
          <a:p>
            <a:pPr algn="just"/>
            <a:r>
              <a:rPr lang="ru-RU" sz="3600" dirty="0" smtClean="0"/>
              <a:t>используемых во внеурочной </a:t>
            </a:r>
          </a:p>
          <a:p>
            <a:pPr algn="just"/>
            <a:r>
              <a:rPr lang="ru-RU" sz="3600" dirty="0" smtClean="0"/>
              <a:t>и внешкольной воспитательной работе.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752600"/>
            <a:ext cx="78300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Воспитательная работа</a:t>
            </a:r>
            <a:r>
              <a:rPr lang="ru-RU" sz="3600" b="1" dirty="0" smtClean="0"/>
              <a:t> </a:t>
            </a:r>
            <a:r>
              <a:rPr lang="ru-RU" sz="3600" dirty="0" smtClean="0"/>
              <a:t>классного </a:t>
            </a:r>
          </a:p>
          <a:p>
            <a:r>
              <a:rPr lang="ru-RU" sz="3600" dirty="0" smtClean="0"/>
              <a:t>руководителя – это </a:t>
            </a:r>
            <a:r>
              <a:rPr lang="ru-RU" sz="3600" b="1" dirty="0" smtClean="0">
                <a:solidFill>
                  <a:srgbClr val="FF0000"/>
                </a:solidFill>
              </a:rPr>
              <a:t>система</a:t>
            </a:r>
            <a:r>
              <a:rPr lang="ru-RU" sz="3600" b="1" dirty="0" smtClean="0"/>
              <a:t> </a:t>
            </a:r>
          </a:p>
          <a:p>
            <a:r>
              <a:rPr lang="ru-RU" sz="3600" dirty="0" smtClean="0"/>
              <a:t>организуемых им </a:t>
            </a:r>
            <a:r>
              <a:rPr lang="ru-RU" sz="3600" b="1" dirty="0" smtClean="0">
                <a:solidFill>
                  <a:srgbClr val="FF0000"/>
                </a:solidFill>
              </a:rPr>
              <a:t>мероприятий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8210068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Значение воспитательной работы: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</a:t>
            </a:r>
            <a:r>
              <a:rPr lang="ru-RU" sz="3200" dirty="0" smtClean="0"/>
              <a:t>позволяет выработать у учащихся </a:t>
            </a:r>
          </a:p>
          <a:p>
            <a:r>
              <a:rPr lang="ru-RU" sz="3200" dirty="0" smtClean="0"/>
              <a:t>  определенную систему отношений к </a:t>
            </a:r>
          </a:p>
          <a:p>
            <a:r>
              <a:rPr lang="ru-RU" sz="3200" dirty="0" smtClean="0"/>
              <a:t>  окружающей </a:t>
            </a:r>
            <a:r>
              <a:rPr lang="ru-RU" sz="3200" dirty="0" smtClean="0"/>
              <a:t>действительности; 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формирует образ самого себя, ценные </a:t>
            </a:r>
          </a:p>
          <a:p>
            <a:r>
              <a:rPr lang="ru-RU" sz="3200" dirty="0" smtClean="0"/>
              <a:t>  мотивы, чувства, духовные </a:t>
            </a:r>
            <a:r>
              <a:rPr lang="ru-RU" sz="3200" dirty="0" smtClean="0"/>
              <a:t>потребности; 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ответственность за свои поступки.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769088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Воспитательное мероприятие: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влияет на общественное </a:t>
            </a:r>
            <a:r>
              <a:rPr lang="ru-RU" sz="3600" dirty="0" smtClean="0"/>
              <a:t>мнение;</a:t>
            </a:r>
            <a:endParaRPr lang="ru-RU" sz="3600" dirty="0" smtClean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приобщает к жизни в </a:t>
            </a:r>
            <a:r>
              <a:rPr lang="ru-RU" sz="3600" dirty="0" smtClean="0"/>
              <a:t>коллективе; </a:t>
            </a:r>
            <a:endParaRPr lang="ru-RU" sz="3600" dirty="0" smtClean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формирует его </a:t>
            </a:r>
            <a:r>
              <a:rPr lang="ru-RU" sz="3600" dirty="0" smtClean="0"/>
              <a:t>традиции; </a:t>
            </a:r>
            <a:endParaRPr lang="ru-RU" sz="3600" dirty="0" smtClean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происходит взаимообогащение </a:t>
            </a:r>
          </a:p>
          <a:p>
            <a:r>
              <a:rPr lang="ru-RU" sz="3600" dirty="0" smtClean="0"/>
              <a:t>  </a:t>
            </a:r>
            <a:r>
              <a:rPr lang="ru-RU" sz="3600" dirty="0" smtClean="0"/>
              <a:t>учащихся; </a:t>
            </a:r>
            <a:endParaRPr lang="ru-RU" sz="3600" dirty="0" smtClean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крепнут связи между ними.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566" y="990600"/>
            <a:ext cx="89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Стадии воспитательного мероприятия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5410200"/>
            <a:ext cx="2057400" cy="914400"/>
          </a:xfrm>
          <a:prstGeom prst="roundRect">
            <a:avLst>
              <a:gd name="adj" fmla="val 171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Анализ обстановки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47800" y="4800600"/>
            <a:ext cx="2133600" cy="762000"/>
          </a:xfrm>
          <a:prstGeom prst="roundRect">
            <a:avLst>
              <a:gd name="adj" fmla="val 171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Цели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43200" y="4114800"/>
            <a:ext cx="2362200" cy="914400"/>
          </a:xfrm>
          <a:prstGeom prst="roundRect">
            <a:avLst>
              <a:gd name="adj" fmla="val 171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Планирование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43400" y="3352800"/>
            <a:ext cx="1981200" cy="914400"/>
          </a:xfrm>
          <a:prstGeom prst="roundRect">
            <a:avLst>
              <a:gd name="adj" fmla="val 171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Подготовка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86400" y="2590800"/>
            <a:ext cx="1981200" cy="914400"/>
          </a:xfrm>
          <a:prstGeom prst="roundRect">
            <a:avLst>
              <a:gd name="adj" fmla="val 171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Проведение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05600" y="1828800"/>
            <a:ext cx="2057400" cy="914400"/>
          </a:xfrm>
          <a:prstGeom prst="roundRect">
            <a:avLst>
              <a:gd name="adj" fmla="val 171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Анализ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проведения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трелка углом 8"/>
          <p:cNvSpPr/>
          <p:nvPr/>
        </p:nvSpPr>
        <p:spPr>
          <a:xfrm>
            <a:off x="762000" y="5029200"/>
            <a:ext cx="685800" cy="381000"/>
          </a:xfrm>
          <a:prstGeom prst="bentArrow">
            <a:avLst>
              <a:gd name="adj1" fmla="val 25000"/>
              <a:gd name="adj2" fmla="val 22600"/>
              <a:gd name="adj3" fmla="val 25000"/>
              <a:gd name="adj4" fmla="val 4375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>
            <a:off x="2057400" y="4419600"/>
            <a:ext cx="685800" cy="381000"/>
          </a:xfrm>
          <a:prstGeom prst="bentArrow">
            <a:avLst>
              <a:gd name="adj1" fmla="val 25000"/>
              <a:gd name="adj2" fmla="val 22600"/>
              <a:gd name="adj3" fmla="val 25000"/>
              <a:gd name="adj4" fmla="val 4375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>
            <a:off x="3657600" y="3733800"/>
            <a:ext cx="685800" cy="381000"/>
          </a:xfrm>
          <a:prstGeom prst="bentArrow">
            <a:avLst>
              <a:gd name="adj1" fmla="val 25000"/>
              <a:gd name="adj2" fmla="val 22600"/>
              <a:gd name="adj3" fmla="val 25000"/>
              <a:gd name="adj4" fmla="val 4375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углом 11"/>
          <p:cNvSpPr/>
          <p:nvPr/>
        </p:nvSpPr>
        <p:spPr>
          <a:xfrm>
            <a:off x="4800600" y="2971800"/>
            <a:ext cx="685800" cy="381000"/>
          </a:xfrm>
          <a:prstGeom prst="bentArrow">
            <a:avLst>
              <a:gd name="adj1" fmla="val 25000"/>
              <a:gd name="adj2" fmla="val 22600"/>
              <a:gd name="adj3" fmla="val 25000"/>
              <a:gd name="adj4" fmla="val 4375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>
            <a:off x="6019800" y="2209800"/>
            <a:ext cx="685800" cy="381000"/>
          </a:xfrm>
          <a:prstGeom prst="bentArrow">
            <a:avLst>
              <a:gd name="adj1" fmla="val 25000"/>
              <a:gd name="adj2" fmla="val 22600"/>
              <a:gd name="adj3" fmla="val 25000"/>
              <a:gd name="adj4" fmla="val 4375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87135"/>
            <a:ext cx="832824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Главные моменты </a:t>
            </a:r>
            <a:r>
              <a:rPr lang="ru-RU" sz="3600" b="1" dirty="0" smtClean="0"/>
              <a:t>в анализе </a:t>
            </a:r>
          </a:p>
          <a:p>
            <a:r>
              <a:rPr lang="ru-RU" sz="3600" b="1" dirty="0" smtClean="0"/>
              <a:t>воспитательного </a:t>
            </a:r>
            <a:r>
              <a:rPr lang="ru-RU" sz="3600" b="1" dirty="0" smtClean="0"/>
              <a:t>мероприятия: </a:t>
            </a:r>
            <a:endParaRPr lang="ru-RU" sz="3600" b="1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анализ деятельности педагога и </a:t>
            </a:r>
          </a:p>
          <a:p>
            <a:r>
              <a:rPr lang="ru-RU" sz="3200" dirty="0" smtClean="0"/>
              <a:t>  деятельности воспитанников;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оптимальность применяемых форм и </a:t>
            </a:r>
          </a:p>
          <a:p>
            <a:r>
              <a:rPr lang="ru-RU" sz="3200" dirty="0" smtClean="0"/>
              <a:t>  методов;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реализация поставленных целей;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отношения воспитателя и воспитанников;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профессионализм педагога-воспитателя.</a:t>
            </a:r>
          </a:p>
          <a:p>
            <a:endParaRPr lang="ru-RU" sz="3200" dirty="0" smtClean="0"/>
          </a:p>
          <a:p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84477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Схема анализа проведения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воспитательного мероприятия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latin typeface="+mj-lt"/>
              </a:rPr>
              <a:t>1.  </a:t>
            </a:r>
            <a:r>
              <a:rPr lang="ru-RU" sz="3600" dirty="0" smtClean="0"/>
              <a:t>Общие сведения</a:t>
            </a:r>
          </a:p>
          <a:p>
            <a:r>
              <a:rPr lang="ru-RU" sz="3600" dirty="0" smtClean="0">
                <a:latin typeface="+mj-lt"/>
              </a:rPr>
              <a:t>2.  </a:t>
            </a:r>
            <a:r>
              <a:rPr lang="ru-RU" sz="3600" dirty="0" smtClean="0"/>
              <a:t>Анализ подготовки мероприятия</a:t>
            </a:r>
          </a:p>
          <a:p>
            <a:r>
              <a:rPr lang="ru-RU" sz="3600" dirty="0" smtClean="0">
                <a:latin typeface="+mj-lt"/>
              </a:rPr>
              <a:t>3.  </a:t>
            </a:r>
            <a:r>
              <a:rPr lang="ru-RU" sz="3600" dirty="0" smtClean="0"/>
              <a:t>Ход мероприятия</a:t>
            </a:r>
          </a:p>
          <a:p>
            <a:r>
              <a:rPr lang="ru-RU" sz="3600" dirty="0" smtClean="0">
                <a:latin typeface="+mj-lt"/>
              </a:rPr>
              <a:t>4. </a:t>
            </a:r>
            <a:r>
              <a:rPr lang="ru-RU" sz="3600" dirty="0" smtClean="0"/>
              <a:t>Общая оценка воспитательного </a:t>
            </a:r>
          </a:p>
          <a:p>
            <a:r>
              <a:rPr lang="ru-RU" sz="3600" dirty="0" smtClean="0"/>
              <a:t>     мероприятия</a:t>
            </a:r>
          </a:p>
          <a:p>
            <a:r>
              <a:rPr lang="ru-RU" sz="3600" dirty="0" smtClean="0">
                <a:latin typeface="+mj-lt"/>
              </a:rPr>
              <a:t>5. </a:t>
            </a:r>
            <a:r>
              <a:rPr lang="ru-RU" sz="3600" dirty="0" smtClean="0"/>
              <a:t>Анализ деятельности педагога</a:t>
            </a:r>
          </a:p>
          <a:p>
            <a:pPr marL="742950" indent="-742950">
              <a:buFont typeface="+mj-lt"/>
              <a:buAutoNum type="arabicPeriod"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610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1. Общие сведения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   </a:t>
            </a:r>
            <a:r>
              <a:rPr lang="ru-RU" sz="3200" dirty="0" smtClean="0"/>
              <a:t> а) Название мероприятия.</a:t>
            </a:r>
            <a:br>
              <a:rPr lang="ru-RU" sz="3200" dirty="0" smtClean="0"/>
            </a:br>
            <a:r>
              <a:rPr lang="ru-RU" sz="3200" dirty="0" smtClean="0"/>
              <a:t>  б) Дата проведения, школа, класс, кто</a:t>
            </a:r>
          </a:p>
          <a:p>
            <a:r>
              <a:rPr lang="ru-RU" sz="3200" dirty="0" smtClean="0"/>
              <a:t>      проводит. </a:t>
            </a:r>
            <a:br>
              <a:rPr lang="ru-RU" sz="3200" dirty="0" smtClean="0"/>
            </a:br>
            <a:r>
              <a:rPr lang="ru-RU" sz="3200" dirty="0" smtClean="0"/>
              <a:t>  в) Состав группы </a:t>
            </a:r>
            <a:r>
              <a:rPr lang="ru-RU" sz="3200" dirty="0" smtClean="0"/>
              <a:t>учащихся.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 г) Вид </a:t>
            </a:r>
            <a:r>
              <a:rPr lang="ru-RU" sz="3200" dirty="0" smtClean="0"/>
              <a:t>деятельности.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  </a:t>
            </a:r>
            <a:r>
              <a:rPr lang="ru-RU" sz="3200" dirty="0" err="1" smtClean="0"/>
              <a:t>д</a:t>
            </a:r>
            <a:r>
              <a:rPr lang="ru-RU" sz="3200" dirty="0" smtClean="0"/>
              <a:t>) Цель </a:t>
            </a:r>
            <a:r>
              <a:rPr lang="ru-RU" sz="3200" dirty="0" smtClean="0"/>
              <a:t>мероприятия.</a:t>
            </a:r>
            <a:endParaRPr lang="ru-RU" sz="3200" dirty="0" smtClean="0"/>
          </a:p>
          <a:p>
            <a:r>
              <a:rPr lang="ru-RU" sz="3200" dirty="0" smtClean="0"/>
              <a:t>  е) Психологическое обоснование выбора</a:t>
            </a:r>
          </a:p>
          <a:p>
            <a:r>
              <a:rPr lang="ru-RU" sz="3200" dirty="0" smtClean="0"/>
              <a:t>      данного вида и содержания </a:t>
            </a:r>
            <a:r>
              <a:rPr lang="ru-RU" sz="3200" dirty="0" smtClean="0"/>
              <a:t>деятельности.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264</Words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11</cp:revision>
  <dcterms:modified xsi:type="dcterms:W3CDTF">2011-08-25T07:21:15Z</dcterms:modified>
</cp:coreProperties>
</file>