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E%D1%80%D0%B8%D0%B4%D0%B8%D1%87%D0%B5%D1%81%D0%BA%D0%BE%D0%B5_%D0%BB%D0%B8%D1%86%D0%BE" TargetMode="External"/><Relationship Id="rId2" Type="http://schemas.openxmlformats.org/officeDocument/2006/relationships/hyperlink" Target="http://ru.wikipedia.org/wiki/%D0%9F%D0%BB%D0%B0%D1%82%D1%91%D0%B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C%D1%83%D0%BD%D0%B8%D1%86%D0%B8%D0%BF%D0%B0%D0%BB%D1%8C%D0%BD%D0%BE%D0%B5_%D0%BE%D0%B1%D1%80%D0%B0%D0%B7%D0%BE%D0%B2%D0%B0%D0%BD%D0%B8%D0%B5" TargetMode="External"/><Relationship Id="rId5" Type="http://schemas.openxmlformats.org/officeDocument/2006/relationships/hyperlink" Target="http://ru.wikipedia.org/wiki/%D0%93%D0%BE%D1%81%D1%83%D0%B4%D0%B0%D1%80%D1%81%D1%82%D0%B2%D0%BE" TargetMode="External"/><Relationship Id="rId4" Type="http://schemas.openxmlformats.org/officeDocument/2006/relationships/hyperlink" Target="http://ru.wikipedia.org/wiki/%D0%A4%D0%B8%D0%B7%D0%B8%D1%87%D0%B5%D1%81%D0%BA%D0%BE%D0%B5_%D0%BB%D0%B8%D1%86%D0%B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0%B0%D0%BB%D0%BE%D0%B3_%D0%BD%D0%B0_%D0%BF%D1%80%D0%B8%D0%B1%D1%8B%D0%BB%D1%8C" TargetMode="External"/><Relationship Id="rId2" Type="http://schemas.openxmlformats.org/officeDocument/2006/relationships/hyperlink" Target="http://ru.wikipedia.org/wiki/%D0%9D%D0%B0%D0%BB%D0%BE%D0%B3_%D0%BD%D0%B0_%D0%B4%D0%BE%D1%85%D0%BE%D0%B4%D1%8B_%D1%84%D0%B8%D0%B7%D0%B8%D1%87%D0%B5%D1%81%D0%BA%D0%B8%D1%85_%D0%BB%D0%B8%D1%8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D%D0%B0%D0%BB%D0%BE%D0%B3_%D0%BD%D0%B0_%D0%B4%D0%BE%D0%B1%D0%B0%D0%B2%D0%BB%D0%B5%D0%BD%D0%BD%D1%83%D1%8E_%D1%81%D1%82%D0%BE%D0%B8%D0%BC%D0%BE%D1%81%D1%82%D1%8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0%BE%D0%B4%D0%BD%D1%8B%D0%B9_%D0%BD%D0%B0%D0%BB%D0%BE%D0%B3" TargetMode="External"/><Relationship Id="rId13" Type="http://schemas.openxmlformats.org/officeDocument/2006/relationships/hyperlink" Target="http://ru.wikipedia.org/wiki/%D0%A2%D1%80%D0%B0%D0%BD%D1%81%D0%BF%D0%BE%D1%80%D1%82%D0%BD%D1%8B%D0%B9_%D0%BD%D0%B0%D0%BB%D0%BE%D0%B3" TargetMode="External"/><Relationship Id="rId3" Type="http://schemas.openxmlformats.org/officeDocument/2006/relationships/hyperlink" Target="http://ru.wikipedia.org/wiki/%D0%90%D0%BA%D1%86%D0%B8%D0%B7" TargetMode="External"/><Relationship Id="rId7" Type="http://schemas.openxmlformats.org/officeDocument/2006/relationships/hyperlink" Target="http://ru.wikipedia.org/wiki/%D0%9D%D0%B0%D0%BB%D0%BE%D0%B3_%D0%BD%D0%B0_%D0%B4%D0%BE%D0%B1%D1%8B%D1%87%D1%83_%D0%BF%D0%BE%D0%BB%D0%B5%D0%B7%D0%BD%D1%8B%D1%85_%D0%B8%D1%81%D0%BA%D0%BE%D0%BF%D0%B0%D0%B5%D0%BC%D1%8B%D1%85" TargetMode="External"/><Relationship Id="rId12" Type="http://schemas.openxmlformats.org/officeDocument/2006/relationships/hyperlink" Target="http://ru.wikipedia.org/wiki/%D0%9D%D0%B0%D0%BB%D0%BE%D0%B3_%D0%BD%D0%B0_%D0%B8%D0%B3%D0%BE%D1%80%D0%BD%D1%8B%D0%B9_%D0%B1%D0%B8%D0%B7%D0%BD%D0%B5%D1%81" TargetMode="External"/><Relationship Id="rId2" Type="http://schemas.openxmlformats.org/officeDocument/2006/relationships/hyperlink" Target="http://ru.wikipedia.org/wiki/%D0%9D%D0%B0%D0%BB%D0%BE%D0%B3_%D0%BD%D0%B0_%D0%B4%D0%BE%D0%B1%D0%B0%D0%B2%D0%BB%D0%B5%D0%BD%D0%BD%D1%83%D1%8E_%D1%81%D1%82%D0%BE%D0%B8%D0%BC%D0%BE%D1%81%D1%82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D%D0%B0%D0%BB%D0%BE%D0%B3_%D0%BD%D0%B0_%D0%BF%D1%80%D0%B8%D0%B1%D1%8B%D0%BB%D1%8C" TargetMode="External"/><Relationship Id="rId11" Type="http://schemas.openxmlformats.org/officeDocument/2006/relationships/hyperlink" Target="http://ru.wikipedia.org/wiki/%D0%9D%D0%B0%D0%BB%D0%BE%D0%B3_%D0%BD%D0%B0_%D0%B8%D0%BC%D1%83%D1%89%D0%B5%D1%81%D1%82%D0%B2%D0%BE" TargetMode="External"/><Relationship Id="rId5" Type="http://schemas.openxmlformats.org/officeDocument/2006/relationships/hyperlink" Target="http://ru.wikipedia.org/wiki/%D0%95%D0%B4%D0%B8%D0%BD%D1%8B%D0%B9_%D1%81%D0%BE%D1%86%D0%B8%D0%B0%D0%BB%D1%8C%D0%BD%D1%8B%D0%B9_%D0%BD%D0%B0%D0%BB%D0%BE%D0%B3" TargetMode="External"/><Relationship Id="rId10" Type="http://schemas.openxmlformats.org/officeDocument/2006/relationships/hyperlink" Target="http://ru.wikipedia.org/wiki/%D0%93%D0%BE%D1%81%D1%83%D0%B4%D0%B0%D1%80%D1%81%D1%82%D0%B2%D0%B5%D0%BD%D0%BD%D0%B0%D1%8F_%D0%BF%D0%BE%D1%88%D0%BB%D0%B8%D0%BD%D0%B0" TargetMode="External"/><Relationship Id="rId4" Type="http://schemas.openxmlformats.org/officeDocument/2006/relationships/hyperlink" Target="http://ru.wikipedia.org/wiki/%D0%9D%D0%B0%D0%BB%D0%BE%D0%B3_%D0%BD%D0%B0_%D0%B4%D0%BE%D1%85%D0%BE%D0%B4%D1%8B_%D1%84%D0%B8%D0%B7%D0%B8%D1%87%D0%B5%D1%81%D0%BA%D0%B8%D1%85_%D0%BB%D0%B8%D1%86" TargetMode="External"/><Relationship Id="rId9" Type="http://schemas.openxmlformats.org/officeDocument/2006/relationships/hyperlink" Target="http://ru.wikipedia.org/w/index.php?title=%D0%A1%D0%B1%D0%BE%D1%80%D1%8B_%D0%B7%D0%B0_%D0%BF%D0%BE%D0%BB%D1%8C%D0%B7%D0%BE%D0%B2%D0%B0%D0%BD%D0%B8%D0%B5_%D0%BE%D0%B1%D1%8A%D0%B5%D0%BA%D1%82%D0%B0%D0%BC%D0%B8_%D0%B6%D0%B8%D0%B2%D0%BE%D1%82%D0%BD%D0%BE%D0%B3%D0%BE_%D0%BC%D0%B8%D1%80%D0%B0_%D0%B8_%D0%B7%D0%B0_%D0%BF%D0%BE%D0%BB%D1%8C%D0%B7%D0%BE%D0%B2%D0%B0%D0%BD%D0%B8%D0%B5_%D0%BE%D0%B1%D1%8A%D0%B5%D0%BA%D1%82%D0%B0%D0%BC%D0%B8_%D0%B2%D0%BE%D0%B4%D0%BD%D1%8B%D1%85_%D0%B1%D0%B8%D0%BE%D0%BB%D0%BE%D0%B3%D0%B8%D1%87%D0%B5%D1%81%D0%BA%D0%B8%D1%85_%D1%80%D0%B5%D1%81%D1%83%D1%80%D1%81%D0%BE%D0%B2&amp;action=edit&amp;redlink=1" TargetMode="External"/><Relationship Id="rId14" Type="http://schemas.openxmlformats.org/officeDocument/2006/relationships/hyperlink" Target="http://ru.wikipedia.org/wiki/%D0%97%D0%B5%D0%BC%D0%B5%D0%BB%D1%8C%D0%BD%D1%8B%D0%B9_%D0%BD%D0%B0%D0%BB%D0%BE%D0%B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Налоги и налоговая система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990600"/>
            <a:ext cx="3581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4191000"/>
            <a:ext cx="3429000" cy="1659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990600"/>
            <a:ext cx="2365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4343400"/>
            <a:ext cx="3200400" cy="173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Налог</a:t>
            </a:r>
            <a:r>
              <a:rPr lang="ru-RU" dirty="0" smtClean="0"/>
              <a:t> — обязательный, индивидуально безвозмездный </a:t>
            </a:r>
            <a:r>
              <a:rPr lang="ru-RU" u="sng" dirty="0" smtClean="0">
                <a:hlinkClick r:id="rId2" tooltip="Платёж"/>
              </a:rPr>
              <a:t>платёж</a:t>
            </a:r>
            <a:r>
              <a:rPr lang="ru-RU" dirty="0" smtClean="0"/>
              <a:t>, взимаемый органами государственной власти различных уровней с </a:t>
            </a:r>
            <a:r>
              <a:rPr lang="ru-RU" u="sng" dirty="0" smtClean="0">
                <a:hlinkClick r:id="rId3" tooltip="Юридическое лицо"/>
              </a:rPr>
              <a:t>организаций</a:t>
            </a:r>
            <a:r>
              <a:rPr lang="ru-RU" dirty="0" smtClean="0"/>
              <a:t> и </a:t>
            </a:r>
            <a:r>
              <a:rPr lang="ru-RU" u="sng" dirty="0" smtClean="0">
                <a:hlinkClick r:id="rId4" tooltip="Физическое лицо"/>
              </a:rPr>
              <a:t>физических лиц</a:t>
            </a:r>
            <a:r>
              <a:rPr lang="ru-RU" dirty="0" smtClean="0"/>
              <a:t> в целях финансового обеспечения деятельности </a:t>
            </a:r>
            <a:r>
              <a:rPr lang="ru-RU" u="sng" dirty="0" smtClean="0">
                <a:hlinkClick r:id="rId5" tooltip="Государство"/>
              </a:rPr>
              <a:t>государства</a:t>
            </a:r>
            <a:r>
              <a:rPr lang="ru-RU" dirty="0" smtClean="0"/>
              <a:t> и (или) </a:t>
            </a:r>
            <a:r>
              <a:rPr lang="ru-RU" u="sng" dirty="0" smtClean="0">
                <a:hlinkClick r:id="rId6" tooltip="Муниципальное образование"/>
              </a:rPr>
              <a:t>муниципальных образований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Виды налогов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Прямые и косвенные</a:t>
            </a:r>
          </a:p>
          <a:p>
            <a:pPr>
              <a:buNone/>
            </a:pPr>
            <a:r>
              <a:rPr lang="ru-RU" dirty="0" smtClean="0"/>
              <a:t>В общем, налоги делятся на </a:t>
            </a:r>
            <a:r>
              <a:rPr lang="ru-RU" i="1" dirty="0" smtClean="0"/>
              <a:t>прямые</a:t>
            </a:r>
            <a:r>
              <a:rPr lang="ru-RU" dirty="0" smtClean="0"/>
              <a:t>, то есть те налоги, которые взимаются с экономических агентов за доходы от факторов производства и </a:t>
            </a:r>
            <a:r>
              <a:rPr lang="ru-RU" i="1" dirty="0" smtClean="0"/>
              <a:t>косвенные</a:t>
            </a:r>
            <a:r>
              <a:rPr lang="ru-RU" dirty="0" smtClean="0"/>
              <a:t>, то есть налоги на товары и услуги, состоящие в самой цене на предметы потребления. Прямыми налогами можно назвать такие, как </a:t>
            </a:r>
            <a:r>
              <a:rPr lang="ru-RU" u="sng" dirty="0" smtClean="0">
                <a:hlinkClick r:id="rId2" tooltip="Налог на доходы физических лиц"/>
              </a:rPr>
              <a:t>налог на доходы физических лиц</a:t>
            </a:r>
            <a:r>
              <a:rPr lang="ru-RU" dirty="0" smtClean="0"/>
              <a:t>, </a:t>
            </a:r>
            <a:r>
              <a:rPr lang="ru-RU" u="sng" dirty="0" smtClean="0">
                <a:hlinkClick r:id="rId3" tooltip="Налог на прибыль"/>
              </a:rPr>
              <a:t>налог на прибыль</a:t>
            </a:r>
            <a:r>
              <a:rPr lang="ru-RU" dirty="0" smtClean="0"/>
              <a:t> и подобные. К косвенным налогам относится </a:t>
            </a:r>
            <a:r>
              <a:rPr lang="ru-RU" u="sng" dirty="0" smtClean="0">
                <a:hlinkClick r:id="rId4" tooltip="Налог на добавленную стоимость"/>
              </a:rPr>
              <a:t>налог на добавленную стоимость</a:t>
            </a:r>
            <a:r>
              <a:rPr lang="ru-RU" dirty="0" smtClean="0"/>
              <a:t> и другие.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Аккордные и подоходные</a:t>
            </a:r>
          </a:p>
          <a:p>
            <a:pPr>
              <a:buNone/>
            </a:pPr>
            <a:r>
              <a:rPr lang="ru-RU" dirty="0" smtClean="0"/>
              <a:t>Также принято различать </a:t>
            </a:r>
            <a:r>
              <a:rPr lang="ru-RU" i="1" dirty="0" smtClean="0"/>
              <a:t>аккордные</a:t>
            </a:r>
            <a:r>
              <a:rPr lang="ru-RU" dirty="0" smtClean="0"/>
              <a:t> и </a:t>
            </a:r>
            <a:r>
              <a:rPr lang="ru-RU" i="1" dirty="0" smtClean="0"/>
              <a:t>подоходные</a:t>
            </a:r>
            <a:r>
              <a:rPr lang="ru-RU" dirty="0" smtClean="0"/>
              <a:t> налоги. Первые государство устанавливает вне зависимости от уровня дохода экономического агента. Таким образом,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Под последними же подразумевают налоги, составляющие какой-то определённый процент от дохода (</a:t>
            </a:r>
            <a:r>
              <a:rPr lang="ru-RU" i="1" dirty="0" smtClean="0"/>
              <a:t>Y</a:t>
            </a:r>
            <a:r>
              <a:rPr lang="ru-RU" dirty="0" smtClean="0"/>
              <a:t>). Данную зависимость показывает либо </a:t>
            </a:r>
            <a:r>
              <a:rPr lang="ru-RU" i="1" dirty="0" smtClean="0"/>
              <a:t>предельная ставка налога</a:t>
            </a:r>
            <a:r>
              <a:rPr lang="ru-RU" dirty="0" smtClean="0"/>
              <a:t> (</a:t>
            </a:r>
            <a:r>
              <a:rPr lang="ru-RU" i="1" dirty="0" err="1" smtClean="0"/>
              <a:t>t</a:t>
            </a:r>
            <a:r>
              <a:rPr lang="ru-RU" dirty="0" smtClean="0"/>
              <a:t>), которая объясняет, насколько увеличивается налог при увеличении дохода на одну денежную единицу, либо </a:t>
            </a:r>
            <a:r>
              <a:rPr lang="ru-RU" i="1" dirty="0" smtClean="0"/>
              <a:t>средняя ставка налога</a:t>
            </a:r>
            <a:r>
              <a:rPr lang="ru-RU" dirty="0" smtClean="0"/>
              <a:t> (</a:t>
            </a:r>
            <a:r>
              <a:rPr lang="ru-RU" i="1" dirty="0" err="1" smtClean="0"/>
              <a:t>q</a:t>
            </a:r>
            <a:r>
              <a:rPr lang="ru-RU" dirty="0" smtClean="0"/>
              <a:t>): просто отношение суммы взимаемого налога к величине дохода. То есть,</a:t>
            </a:r>
          </a:p>
          <a:p>
            <a:pPr>
              <a:buNone/>
            </a:pPr>
            <a:r>
              <a:rPr lang="ru-RU" dirty="0" smtClean="0"/>
              <a:t>                                                 или</a:t>
            </a:r>
          </a:p>
          <a:p>
            <a:pPr>
              <a:buNone/>
            </a:pPr>
            <a:r>
              <a:rPr lang="ru-RU" dirty="0" smtClean="0"/>
              <a:t>                                                     , где:</a:t>
            </a:r>
          </a:p>
          <a:p>
            <a:endParaRPr lang="ru-RU" dirty="0"/>
          </a:p>
        </p:txBody>
      </p:sp>
      <p:pic>
        <p:nvPicPr>
          <p:cNvPr id="5" name="Рисунок 4" descr="Tx = Tx(autonomous)\,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514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Tx = Tx(autonomous) + t*Y\,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4876800"/>
            <a:ext cx="312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Tx = Tx(autonomous) + q*Y\,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5410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q = \frac{Tx}{Y}\,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54864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t = \frac{\Delta Tx}{\Delta Y}\,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5638800"/>
            <a:ext cx="129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Прогрессивные, регрессивные или пропорциональные</a:t>
            </a:r>
          </a:p>
          <a:p>
            <a:pPr>
              <a:buNone/>
            </a:pPr>
            <a:r>
              <a:rPr lang="ru-RU" dirty="0" smtClean="0"/>
              <a:t>Подоходные налоги сами делятся на три типа:</a:t>
            </a:r>
          </a:p>
          <a:p>
            <a:pPr lvl="0"/>
            <a:r>
              <a:rPr lang="ru-RU" i="1" dirty="0" smtClean="0"/>
              <a:t>Прогрессивные налоги</a:t>
            </a:r>
            <a:r>
              <a:rPr lang="ru-RU" dirty="0" smtClean="0"/>
              <a:t> — </a:t>
            </a:r>
            <a:r>
              <a:rPr lang="ru-RU" dirty="0" err="1" smtClean="0"/>
              <a:t>налоги</a:t>
            </a:r>
            <a:r>
              <a:rPr lang="ru-RU" dirty="0" smtClean="0"/>
              <a:t>, у которых средняя налоговая ставка зависима </a:t>
            </a:r>
            <a:r>
              <a:rPr lang="ru-RU" i="1" dirty="0" smtClean="0"/>
              <a:t>прямо пропорционально</a:t>
            </a:r>
            <a:r>
              <a:rPr lang="ru-RU" dirty="0" smtClean="0"/>
              <a:t> от уровня дохода. Таким образом, если доход агента увеличивается, то растет и налоговая ставка. Если же, наоборот, падает величина дохода, то ставка так же падает.</a:t>
            </a:r>
          </a:p>
          <a:p>
            <a:pPr lvl="0"/>
            <a:r>
              <a:rPr lang="ru-RU" i="1" dirty="0" smtClean="0"/>
              <a:t>Регрессивные налоги</a:t>
            </a:r>
            <a:r>
              <a:rPr lang="ru-RU" dirty="0" smtClean="0"/>
              <a:t> — </a:t>
            </a:r>
            <a:r>
              <a:rPr lang="ru-RU" dirty="0" err="1" smtClean="0"/>
              <a:t>налоги</a:t>
            </a:r>
            <a:r>
              <a:rPr lang="ru-RU" dirty="0" smtClean="0"/>
              <a:t>, чья средняя ставка налога </a:t>
            </a:r>
            <a:r>
              <a:rPr lang="ru-RU" i="1" dirty="0" smtClean="0"/>
              <a:t>обратно пропорциональна</a:t>
            </a:r>
            <a:r>
              <a:rPr lang="ru-RU" dirty="0" smtClean="0"/>
              <a:t> уровню дохода. Это означает, что при увеличении доходов экономического агента, ставка падает, и, наоборот, растет, если доход уменьшается.</a:t>
            </a:r>
          </a:p>
          <a:p>
            <a:pPr lvl="0"/>
            <a:r>
              <a:rPr lang="ru-RU" i="1" dirty="0" smtClean="0"/>
              <a:t>Пропорциональные налоги</a:t>
            </a:r>
            <a:r>
              <a:rPr lang="ru-RU" dirty="0" smtClean="0"/>
              <a:t> — </a:t>
            </a:r>
            <a:r>
              <a:rPr lang="ru-RU" dirty="0" err="1" smtClean="0"/>
              <a:t>налоги</a:t>
            </a:r>
            <a:r>
              <a:rPr lang="ru-RU" dirty="0" smtClean="0"/>
              <a:t>, ставка которых не зависит от величины облагаемого дохода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381000"/>
            <a:ext cx="6629399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Установленная Налоговым кодексом Российской Федерации </a:t>
            </a:r>
            <a:r>
              <a:rPr lang="ru-RU" sz="2700" b="1" dirty="0" smtClean="0"/>
              <a:t>налоговая система России</a:t>
            </a:r>
            <a:r>
              <a:rPr lang="ru-RU" sz="2700" dirty="0" smtClean="0"/>
              <a:t> (данные на 1 января 2006 года):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Федеральные налоги и сборы: </a:t>
            </a:r>
            <a:endParaRPr lang="ru-RU" sz="2800" dirty="0" smtClean="0"/>
          </a:p>
          <a:p>
            <a:pPr lvl="1"/>
            <a:r>
              <a:rPr lang="ru-RU" dirty="0" smtClean="0">
                <a:hlinkClick r:id="rId2" tooltip="Налог на добавленную стоимость"/>
              </a:rPr>
              <a:t>Налог на добавленную стоимость</a:t>
            </a:r>
            <a:endParaRPr lang="ru-RU" sz="2400" dirty="0" smtClean="0"/>
          </a:p>
          <a:p>
            <a:pPr lvl="1"/>
            <a:r>
              <a:rPr lang="ru-RU" dirty="0" smtClean="0">
                <a:hlinkClick r:id="rId3" tooltip="Акциз"/>
              </a:rPr>
              <a:t>Акцизы</a:t>
            </a:r>
            <a:endParaRPr lang="ru-RU" sz="2400" dirty="0" smtClean="0"/>
          </a:p>
          <a:p>
            <a:pPr lvl="1"/>
            <a:r>
              <a:rPr lang="ru-RU" dirty="0" smtClean="0">
                <a:hlinkClick r:id="rId4" tooltip="Налог на доходы физических лиц"/>
              </a:rPr>
              <a:t>Налог на доходы физических лиц</a:t>
            </a:r>
            <a:endParaRPr lang="ru-RU" sz="2400" dirty="0" smtClean="0"/>
          </a:p>
          <a:p>
            <a:pPr lvl="1"/>
            <a:r>
              <a:rPr lang="ru-RU" i="1" dirty="0" smtClean="0">
                <a:hlinkClick r:id="rId5" tooltip="Единый социальный налог"/>
              </a:rPr>
              <a:t>Единый социальный налог</a:t>
            </a:r>
            <a:r>
              <a:rPr lang="ru-RU" i="1" dirty="0" smtClean="0"/>
              <a:t> Глава 24 утратила силу (с 01.01.2010 - страховые взносы)</a:t>
            </a:r>
            <a:endParaRPr lang="ru-RU" sz="2400" dirty="0" smtClean="0"/>
          </a:p>
          <a:p>
            <a:pPr lvl="1"/>
            <a:r>
              <a:rPr lang="ru-RU" dirty="0" smtClean="0">
                <a:hlinkClick r:id="rId6" tooltip="Налог на прибыль"/>
              </a:rPr>
              <a:t>Налог на прибыль организаций</a:t>
            </a:r>
            <a:endParaRPr lang="ru-RU" sz="2400" dirty="0" smtClean="0"/>
          </a:p>
          <a:p>
            <a:pPr lvl="1"/>
            <a:r>
              <a:rPr lang="ru-RU" dirty="0" smtClean="0">
                <a:hlinkClick r:id="rId7" tooltip="Налог на добычу полезных ископаемых"/>
              </a:rPr>
              <a:t>Налог на добычу полезных ископаемых</a:t>
            </a:r>
            <a:endParaRPr lang="ru-RU" sz="2400" dirty="0" smtClean="0"/>
          </a:p>
          <a:p>
            <a:pPr lvl="1"/>
            <a:r>
              <a:rPr lang="ru-RU" dirty="0" smtClean="0">
                <a:hlinkClick r:id="rId8" tooltip="Водный налог"/>
              </a:rPr>
              <a:t>Водный налог</a:t>
            </a:r>
            <a:endParaRPr lang="ru-RU" sz="2400" dirty="0" smtClean="0"/>
          </a:p>
          <a:p>
            <a:pPr lvl="1"/>
            <a:r>
              <a:rPr lang="ru-RU" dirty="0" smtClean="0">
                <a:hlinkClick r:id="rId9" tooltip="Сборы за пользование объектами животного мира и за пользование объектами водных биологических ресурсов (страница отсутствует)"/>
              </a:rPr>
              <a:t>Сборы за пользование объектами животного мира и за пользование объектами водных биологических ресурсов</a:t>
            </a:r>
            <a:endParaRPr lang="ru-RU" sz="2400" dirty="0" smtClean="0"/>
          </a:p>
          <a:p>
            <a:pPr lvl="1"/>
            <a:r>
              <a:rPr lang="ru-RU" dirty="0" smtClean="0">
                <a:hlinkClick r:id="rId10" tooltip="Государственная пошлина"/>
              </a:rPr>
              <a:t>Государственная пошлина</a:t>
            </a:r>
            <a:endParaRPr lang="ru-RU" sz="2400" dirty="0" smtClean="0"/>
          </a:p>
          <a:p>
            <a:pPr lvl="0"/>
            <a:r>
              <a:rPr lang="ru-RU" dirty="0" smtClean="0"/>
              <a:t>Региональные налоги: </a:t>
            </a:r>
            <a:endParaRPr lang="ru-RU" sz="2800" dirty="0" smtClean="0"/>
          </a:p>
          <a:p>
            <a:pPr lvl="1"/>
            <a:r>
              <a:rPr lang="ru-RU" dirty="0" smtClean="0">
                <a:hlinkClick r:id="rId11" tooltip="Налог на имущество"/>
              </a:rPr>
              <a:t>Налог на имущество организаций</a:t>
            </a:r>
            <a:endParaRPr lang="ru-RU" sz="2400" dirty="0" smtClean="0"/>
          </a:p>
          <a:p>
            <a:pPr lvl="1"/>
            <a:r>
              <a:rPr lang="ru-RU" dirty="0" smtClean="0">
                <a:hlinkClick r:id="rId12" tooltip="Налог на игорный бизнес"/>
              </a:rPr>
              <a:t>Налог на игорный бизнес</a:t>
            </a:r>
            <a:endParaRPr lang="ru-RU" sz="2400" dirty="0" smtClean="0"/>
          </a:p>
          <a:p>
            <a:pPr lvl="1"/>
            <a:r>
              <a:rPr lang="ru-RU" dirty="0" smtClean="0">
                <a:hlinkClick r:id="rId13" tooltip="Транспортный налог"/>
              </a:rPr>
              <a:t>Транспортный налог</a:t>
            </a:r>
            <a:endParaRPr lang="ru-RU" sz="2400" dirty="0" smtClean="0"/>
          </a:p>
          <a:p>
            <a:pPr lvl="0"/>
            <a:r>
              <a:rPr lang="ru-RU" dirty="0" smtClean="0"/>
              <a:t>Местные налоги: </a:t>
            </a:r>
            <a:endParaRPr lang="ru-RU" sz="2800" dirty="0" smtClean="0"/>
          </a:p>
          <a:p>
            <a:pPr lvl="1"/>
            <a:r>
              <a:rPr lang="ru-RU" dirty="0" smtClean="0">
                <a:hlinkClick r:id="rId14" tooltip="Земельный налог"/>
              </a:rPr>
              <a:t>Земельный налог</a:t>
            </a:r>
            <a:endParaRPr lang="ru-RU" sz="2400" dirty="0" smtClean="0"/>
          </a:p>
          <a:p>
            <a:r>
              <a:rPr lang="ru-RU" dirty="0" smtClean="0">
                <a:hlinkClick r:id="rId11" tooltip="Налог на имущество"/>
              </a:rPr>
              <a:t>Налог на имущество физических лиц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280</Words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Налоги и налоговая система</vt:lpstr>
      <vt:lpstr>Слайд 2</vt:lpstr>
      <vt:lpstr>Слайд 3</vt:lpstr>
      <vt:lpstr>Виды налогов </vt:lpstr>
      <vt:lpstr>Слайд 5</vt:lpstr>
      <vt:lpstr>Слайд 6</vt:lpstr>
      <vt:lpstr>Слайд 7</vt:lpstr>
      <vt:lpstr>Установленная Налоговым кодексом Российской Федерации налоговая система России (данные на 1 января 2006 года):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6</cp:revision>
  <dcterms:modified xsi:type="dcterms:W3CDTF">2013-11-11T14:20:04Z</dcterms:modified>
</cp:coreProperties>
</file>