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59" r:id="rId5"/>
    <p:sldId id="260" r:id="rId6"/>
    <p:sldId id="261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4" r:id="rId17"/>
    <p:sldId id="272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73" r:id="rId28"/>
    <p:sldId id="276" r:id="rId29"/>
    <p:sldId id="277" r:id="rId30"/>
    <p:sldId id="275" r:id="rId31"/>
    <p:sldId id="278" r:id="rId32"/>
    <p:sldId id="279" r:id="rId33"/>
    <p:sldId id="280" r:id="rId34"/>
    <p:sldId id="290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cs typeface="+mn-cs"/>
              </a:defRPr>
            </a:lvl1pPr>
          </a:lstStyle>
          <a:p>
            <a:fld id="{9BE6B893-D657-4E05-86E2-119B192B994B}" type="datetimeFigureOut">
              <a:rPr lang="ru-RU" smtClean="0"/>
              <a:t>17.12.2013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dirty="0"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C6200524-709D-4AB1-9190-7D407E37A3C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5%D0%BC%D0%B5%D1%86%D0%BA%D0%B8%D0%B9_%D1%8F%D0%B7%D1%8B%D0%BA" TargetMode="External"/><Relationship Id="rId2" Type="http://schemas.openxmlformats.org/officeDocument/2006/relationships/hyperlink" Target="http://ru.wikipedia.org/wiki/%D0%94%D1%80%D0%B5%D0%B2%D0%BD%D0%B5%D0%B3%D1%80%D0%B5%D1%87%D0%B5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3%D0%B4%D0%B0%D1%80%D0%B5%D0%BD%D0%B8%D0%B5" TargetMode="External"/><Relationship Id="rId5" Type="http://schemas.openxmlformats.org/officeDocument/2006/relationships/hyperlink" Target="http://ru.wikipedia.org/wiki/%D0%90%D1%81%D1%81%D0%BE%D0%BD%D0%B0%D0%BD%D1%81" TargetMode="External"/><Relationship Id="rId4" Type="http://schemas.openxmlformats.org/officeDocument/2006/relationships/hyperlink" Target="http://ru.wikipedia.org/wiki/%D0%90%D0%BB%D0%BB%D0%B8%D1%82%D0%B5%D1%80%D0%B0%D1%86%D0%B8%D1%8F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Творческие задания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/>
              <a:t>по теории </a:t>
            </a:r>
            <a:r>
              <a:rPr lang="ru-RU" b="1" dirty="0" smtClean="0"/>
              <a:t>литературы</a:t>
            </a:r>
          </a:p>
          <a:p>
            <a:endParaRPr lang="ru-RU" sz="2400" b="1" dirty="0" smtClean="0">
              <a:solidFill>
                <a:srgbClr val="FF0000"/>
              </a:solidFill>
            </a:endParaRPr>
          </a:p>
          <a:p>
            <a:r>
              <a:rPr lang="ru-RU" sz="2400" b="1" dirty="0" smtClean="0">
                <a:solidFill>
                  <a:srgbClr val="FF0000"/>
                </a:solidFill>
              </a:rPr>
              <a:t>Подготовила: Учитель русского языка и литературы МБОУ СОШ №2 </a:t>
            </a:r>
            <a:r>
              <a:rPr lang="ru-RU" sz="2400" b="1" dirty="0" err="1" smtClean="0">
                <a:solidFill>
                  <a:srgbClr val="FF0000"/>
                </a:solidFill>
              </a:rPr>
              <a:t>Клочкова</a:t>
            </a:r>
            <a:r>
              <a:rPr lang="ru-RU" sz="2400" b="1" dirty="0" smtClean="0">
                <a:solidFill>
                  <a:srgbClr val="FF0000"/>
                </a:solidFill>
              </a:rPr>
              <a:t> Т.В.</a:t>
            </a:r>
            <a:endParaRPr lang="ru-RU" sz="240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А) Таинственно шумит лесная тишина,</a:t>
            </a:r>
          </a:p>
          <a:p>
            <a:r>
              <a:rPr lang="ru-RU" sz="2400" dirty="0" smtClean="0"/>
              <a:t>Незримо по лесам поет и бродит осень…</a:t>
            </a:r>
          </a:p>
          <a:p>
            <a:r>
              <a:rPr lang="ru-RU" sz="2400" dirty="0" smtClean="0"/>
              <a:t>Темнеет день за днем, - и вот опять слышна</a:t>
            </a:r>
          </a:p>
          <a:p>
            <a:r>
              <a:rPr lang="ru-RU" sz="2400" dirty="0" smtClean="0"/>
              <a:t>Тоскующая песнь под звон угрюмых сосен.  (И.А. Бунин</a:t>
            </a:r>
            <a:r>
              <a:rPr lang="ru-RU" sz="2400" dirty="0" smtClean="0"/>
              <a:t>)</a:t>
            </a:r>
          </a:p>
          <a:p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 smtClean="0"/>
              <a:t>первом примере сочетание несовместимых понятий – </a:t>
            </a:r>
            <a:r>
              <a:rPr lang="ru-RU" sz="2400" i="1" dirty="0" smtClean="0"/>
              <a:t>тишина шумит</a:t>
            </a:r>
            <a:r>
              <a:rPr lang="ru-RU" sz="2400" dirty="0" smtClean="0"/>
              <a:t> – усиливает то таинственное ощущение, которое возникает в пустом осеннем лесу, когда каждый легкий шорох на фоне молчания леса приобретает особое значение, наполняется загадочным смыслом.</a:t>
            </a:r>
          </a:p>
          <a:p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Б) С того часу начались для Ильи сладостные мучения, светло опаляющие душу. (И.С. Шмелев</a:t>
            </a:r>
            <a:r>
              <a:rPr lang="ru-RU" dirty="0" smtClean="0"/>
              <a:t>)</a:t>
            </a:r>
          </a:p>
          <a:p>
            <a:endParaRPr lang="ru-RU" dirty="0" smtClean="0"/>
          </a:p>
          <a:p>
            <a:r>
              <a:rPr lang="ru-RU" sz="2400" dirty="0" smtClean="0"/>
              <a:t>Во втором примере сочетание </a:t>
            </a:r>
            <a:r>
              <a:rPr lang="ru-RU" sz="2400" i="1" dirty="0" smtClean="0"/>
              <a:t>сладостные мучения</a:t>
            </a:r>
            <a:r>
              <a:rPr lang="ru-RU" sz="2400" dirty="0" smtClean="0"/>
              <a:t> подчеркивает сложность и многоплановость чувства, соединяющего в себе муки и радость, показывает возможность получения радости через муки, сопутствие мучений сладостным ощущениям.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В) В первый раз я от месяца греюсь, </a:t>
            </a:r>
          </a:p>
          <a:p>
            <a:r>
              <a:rPr lang="ru-RU" dirty="0" smtClean="0"/>
              <a:t>В первый раз от прохлады согрет…  (С.А. Есенин)</a:t>
            </a:r>
          </a:p>
          <a:p>
            <a:r>
              <a:rPr lang="ru-RU" dirty="0" smtClean="0"/>
              <a:t>В третьем случае (</a:t>
            </a:r>
            <a:r>
              <a:rPr lang="ru-RU" i="1" dirty="0" smtClean="0"/>
              <a:t>от прохлады согрет</a:t>
            </a:r>
            <a:r>
              <a:rPr lang="ru-RU" dirty="0" smtClean="0"/>
              <a:t>) подчеркивается общее эмоциональное состояние, при котором поэт ощущает тепло даже от холодных предметов.[1; 81]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Какие </a:t>
            </a:r>
            <a:r>
              <a:rPr lang="ru-RU" sz="2400" b="1" dirty="0" smtClean="0"/>
              <a:t>средства художественной выразительности использованы автором в данном фрагменте?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 </a:t>
            </a:r>
            <a:endParaRPr lang="ru-RU" sz="2400" dirty="0" smtClean="0"/>
          </a:p>
          <a:p>
            <a:r>
              <a:rPr lang="ru-RU" b="1" dirty="0" smtClean="0"/>
              <a:t>А.</a:t>
            </a:r>
            <a:r>
              <a:rPr lang="ru-RU" dirty="0" smtClean="0"/>
              <a:t> Эпитеты</a:t>
            </a:r>
          </a:p>
          <a:p>
            <a:r>
              <a:rPr lang="ru-RU" dirty="0" smtClean="0"/>
              <a:t>Б. Олицетворения</a:t>
            </a:r>
          </a:p>
          <a:p>
            <a:r>
              <a:rPr lang="ru-RU" b="1" dirty="0" smtClean="0"/>
              <a:t>В.</a:t>
            </a:r>
            <a:r>
              <a:rPr lang="ru-RU" dirty="0" smtClean="0"/>
              <a:t> Гиперболы</a:t>
            </a:r>
          </a:p>
          <a:p>
            <a:r>
              <a:rPr lang="ru-RU" i="1" dirty="0" smtClean="0"/>
              <a:t>«О ветер, ветрило! Зачем, господине, враждебно веешь? Зачем мечешь </a:t>
            </a:r>
            <a:r>
              <a:rPr lang="ru-RU" i="1" dirty="0" err="1" smtClean="0"/>
              <a:t>хановские</a:t>
            </a:r>
            <a:r>
              <a:rPr lang="ru-RU" i="1" dirty="0" smtClean="0"/>
              <a:t> стрелочки на своих легких </a:t>
            </a:r>
            <a:r>
              <a:rPr lang="ru-RU" i="1" dirty="0" err="1" smtClean="0"/>
              <a:t>крыльицах</a:t>
            </a:r>
            <a:r>
              <a:rPr lang="ru-RU" i="1" dirty="0" smtClean="0"/>
              <a:t> на воинов моего лады?..»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/>
              <a:t>К какому идейно-эстетическому направлению в литературе 18 века принадлежат перечисленные произведения?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/>
            <a:r>
              <a:rPr lang="ru-RU" dirty="0" smtClean="0"/>
              <a:t>1.«Бедная </a:t>
            </a:r>
            <a:r>
              <a:rPr lang="ru-RU" dirty="0" smtClean="0"/>
              <a:t>Лиза</a:t>
            </a:r>
            <a:r>
              <a:rPr lang="ru-RU" dirty="0" smtClean="0"/>
              <a:t>»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2. «Разговор </a:t>
            </a:r>
            <a:r>
              <a:rPr lang="ru-RU" dirty="0" smtClean="0"/>
              <a:t>с Анакреонтом</a:t>
            </a:r>
            <a:r>
              <a:rPr lang="ru-RU" dirty="0" smtClean="0"/>
              <a:t>»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3. «Недоросль»</a:t>
            </a:r>
            <a:endParaRPr lang="ru-RU" dirty="0" smtClean="0"/>
          </a:p>
          <a:p>
            <a:pPr defTabSz="606425"/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 А.  Классицизм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Б</a:t>
            </a:r>
            <a:r>
              <a:rPr lang="ru-RU" dirty="0" smtClean="0"/>
              <a:t>.  Сентиментализм</a:t>
            </a:r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В</a:t>
            </a:r>
            <a:r>
              <a:rPr lang="ru-RU" dirty="0" smtClean="0"/>
              <a:t>.  Просветительский реализм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Соотнести приведенные понятия с определениями: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600" b="1" dirty="0" smtClean="0"/>
              <a:t>А.</a:t>
            </a:r>
            <a:r>
              <a:rPr lang="ru-RU" sz="1600" dirty="0" smtClean="0"/>
              <a:t> Способ проявления комического в искусстве, состоящий в уничтожающем осмеянии явлений, которые представляются автору порочными.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b="1" dirty="0" smtClean="0"/>
              <a:t>Б.</a:t>
            </a:r>
            <a:r>
              <a:rPr lang="ru-RU" sz="1600" dirty="0" smtClean="0"/>
              <a:t> Один из видов комического, сочетающий насмешку и сочувствие к предмету смеха.</a:t>
            </a:r>
          </a:p>
          <a:p>
            <a:r>
              <a:rPr lang="ru-RU" sz="1600" dirty="0" smtClean="0"/>
              <a:t> </a:t>
            </a:r>
          </a:p>
          <a:p>
            <a:r>
              <a:rPr lang="ru-RU" sz="1600" b="1" dirty="0" smtClean="0"/>
              <a:t>В.</a:t>
            </a:r>
            <a:r>
              <a:rPr lang="ru-RU" sz="1600" dirty="0" smtClean="0"/>
              <a:t> Художественный прием, намеренное искажение чего-либо или кого-либо, нарушение пропорций изображаемого мира или его части; причудливое соединение фантастики с реальностью.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1. Юмор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2. Гротеск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3. Сатира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/>
              <a:t>. 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Соотнесите </a:t>
            </a:r>
            <a:r>
              <a:rPr lang="ru-RU" sz="3200" b="1" dirty="0" smtClean="0"/>
              <a:t>литературоведческие понятия с определениями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1800" b="1" dirty="0" smtClean="0"/>
              <a:t>А.</a:t>
            </a:r>
            <a:r>
              <a:rPr lang="ru-RU" sz="1800" dirty="0" smtClean="0"/>
              <a:t> Один из тропов, перенесение свойств одного предмета или явления на другой на основе общего для обоих признака</a:t>
            </a:r>
          </a:p>
          <a:p>
            <a:r>
              <a:rPr lang="ru-RU" sz="1800" b="1" dirty="0" smtClean="0"/>
              <a:t>Б.</a:t>
            </a:r>
            <a:r>
              <a:rPr lang="ru-RU" sz="1800" dirty="0" smtClean="0"/>
              <a:t> Образное определение, дающее дополнительную художественную характеристику предмета или явления</a:t>
            </a:r>
          </a:p>
          <a:p>
            <a:r>
              <a:rPr lang="ru-RU" sz="1800" b="1" dirty="0" smtClean="0"/>
              <a:t>В.</a:t>
            </a:r>
            <a:r>
              <a:rPr lang="ru-RU" sz="1800" dirty="0" smtClean="0"/>
              <a:t> Один из тропов, сопоставление предметов и явлений по внешнему сходству, присущим им качествам или по вызываемым ими сходным чувствам</a:t>
            </a:r>
          </a:p>
          <a:p>
            <a:r>
              <a:rPr lang="ru-RU" sz="1800" b="1" dirty="0" smtClean="0"/>
              <a:t>Г</a:t>
            </a:r>
            <a:r>
              <a:rPr lang="ru-RU" sz="1800" dirty="0" smtClean="0"/>
              <a:t>. Художественное противопоставление обстоятельств, понятий, положений, образов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1. Антитеза</a:t>
            </a:r>
            <a:endParaRPr lang="ru-RU" dirty="0" smtClean="0"/>
          </a:p>
          <a:p>
            <a:r>
              <a:rPr lang="ru-RU" dirty="0" smtClean="0"/>
              <a:t>2. Метафора</a:t>
            </a:r>
            <a:endParaRPr lang="ru-RU" dirty="0" smtClean="0"/>
          </a:p>
          <a:p>
            <a:r>
              <a:rPr lang="ru-RU" dirty="0" smtClean="0"/>
              <a:t>3. Эпитет</a:t>
            </a:r>
            <a:endParaRPr lang="ru-RU" dirty="0" smtClean="0"/>
          </a:p>
          <a:p>
            <a:r>
              <a:rPr lang="ru-RU" dirty="0" smtClean="0"/>
              <a:t>4. Сравнение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 smtClean="0"/>
              <a:t>Что такое рифма? Какие бывают рифмы и способы рифмовки?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b="1" dirty="0" err="1" smtClean="0"/>
              <a:t>Ри́фма</a:t>
            </a:r>
            <a:r>
              <a:rPr lang="ru-RU" sz="1800" dirty="0" smtClean="0"/>
              <a:t> (этимология не доказана, возможно от </a:t>
            </a:r>
            <a:r>
              <a:rPr lang="ru-RU" sz="1800" u="sng" dirty="0" err="1" smtClean="0">
                <a:hlinkClick r:id="rId2" tooltip="Древнегреческий язык"/>
              </a:rPr>
              <a:t>др.-греч</a:t>
            </a:r>
            <a:r>
              <a:rPr lang="ru-RU" sz="1800" u="sng" dirty="0" smtClean="0">
                <a:hlinkClick r:id="rId2" tooltip="Древнегреческий язык"/>
              </a:rPr>
              <a:t>.</a:t>
            </a:r>
            <a:r>
              <a:rPr lang="ru-RU" sz="1800" dirty="0" smtClean="0"/>
              <a:t> </a:t>
            </a:r>
            <a:r>
              <a:rPr lang="ru-RU" sz="1800" dirty="0" err="1" smtClean="0"/>
              <a:t>ῥυθμός </a:t>
            </a:r>
            <a:r>
              <a:rPr lang="ru-RU" sz="1800" dirty="0" smtClean="0"/>
              <a:t>— размеренность, ритм или древне-</a:t>
            </a:r>
            <a:r>
              <a:rPr lang="ru-RU" sz="1800" u="sng" dirty="0" smtClean="0">
                <a:hlinkClick r:id="rId3" tooltip="Немецкий язык"/>
              </a:rPr>
              <a:t>нем.</a:t>
            </a:r>
            <a:r>
              <a:rPr lang="ru-RU" sz="1800" dirty="0" smtClean="0"/>
              <a:t> </a:t>
            </a:r>
            <a:r>
              <a:rPr lang="de-DE" sz="1800" i="1" dirty="0" err="1" smtClean="0"/>
              <a:t>rim</a:t>
            </a:r>
            <a:r>
              <a:rPr lang="ru-RU" sz="1800" dirty="0" smtClean="0"/>
              <a:t> — число) — созвучие в окончании двух или нескольких слов</a:t>
            </a:r>
            <a:r>
              <a:rPr lang="ru-RU" sz="1800" dirty="0" smtClean="0"/>
              <a:t>.</a:t>
            </a:r>
          </a:p>
          <a:p>
            <a:r>
              <a:rPr lang="ru-RU" sz="1800" dirty="0" smtClean="0"/>
              <a:t> </a:t>
            </a:r>
            <a:r>
              <a:rPr lang="ru-RU" sz="1800" dirty="0" smtClean="0"/>
              <a:t>В то время как в </a:t>
            </a:r>
            <a:r>
              <a:rPr lang="ru-RU" sz="1800" u="sng" dirty="0" smtClean="0">
                <a:hlinkClick r:id="rId4" tooltip="Аллитерация"/>
              </a:rPr>
              <a:t>аллитерации</a:t>
            </a:r>
            <a:r>
              <a:rPr lang="ru-RU" sz="1800" dirty="0" smtClean="0"/>
              <a:t> главная роль принадлежит согласным, а в </a:t>
            </a:r>
            <a:r>
              <a:rPr lang="ru-RU" sz="1800" u="sng" dirty="0" smtClean="0">
                <a:hlinkClick r:id="rId5" tooltip="Ассонанс"/>
              </a:rPr>
              <a:t>ассонансе</a:t>
            </a:r>
            <a:r>
              <a:rPr lang="ru-RU" sz="1800" dirty="0" smtClean="0"/>
              <a:t> — гласным, полнота созвучия в рифме требует тождественности или, по крайней мере, слухового сходства целых слогов, начиная со звука с </a:t>
            </a:r>
            <a:r>
              <a:rPr lang="ru-RU" sz="1800" u="sng" dirty="0" smtClean="0">
                <a:hlinkClick r:id="rId6" tooltip="Ударение"/>
              </a:rPr>
              <a:t>ударением</a:t>
            </a:r>
            <a:r>
              <a:rPr lang="ru-RU" sz="1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 smtClean="0"/>
              <a:t>Итак, первую версию по возникновению в человеческом обиходе рифм предложил А.С. Пушкин. Действительно, вполне возможно, что первым поэтам рифмы подсказало эхо.</a:t>
            </a:r>
          </a:p>
          <a:p>
            <a:r>
              <a:rPr lang="ru-RU" sz="1800" dirty="0" smtClean="0"/>
              <a:t>	Ерунда – эхо будет: да; голубей – бей; монет – нет и т.п. В первом приближении рифму можно определить как совпадение в окончаниях слов последнего ударного гласного и последующих согласных звуков.</a:t>
            </a:r>
          </a:p>
          <a:p>
            <a:r>
              <a:rPr lang="ru-RU" sz="1800" dirty="0" smtClean="0"/>
              <a:t>	Поэтому, слова «</a:t>
            </a:r>
            <a:r>
              <a:rPr lang="ru-RU" sz="1800" dirty="0" err="1" smtClean="0"/>
              <a:t>молотОк</a:t>
            </a:r>
            <a:r>
              <a:rPr lang="ru-RU" sz="1800" dirty="0" smtClean="0"/>
              <a:t>» и «</a:t>
            </a:r>
            <a:r>
              <a:rPr lang="ru-RU" sz="1800" dirty="0" err="1" smtClean="0"/>
              <a:t>сгУсток</a:t>
            </a:r>
            <a:r>
              <a:rPr lang="ru-RU" sz="1800" dirty="0" smtClean="0"/>
              <a:t>», «</a:t>
            </a:r>
            <a:r>
              <a:rPr lang="ru-RU" sz="1800" dirty="0" err="1" smtClean="0"/>
              <a:t>напЁрсток</a:t>
            </a:r>
            <a:r>
              <a:rPr lang="ru-RU" sz="1800" dirty="0" smtClean="0"/>
              <a:t>» не рифмуются, хотя у них и одинаковые окончания, а рифмой к слову «</a:t>
            </a:r>
            <a:r>
              <a:rPr lang="ru-RU" sz="1800" dirty="0" err="1" smtClean="0"/>
              <a:t>молоТОК</a:t>
            </a:r>
            <a:r>
              <a:rPr lang="ru-RU" sz="1800" dirty="0" smtClean="0"/>
              <a:t>» будет – «</a:t>
            </a:r>
            <a:r>
              <a:rPr lang="ru-RU" sz="1800" dirty="0" err="1" smtClean="0"/>
              <a:t>желТОК</a:t>
            </a:r>
            <a:r>
              <a:rPr lang="ru-RU" sz="1800" dirty="0" smtClean="0"/>
              <a:t>», «</a:t>
            </a:r>
            <a:r>
              <a:rPr lang="ru-RU" sz="1800" dirty="0" err="1" smtClean="0"/>
              <a:t>поТОК</a:t>
            </a:r>
            <a:r>
              <a:rPr lang="ru-RU" sz="1800" dirty="0" smtClean="0"/>
              <a:t>».  </a:t>
            </a:r>
          </a:p>
          <a:p>
            <a:r>
              <a:rPr lang="ru-RU" sz="1800" dirty="0" smtClean="0"/>
              <a:t>	Но, оказывается, что некоторые гласные и согласные, хотя и различны, но звучат одинаково. Например, в словах: </a:t>
            </a:r>
            <a:r>
              <a:rPr lang="ru-RU" sz="1800" dirty="0" err="1" smtClean="0"/>
              <a:t>сновА</a:t>
            </a:r>
            <a:r>
              <a:rPr lang="ru-RU" sz="1800" dirty="0" smtClean="0"/>
              <a:t> – </a:t>
            </a:r>
            <a:r>
              <a:rPr lang="ru-RU" sz="1800" dirty="0" err="1" smtClean="0"/>
              <a:t>готовО</a:t>
            </a:r>
            <a:r>
              <a:rPr lang="ru-RU" sz="1800" dirty="0" smtClean="0"/>
              <a:t>; </a:t>
            </a:r>
            <a:r>
              <a:rPr lang="ru-RU" sz="1800" dirty="0" err="1" smtClean="0"/>
              <a:t>расскаОм</a:t>
            </a:r>
            <a:r>
              <a:rPr lang="ru-RU" sz="1800" dirty="0" smtClean="0"/>
              <a:t> – </a:t>
            </a:r>
            <a:r>
              <a:rPr lang="ru-RU" sz="1800" dirty="0" err="1" smtClean="0"/>
              <a:t>голубоглазЫм</a:t>
            </a:r>
            <a:r>
              <a:rPr lang="ru-RU" sz="1800" dirty="0" smtClean="0"/>
              <a:t>; </a:t>
            </a:r>
            <a:r>
              <a:rPr lang="ru-RU" sz="1800" dirty="0" err="1" smtClean="0"/>
              <a:t>ЛенскИй</a:t>
            </a:r>
            <a:r>
              <a:rPr lang="ru-RU" sz="1800" dirty="0" smtClean="0"/>
              <a:t> – </a:t>
            </a:r>
            <a:r>
              <a:rPr lang="ru-RU" sz="1800" dirty="0" err="1" smtClean="0"/>
              <a:t>деревескОй</a:t>
            </a:r>
            <a:r>
              <a:rPr lang="ru-RU" sz="1800" dirty="0" smtClean="0"/>
              <a:t>. Часто ОГО в конце слов читается как ОВО: </a:t>
            </a:r>
            <a:r>
              <a:rPr lang="ru-RU" sz="1800" dirty="0" err="1" smtClean="0"/>
              <a:t>слОВО</a:t>
            </a:r>
            <a:r>
              <a:rPr lang="ru-RU" sz="1800" dirty="0" smtClean="0"/>
              <a:t> – </a:t>
            </a:r>
            <a:r>
              <a:rPr lang="ru-RU" sz="1800" dirty="0" err="1" smtClean="0"/>
              <a:t>большОГО</a:t>
            </a:r>
            <a:r>
              <a:rPr lang="ru-RU" sz="1800" dirty="0" smtClean="0"/>
              <a:t>. Могут совпадать по звуку и согласные: </a:t>
            </a:r>
            <a:r>
              <a:rPr lang="ru-RU" sz="1800" dirty="0" err="1" smtClean="0"/>
              <a:t>глаЗ</a:t>
            </a:r>
            <a:r>
              <a:rPr lang="ru-RU" sz="1800" dirty="0" smtClean="0"/>
              <a:t> – </a:t>
            </a:r>
            <a:r>
              <a:rPr lang="ru-RU" sz="1800" dirty="0" err="1" smtClean="0"/>
              <a:t>кваС</a:t>
            </a:r>
            <a:r>
              <a:rPr lang="ru-RU" sz="1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Виды рифм 	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Односложные рифмы называются </a:t>
            </a:r>
            <a:r>
              <a:rPr lang="ru-RU" b="1" dirty="0" smtClean="0"/>
              <a:t>мужскими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Это самые простые рифмы: </a:t>
            </a:r>
            <a:r>
              <a:rPr lang="ru-RU" b="1" dirty="0" smtClean="0"/>
              <a:t>Я</a:t>
            </a:r>
            <a:r>
              <a:rPr lang="ru-RU" dirty="0" smtClean="0"/>
              <a:t> – </a:t>
            </a:r>
            <a:r>
              <a:rPr lang="ru-RU" dirty="0" err="1" smtClean="0"/>
              <a:t>мо</a:t>
            </a:r>
            <a:r>
              <a:rPr lang="ru-RU" b="1" dirty="0" err="1" smtClean="0"/>
              <a:t>Я</a:t>
            </a:r>
            <a:r>
              <a:rPr lang="ru-RU" dirty="0" smtClean="0"/>
              <a:t>, </a:t>
            </a:r>
            <a:endParaRPr lang="ru-RU" dirty="0" smtClean="0"/>
          </a:p>
          <a:p>
            <a:r>
              <a:rPr lang="ru-RU" dirty="0" err="1" smtClean="0"/>
              <a:t>мо</a:t>
            </a:r>
            <a:r>
              <a:rPr lang="ru-RU" b="1" dirty="0" err="1" smtClean="0"/>
              <a:t>Я</a:t>
            </a:r>
            <a:r>
              <a:rPr lang="ru-RU" dirty="0" smtClean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свинь</a:t>
            </a:r>
            <a:r>
              <a:rPr lang="ru-RU" b="1" dirty="0" err="1" smtClean="0"/>
              <a:t>Я</a:t>
            </a:r>
            <a:r>
              <a:rPr lang="ru-RU" dirty="0" smtClean="0"/>
              <a:t>, </a:t>
            </a:r>
            <a:endParaRPr lang="ru-RU" dirty="0" smtClean="0"/>
          </a:p>
          <a:p>
            <a:r>
              <a:rPr lang="ru-RU" dirty="0" err="1" smtClean="0"/>
              <a:t>р</a:t>
            </a:r>
            <a:r>
              <a:rPr lang="ru-RU" b="1" dirty="0" err="1" smtClean="0"/>
              <a:t>АЗ</a:t>
            </a:r>
            <a:r>
              <a:rPr lang="ru-RU" dirty="0" smtClean="0"/>
              <a:t> </a:t>
            </a:r>
            <a:r>
              <a:rPr lang="ru-RU" dirty="0" smtClean="0"/>
              <a:t>– </a:t>
            </a:r>
            <a:r>
              <a:rPr lang="ru-RU" dirty="0" err="1" smtClean="0"/>
              <a:t>кв</a:t>
            </a:r>
            <a:r>
              <a:rPr lang="ru-RU" b="1" dirty="0" err="1" smtClean="0"/>
              <a:t>АС</a:t>
            </a:r>
            <a:r>
              <a:rPr lang="ru-RU" dirty="0" smtClean="0"/>
              <a:t> – </a:t>
            </a:r>
            <a:r>
              <a:rPr lang="ru-RU" dirty="0" err="1" smtClean="0"/>
              <a:t>б</a:t>
            </a:r>
            <a:r>
              <a:rPr lang="ru-RU" b="1" dirty="0" err="1" smtClean="0"/>
              <a:t>АС</a:t>
            </a:r>
            <a:r>
              <a:rPr lang="ru-RU" dirty="0" smtClean="0"/>
              <a:t> – </a:t>
            </a:r>
            <a:r>
              <a:rPr lang="ru-RU" dirty="0" err="1" smtClean="0"/>
              <a:t>н</a:t>
            </a:r>
            <a:r>
              <a:rPr lang="ru-RU" b="1" dirty="0" err="1" smtClean="0"/>
              <a:t>АС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Двухсложные рифмы называются </a:t>
            </a:r>
            <a:r>
              <a:rPr lang="ru-RU" b="1" dirty="0" smtClean="0"/>
              <a:t>женскими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 них совпадает больше звуков: </a:t>
            </a:r>
            <a:r>
              <a:rPr lang="ru-RU" dirty="0" err="1" smtClean="0"/>
              <a:t>вИНА</a:t>
            </a:r>
            <a:r>
              <a:rPr lang="ru-RU" dirty="0" smtClean="0"/>
              <a:t> – </a:t>
            </a:r>
            <a:r>
              <a:rPr lang="ru-RU" dirty="0" err="1" smtClean="0"/>
              <a:t>картИНА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плАНЫ</a:t>
            </a:r>
            <a:r>
              <a:rPr lang="ru-RU" dirty="0" smtClean="0"/>
              <a:t> – </a:t>
            </a:r>
            <a:r>
              <a:rPr lang="ru-RU" dirty="0" err="1" smtClean="0"/>
              <a:t>рАНЫ</a:t>
            </a:r>
            <a:r>
              <a:rPr lang="ru-RU" dirty="0" smtClean="0"/>
              <a:t>; </a:t>
            </a:r>
            <a:r>
              <a:rPr lang="ru-RU" dirty="0" err="1" smtClean="0"/>
              <a:t>стрАННО</a:t>
            </a:r>
            <a:r>
              <a:rPr lang="ru-RU" dirty="0" smtClean="0"/>
              <a:t> </a:t>
            </a:r>
            <a:r>
              <a:rPr lang="ru-RU" dirty="0" smtClean="0"/>
              <a:t>–</a:t>
            </a:r>
            <a:r>
              <a:rPr lang="ru-RU" dirty="0" err="1" smtClean="0"/>
              <a:t>тумАННО</a:t>
            </a:r>
            <a:r>
              <a:rPr lang="ru-RU" dirty="0" smtClean="0"/>
              <a:t>; </a:t>
            </a:r>
            <a:r>
              <a:rPr lang="ru-RU" dirty="0" err="1" smtClean="0"/>
              <a:t>стАЯ</a:t>
            </a:r>
            <a:r>
              <a:rPr lang="ru-RU" dirty="0" smtClean="0"/>
              <a:t> – </a:t>
            </a:r>
            <a:r>
              <a:rPr lang="ru-RU" dirty="0" err="1" smtClean="0"/>
              <a:t>большАЯ</a:t>
            </a:r>
            <a:r>
              <a:rPr lang="ru-RU" dirty="0" smtClean="0"/>
              <a:t>, </a:t>
            </a:r>
            <a:r>
              <a:rPr lang="ru-RU" dirty="0" err="1" smtClean="0"/>
              <a:t>крАЯ</a:t>
            </a:r>
            <a:r>
              <a:rPr lang="ru-RU" dirty="0" smtClean="0"/>
              <a:t> – </a:t>
            </a:r>
            <a:r>
              <a:rPr lang="ru-RU" dirty="0" err="1" smtClean="0"/>
              <a:t>игрАЯ</a:t>
            </a:r>
            <a:r>
              <a:rPr lang="ru-RU" dirty="0" smtClean="0"/>
              <a:t>.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dirty="0" smtClean="0"/>
              <a:t>Найдите в текстах повторяющиеся ударные звуки. Какие звуковые образы создают эти повторения?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А) О, весна, без конца и без краю – </a:t>
            </a:r>
          </a:p>
          <a:p>
            <a:r>
              <a:rPr lang="ru-RU" sz="2400" dirty="0" smtClean="0"/>
              <a:t>Без конца и без краю мечта!</a:t>
            </a:r>
          </a:p>
          <a:p>
            <a:r>
              <a:rPr lang="ru-RU" sz="2400" dirty="0" smtClean="0"/>
              <a:t>Узнаю тебя, жизнь, принимаю… </a:t>
            </a:r>
            <a:r>
              <a:rPr lang="ru-RU" sz="2400" dirty="0" smtClean="0">
                <a:hlinkClick r:id="" action="ppaction://hlinkshowjump?jump=nextslide"/>
              </a:rPr>
              <a:t>(</a:t>
            </a:r>
            <a:r>
              <a:rPr lang="ru-RU" sz="2400" dirty="0" smtClean="0">
                <a:hlinkClick r:id="" action="ppaction://hlinkshowjump?jump=nextslide"/>
              </a:rPr>
              <a:t>(А.А. Фет) </a:t>
            </a:r>
            <a:r>
              <a:rPr lang="ru-RU" sz="2400" dirty="0" smtClean="0">
                <a:hlinkClick r:id="" action="ppaction://hlinkshowjump?jump=nextslide"/>
              </a:rPr>
              <a:t>А.А</a:t>
            </a:r>
            <a:r>
              <a:rPr lang="ru-RU" sz="2400" dirty="0" smtClean="0">
                <a:hlinkClick r:id="" action="ppaction://hlinkshowjump?jump=nextslide"/>
              </a:rPr>
              <a:t>. Блок)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Б) Тиха украинская ночь. Прозрачно небо.</a:t>
            </a:r>
          </a:p>
          <a:p>
            <a:r>
              <a:rPr lang="ru-RU" sz="2400" dirty="0" smtClean="0"/>
              <a:t>Звезды блещут.  </a:t>
            </a:r>
            <a:r>
              <a:rPr lang="ru-RU" sz="2400" dirty="0" smtClean="0">
                <a:hlinkClick r:id="rId2" action="ppaction://hlinksldjump"/>
              </a:rPr>
              <a:t>(А.С. Пушкин)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В) И веют древними поверьями</a:t>
            </a:r>
          </a:p>
          <a:p>
            <a:r>
              <a:rPr lang="ru-RU" sz="2400" dirty="0" smtClean="0"/>
              <a:t>Ее упругие шелка</a:t>
            </a:r>
            <a:r>
              <a:rPr lang="ru-RU" sz="2400" dirty="0" smtClean="0">
                <a:hlinkClick r:id="rId3" action="ppaction://hlinksldjump"/>
              </a:rPr>
              <a:t>.      (А.А. Блок)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Чередование рифм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поэзии наибольшее распространение получили </a:t>
            </a:r>
            <a:r>
              <a:rPr lang="ru-RU" b="1" i="1" dirty="0" smtClean="0">
                <a:solidFill>
                  <a:srgbClr val="FF0000"/>
                </a:solidFill>
              </a:rPr>
              <a:t>перекрестная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рифмовка, когда первая строчка рифмуется с третьей и вторая с четвертой и </a:t>
            </a:r>
            <a:r>
              <a:rPr lang="ru-RU" b="1" i="1" dirty="0" smtClean="0">
                <a:solidFill>
                  <a:srgbClr val="FF0000"/>
                </a:solidFill>
                <a:hlinkClick r:id="" action="ppaction://hlinkshowjump?jump=nextslide"/>
              </a:rPr>
              <a:t>замкнутая</a:t>
            </a:r>
            <a:r>
              <a:rPr lang="ru-RU" dirty="0" smtClean="0">
                <a:hlinkClick r:id="" action="ppaction://hlinkshowjump?jump=nextslide"/>
              </a:rPr>
              <a:t> </a:t>
            </a:r>
            <a:r>
              <a:rPr lang="ru-RU" dirty="0" smtClean="0"/>
              <a:t>– первая строка рифмуется с четвертой и вторая с третьей.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i="1" dirty="0" smtClean="0"/>
              <a:t>Смотри, как облаком живым</a:t>
            </a:r>
            <a:br>
              <a:rPr lang="ru-RU" i="1" dirty="0" smtClean="0"/>
            </a:br>
            <a:r>
              <a:rPr lang="ru-RU" i="1" dirty="0" smtClean="0"/>
              <a:t>            Фонтан сияющий клубится,</a:t>
            </a:r>
            <a:br>
              <a:rPr lang="ru-RU" i="1" dirty="0" smtClean="0"/>
            </a:br>
            <a:r>
              <a:rPr lang="ru-RU" i="1" dirty="0" smtClean="0"/>
              <a:t>            Как пламенеет, как дробится</a:t>
            </a:r>
            <a:br>
              <a:rPr lang="ru-RU" i="1" dirty="0" smtClean="0"/>
            </a:br>
            <a:r>
              <a:rPr lang="ru-RU" i="1" dirty="0" smtClean="0"/>
              <a:t>            Его на солнце влажный дым.</a:t>
            </a:r>
            <a:br>
              <a:rPr lang="ru-RU" i="1" dirty="0" smtClean="0"/>
            </a:br>
            <a:r>
              <a:rPr lang="ru-RU" i="1" dirty="0" smtClean="0"/>
              <a:t>            Лучом поднявшись к небу, он</a:t>
            </a:r>
            <a:br>
              <a:rPr lang="ru-RU" i="1" dirty="0" smtClean="0"/>
            </a:br>
            <a:r>
              <a:rPr lang="ru-RU" i="1" dirty="0" smtClean="0"/>
              <a:t>            Коснулся высоты заветной</a:t>
            </a:r>
            <a:br>
              <a:rPr lang="ru-RU" i="1" dirty="0" smtClean="0"/>
            </a:br>
            <a:r>
              <a:rPr lang="ru-RU" i="1" dirty="0" smtClean="0"/>
              <a:t>            И снова пылью одноцветной </a:t>
            </a:r>
            <a:r>
              <a:rPr lang="ru-RU" dirty="0" smtClean="0"/>
              <a:t>  (Тютчев)                                           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	</a:t>
            </a:r>
            <a:r>
              <a:rPr lang="ru-RU" sz="2400" dirty="0" smtClean="0"/>
              <a:t>Однако встречается и более сложная рифмовка строк. Они могут рифмоваться парами, тройками.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000" i="1" dirty="0" smtClean="0"/>
              <a:t>Красный огонь,  расступись,   расступись,</a:t>
            </a:r>
            <a:br>
              <a:rPr lang="ru-RU" sz="2000" i="1" dirty="0" smtClean="0"/>
            </a:br>
            <a:r>
              <a:rPr lang="ru-RU" sz="2000" i="1" dirty="0" smtClean="0"/>
              <a:t>            Красный огонь,  взвейся в темную высь,</a:t>
            </a:r>
            <a:br>
              <a:rPr lang="ru-RU" sz="2000" i="1" dirty="0" smtClean="0"/>
            </a:br>
            <a:r>
              <a:rPr lang="ru-RU" sz="2000" i="1" dirty="0" smtClean="0"/>
              <a:t>            Красный огонь, расступись,  расступись.</a:t>
            </a:r>
            <a:endParaRPr lang="ru-RU" sz="2000" dirty="0" smtClean="0"/>
          </a:p>
          <a:p>
            <a:r>
              <a:rPr lang="ru-RU" sz="2000" dirty="0" smtClean="0"/>
              <a:t> </a:t>
            </a:r>
            <a:r>
              <a:rPr lang="ru-RU" sz="2000" i="1" dirty="0" smtClean="0"/>
              <a:t>Лживую куклу в цепи золотой,</a:t>
            </a:r>
            <a:br>
              <a:rPr lang="ru-RU" sz="2000" i="1" dirty="0" smtClean="0"/>
            </a:br>
            <a:r>
              <a:rPr lang="ru-RU" sz="2000" i="1" dirty="0" smtClean="0"/>
              <a:t>            Лживую куклу пронзаю иглой,</a:t>
            </a:r>
            <a:br>
              <a:rPr lang="ru-RU" sz="2000" i="1" dirty="0" smtClean="0"/>
            </a:br>
            <a:r>
              <a:rPr lang="ru-RU" sz="2000" i="1" dirty="0" smtClean="0"/>
              <a:t>            Лживую куклу в цепи золотой.</a:t>
            </a:r>
            <a:br>
              <a:rPr lang="ru-RU" sz="2000" i="1" dirty="0" smtClean="0"/>
            </a:br>
            <a:r>
              <a:rPr lang="ru-RU" sz="2000" i="1" dirty="0" smtClean="0"/>
              <a:t>   </a:t>
            </a:r>
            <a:r>
              <a:rPr lang="ru-RU" sz="2000" dirty="0" smtClean="0"/>
              <a:t>                                                                  ( В.Брюсов)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400" i="1" dirty="0" smtClean="0"/>
              <a:t>Беспредельна даль поляны,</a:t>
            </a:r>
            <a:br>
              <a:rPr lang="ru-RU" sz="2400" i="1" dirty="0" smtClean="0"/>
            </a:br>
            <a:r>
              <a:rPr lang="ru-RU" sz="2400" i="1" dirty="0" smtClean="0"/>
              <a:t>            Реет, веет стяг румяный,</a:t>
            </a:r>
            <a:br>
              <a:rPr lang="ru-RU" sz="2400" i="1" dirty="0" smtClean="0"/>
            </a:br>
            <a:r>
              <a:rPr lang="ru-RU" sz="2400" i="1" dirty="0" smtClean="0"/>
              <a:t>            Дионисом осиянный.</a:t>
            </a:r>
            <a:endParaRPr lang="ru-RU" sz="2400" dirty="0" smtClean="0"/>
          </a:p>
          <a:p>
            <a:r>
              <a:rPr lang="ru-RU" sz="2400" i="1" dirty="0" smtClean="0"/>
              <a:t>И взывает </a:t>
            </a:r>
            <a:r>
              <a:rPr lang="ru-RU" sz="2400" i="1" dirty="0" err="1" smtClean="0"/>
              <a:t>древле</a:t>
            </a:r>
            <a:r>
              <a:rPr lang="ru-RU" sz="2400" i="1" dirty="0" smtClean="0"/>
              <a:t> дико</a:t>
            </a:r>
            <a:br>
              <a:rPr lang="ru-RU" sz="2400" i="1" dirty="0" smtClean="0"/>
            </a:br>
            <a:r>
              <a:rPr lang="ru-RU" sz="2400" i="1" dirty="0" smtClean="0"/>
              <a:t>            Яркость солнечного лика,</a:t>
            </a:r>
            <a:br>
              <a:rPr lang="ru-RU" sz="2400" i="1" dirty="0" smtClean="0"/>
            </a:br>
            <a:r>
              <a:rPr lang="ru-RU" sz="2400" i="1" dirty="0" smtClean="0"/>
              <a:t>            Ярость пламенного крика.</a:t>
            </a:r>
            <a:r>
              <a:rPr lang="ru-RU" sz="2400" dirty="0" smtClean="0"/>
              <a:t>           (Городецкий)</a:t>
            </a:r>
            <a:r>
              <a:rPr lang="ru-RU" sz="2400" i="1" dirty="0" smtClean="0"/>
              <a:t> </a:t>
            </a:r>
            <a:r>
              <a:rPr lang="ru-RU" dirty="0" smtClean="0"/>
              <a:t>                               </a:t>
            </a:r>
          </a:p>
          <a:p>
            <a:r>
              <a:rPr lang="ru-RU" dirty="0" smtClean="0"/>
              <a:t> 	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500042"/>
            <a:ext cx="8229600" cy="5626121"/>
          </a:xfrm>
        </p:spPr>
        <p:txBody>
          <a:bodyPr/>
          <a:lstStyle/>
          <a:p>
            <a:r>
              <a:rPr lang="ru-RU" dirty="0" smtClean="0"/>
              <a:t>Строка в стихотворении называется </a:t>
            </a:r>
            <a:r>
              <a:rPr lang="ru-RU" b="1" i="1" dirty="0" smtClean="0"/>
              <a:t>ритмической фразой</a:t>
            </a:r>
            <a:r>
              <a:rPr lang="ru-RU" dirty="0" smtClean="0"/>
              <a:t>. Несколько ритмических фраз, составляющих нечто музыкально-законченное, называются </a:t>
            </a:r>
            <a:r>
              <a:rPr lang="ru-RU" b="1" dirty="0" smtClean="0"/>
              <a:t>строфой</a:t>
            </a:r>
            <a:r>
              <a:rPr lang="ru-RU" dirty="0" smtClean="0"/>
              <a:t>. Строфа может быть двустишием, трехстишием. </a:t>
            </a:r>
            <a:endParaRPr lang="ru-RU" dirty="0" smtClean="0"/>
          </a:p>
          <a:p>
            <a:r>
              <a:rPr lang="ru-RU" dirty="0" smtClean="0"/>
              <a:t>Самый </a:t>
            </a:r>
            <a:r>
              <a:rPr lang="ru-RU" dirty="0" smtClean="0"/>
              <a:t>распространенный вариант – </a:t>
            </a:r>
            <a:r>
              <a:rPr lang="ru-RU" dirty="0" err="1" smtClean="0"/>
              <a:t>четырехстишие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/>
              <a:t>Но встречаются и более сложные конструкции.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Пятистишие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i="1" dirty="0" smtClean="0"/>
              <a:t>Где-то </a:t>
            </a:r>
            <a:r>
              <a:rPr lang="ru-RU" sz="2000" i="1" dirty="0" smtClean="0"/>
              <a:t>за темной далью</a:t>
            </a:r>
            <a:br>
              <a:rPr lang="ru-RU" sz="2000" i="1" dirty="0" smtClean="0"/>
            </a:br>
            <a:r>
              <a:rPr lang="ru-RU" sz="2000" i="1" dirty="0" smtClean="0"/>
              <a:t>            Грозно зыблемой воды</a:t>
            </a:r>
            <a:br>
              <a:rPr lang="ru-RU" sz="2000" i="1" dirty="0" smtClean="0"/>
            </a:br>
            <a:r>
              <a:rPr lang="ru-RU" sz="2000" i="1" dirty="0" smtClean="0"/>
              <a:t>            Берег вечного веселья,</a:t>
            </a:r>
            <a:br>
              <a:rPr lang="ru-RU" sz="2000" i="1" dirty="0" smtClean="0"/>
            </a:br>
            <a:r>
              <a:rPr lang="ru-RU" sz="2000" i="1" dirty="0" smtClean="0"/>
              <a:t>            Незнакомые с печалью</a:t>
            </a:r>
            <a:br>
              <a:rPr lang="ru-RU" sz="2000" i="1" dirty="0" smtClean="0"/>
            </a:br>
            <a:r>
              <a:rPr lang="ru-RU" sz="2000" i="1" dirty="0" smtClean="0"/>
              <a:t>            </a:t>
            </a:r>
            <a:r>
              <a:rPr lang="ru-RU" sz="2000" i="1" dirty="0" err="1" smtClean="0"/>
              <a:t>Гесперидовы</a:t>
            </a:r>
            <a:r>
              <a:rPr lang="ru-RU" sz="2000" i="1" dirty="0" smtClean="0"/>
              <a:t> сады.</a:t>
            </a:r>
            <a:endParaRPr lang="ru-RU" sz="2000" dirty="0" smtClean="0"/>
          </a:p>
          <a:p>
            <a:r>
              <a:rPr lang="ru-RU" sz="2000" dirty="0" smtClean="0"/>
              <a:t> 	</a:t>
            </a:r>
            <a:r>
              <a:rPr lang="ru-RU" sz="2000" i="1" dirty="0" smtClean="0"/>
              <a:t> </a:t>
            </a:r>
            <a:r>
              <a:rPr lang="ru-RU" sz="2000" i="1" dirty="0" smtClean="0"/>
              <a:t>Жизнь отдай во власть теченья,</a:t>
            </a:r>
            <a:br>
              <a:rPr lang="ru-RU" sz="2000" i="1" dirty="0" smtClean="0"/>
            </a:br>
            <a:r>
              <a:rPr lang="ru-RU" sz="2000" i="1" dirty="0" smtClean="0"/>
              <a:t>            И оно прибьет твой челн</a:t>
            </a:r>
            <a:br>
              <a:rPr lang="ru-RU" sz="2000" i="1" dirty="0" smtClean="0"/>
            </a:br>
            <a:r>
              <a:rPr lang="ru-RU" sz="2000" i="1" dirty="0" smtClean="0"/>
              <a:t>            Там, где словно ожерелья</a:t>
            </a:r>
            <a:br>
              <a:rPr lang="ru-RU" sz="2000" i="1" dirty="0" smtClean="0"/>
            </a:br>
            <a:r>
              <a:rPr lang="ru-RU" sz="2000" i="1" dirty="0" smtClean="0"/>
              <a:t>            Многоцветные каменья</a:t>
            </a:r>
            <a:br>
              <a:rPr lang="ru-RU" sz="2000" i="1" dirty="0" smtClean="0"/>
            </a:br>
            <a:r>
              <a:rPr lang="ru-RU" sz="2000" i="1" dirty="0" smtClean="0"/>
              <a:t>            Поднялись над пеной волн.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                                                     </a:t>
            </a:r>
            <a:r>
              <a:rPr lang="ru-RU" sz="2000" dirty="0" smtClean="0"/>
              <a:t>(В.Брюсов</a:t>
            </a:r>
            <a:r>
              <a:rPr lang="ru-RU" sz="2000" dirty="0" smtClean="0"/>
              <a:t>)    </a:t>
            </a:r>
            <a:r>
              <a:rPr lang="ru-RU" dirty="0" smtClean="0"/>
              <a:t>                                                 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Шестистишие.</a:t>
            </a:r>
            <a:r>
              <a:rPr lang="ru-RU" i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 </a:t>
            </a:r>
            <a:r>
              <a:rPr lang="ru-RU" sz="2000" i="1" dirty="0" smtClean="0"/>
              <a:t>Однажды в октябрьском тумане</a:t>
            </a:r>
            <a:br>
              <a:rPr lang="ru-RU" sz="2000" i="1" dirty="0" smtClean="0"/>
            </a:br>
            <a:r>
              <a:rPr lang="ru-RU" sz="2000" i="1" dirty="0" smtClean="0"/>
              <a:t>            Я брел, вспоминая напев.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           (О, миг непродажных лобзаний,</a:t>
            </a:r>
            <a:br>
              <a:rPr lang="ru-RU" sz="2000" i="1" dirty="0" smtClean="0"/>
            </a:br>
            <a:r>
              <a:rPr lang="ru-RU" sz="2000" i="1" dirty="0" smtClean="0"/>
              <a:t>            О, ласки </a:t>
            </a:r>
            <a:r>
              <a:rPr lang="ru-RU" sz="2000" i="1" dirty="0" err="1" smtClean="0"/>
              <a:t>некупленных</a:t>
            </a:r>
            <a:r>
              <a:rPr lang="ru-RU" sz="2000" i="1" dirty="0" smtClean="0"/>
              <a:t> дев!)</a:t>
            </a:r>
            <a:br>
              <a:rPr lang="ru-RU" sz="2000" i="1" dirty="0" smtClean="0"/>
            </a:br>
            <a:r>
              <a:rPr lang="ru-RU" sz="2000" i="1" dirty="0" smtClean="0"/>
              <a:t>            И вот в непроглядном тумане</a:t>
            </a:r>
            <a:br>
              <a:rPr lang="ru-RU" sz="2000" i="1" dirty="0" smtClean="0"/>
            </a:br>
            <a:r>
              <a:rPr lang="ru-RU" sz="2000" i="1" dirty="0" smtClean="0"/>
              <a:t>            Возник позабытый напев.</a:t>
            </a:r>
            <a:endParaRPr lang="ru-RU" sz="2000" dirty="0" smtClean="0"/>
          </a:p>
          <a:p>
            <a:r>
              <a:rPr lang="ru-RU" sz="2000" i="1" dirty="0" smtClean="0"/>
              <a:t> И стала мне молодость сниться,</a:t>
            </a:r>
            <a:br>
              <a:rPr lang="ru-RU" sz="2000" i="1" dirty="0" smtClean="0"/>
            </a:br>
            <a:r>
              <a:rPr lang="ru-RU" sz="2000" i="1" dirty="0" smtClean="0"/>
              <a:t>             И ты, как живая и ты…</a:t>
            </a:r>
            <a:br>
              <a:rPr lang="ru-RU" sz="2000" i="1" dirty="0" smtClean="0"/>
            </a:br>
            <a:r>
              <a:rPr lang="ru-RU" sz="2000" i="1" dirty="0" smtClean="0"/>
              <a:t>             И стал я мечтой уноситься</a:t>
            </a:r>
            <a:br>
              <a:rPr lang="ru-RU" sz="2000" i="1" dirty="0" smtClean="0"/>
            </a:br>
            <a:r>
              <a:rPr lang="ru-RU" sz="2000" i="1" dirty="0" smtClean="0"/>
              <a:t>             От ветра, дождей, темноты…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i="1" dirty="0" smtClean="0"/>
              <a:t>             (Так ранняя молодость снится,</a:t>
            </a:r>
            <a:br>
              <a:rPr lang="ru-RU" sz="2000" i="1" dirty="0" smtClean="0"/>
            </a:br>
            <a:r>
              <a:rPr lang="ru-RU" sz="2000" i="1" dirty="0" smtClean="0"/>
              <a:t>             А ты-то вернешься ли ты?)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                                                           (А. Блок) 	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b="1" i="1" dirty="0" smtClean="0"/>
              <a:t>Напомним, что «Евгений Онегин» написан </a:t>
            </a:r>
            <a:r>
              <a:rPr lang="ru-RU" sz="2400" b="1" i="1" dirty="0" err="1" smtClean="0"/>
              <a:t>четырнадцатистишиями</a:t>
            </a:r>
            <a:r>
              <a:rPr lang="ru-RU" sz="2400" b="1" i="1" dirty="0" smtClean="0"/>
              <a:t>. Часто встречаются в творчестве Пушкина и октавы, триолеты, терцины, сонеты.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/>
              <a:t>Например, в октавах Пушкин рифмовал первую строчку с третьей и пятой, вторая с четвертой и шестой, а седьмая с восьмой.</a:t>
            </a:r>
          </a:p>
          <a:p>
            <a:r>
              <a:rPr lang="ru-RU" sz="2000" dirty="0" smtClean="0"/>
              <a:t>	 </a:t>
            </a:r>
            <a:r>
              <a:rPr lang="ru-RU" sz="2400" i="1" dirty="0" smtClean="0"/>
              <a:t>У нас война. Красавцы молодые,</a:t>
            </a:r>
            <a:br>
              <a:rPr lang="ru-RU" sz="2400" i="1" dirty="0" smtClean="0"/>
            </a:br>
            <a:r>
              <a:rPr lang="ru-RU" sz="2400" i="1" dirty="0" smtClean="0"/>
              <a:t>           </a:t>
            </a:r>
            <a:r>
              <a:rPr lang="ru-RU" sz="2400" i="1" dirty="0" smtClean="0"/>
              <a:t> </a:t>
            </a:r>
            <a:r>
              <a:rPr lang="ru-RU" sz="2400" i="1" dirty="0" smtClean="0"/>
              <a:t>Все хрипуны (но хрип ваш приумолк),</a:t>
            </a:r>
            <a:br>
              <a:rPr lang="ru-RU" sz="2400" i="1" dirty="0" smtClean="0"/>
            </a:br>
            <a:r>
              <a:rPr lang="ru-RU" sz="2400" i="1" dirty="0" smtClean="0"/>
              <a:t>   	 </a:t>
            </a:r>
            <a:r>
              <a:rPr lang="ru-RU" sz="2400" i="1" dirty="0" err="1" smtClean="0"/>
              <a:t>Сломали-ль</a:t>
            </a:r>
            <a:r>
              <a:rPr lang="ru-RU" sz="2400" i="1" dirty="0" smtClean="0"/>
              <a:t> вы походы боевые?</a:t>
            </a:r>
            <a:br>
              <a:rPr lang="ru-RU" sz="2400" i="1" dirty="0" smtClean="0"/>
            </a:br>
            <a:r>
              <a:rPr lang="ru-RU" sz="2400" i="1" dirty="0" smtClean="0"/>
              <a:t>   	  </a:t>
            </a:r>
            <a:r>
              <a:rPr lang="ru-RU" sz="2400" i="1" dirty="0" err="1" smtClean="0"/>
              <a:t>Видали-ль</a:t>
            </a:r>
            <a:r>
              <a:rPr lang="ru-RU" sz="2400" i="1" dirty="0" smtClean="0"/>
              <a:t> в Персии </a:t>
            </a:r>
            <a:r>
              <a:rPr lang="ru-RU" sz="2400" i="1" dirty="0" err="1" smtClean="0"/>
              <a:t>ширванский</a:t>
            </a:r>
            <a:r>
              <a:rPr lang="ru-RU" sz="2400" i="1" dirty="0" smtClean="0"/>
              <a:t> полк?</a:t>
            </a:r>
            <a:br>
              <a:rPr lang="ru-RU" sz="2400" i="1" dirty="0" smtClean="0"/>
            </a:br>
            <a:r>
              <a:rPr lang="ru-RU" sz="2400" i="1" dirty="0" smtClean="0"/>
              <a:t>           </a:t>
            </a:r>
            <a:r>
              <a:rPr lang="ru-RU" sz="2400" i="1" dirty="0" smtClean="0"/>
              <a:t> </a:t>
            </a:r>
            <a:r>
              <a:rPr lang="ru-RU" sz="2400" i="1" dirty="0" smtClean="0"/>
              <a:t>Уж люди – мелочь, старички кривые,	</a:t>
            </a:r>
            <a:br>
              <a:rPr lang="ru-RU" sz="2400" i="1" dirty="0" smtClean="0"/>
            </a:br>
            <a:r>
              <a:rPr lang="ru-RU" sz="2400" i="1" dirty="0" smtClean="0"/>
              <a:t>             </a:t>
            </a:r>
            <a:r>
              <a:rPr lang="ru-RU" sz="2400" i="1" dirty="0" smtClean="0"/>
              <a:t> </a:t>
            </a:r>
            <a:r>
              <a:rPr lang="ru-RU" sz="2400" i="1" dirty="0" smtClean="0"/>
              <a:t>А в деле всяк из них, что в стаде волк.</a:t>
            </a:r>
            <a:br>
              <a:rPr lang="ru-RU" sz="2400" i="1" dirty="0" smtClean="0"/>
            </a:br>
            <a:r>
              <a:rPr lang="ru-RU" sz="2400" i="1" dirty="0" smtClean="0"/>
              <a:t>             </a:t>
            </a:r>
            <a:r>
              <a:rPr lang="ru-RU" sz="2400" i="1" dirty="0" smtClean="0"/>
              <a:t> </a:t>
            </a:r>
            <a:r>
              <a:rPr lang="ru-RU" sz="2400" i="1" dirty="0" smtClean="0"/>
              <a:t>Все с ревом так и лезут в бой кровавый:</a:t>
            </a:r>
            <a:br>
              <a:rPr lang="ru-RU" sz="2400" i="1" dirty="0" smtClean="0"/>
            </a:br>
            <a:r>
              <a:rPr lang="ru-RU" sz="2400" i="1" dirty="0" smtClean="0"/>
              <a:t>             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Ширванский</a:t>
            </a:r>
            <a:r>
              <a:rPr lang="ru-RU" sz="2400" i="1" dirty="0" smtClean="0"/>
              <a:t> полк могу сравнить с октавой</a:t>
            </a:r>
          </a:p>
          <a:p>
            <a:r>
              <a:rPr lang="ru-RU" sz="3600" b="1" i="1" dirty="0" smtClean="0"/>
              <a:t> </a:t>
            </a:r>
            <a:endParaRPr lang="ru-RU" sz="3600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>
                <a:hlinkClick r:id="rId2" action="ppaction://hlinksldjump"/>
              </a:rPr>
              <a:t>Поиграем </a:t>
            </a:r>
            <a:r>
              <a:rPr lang="ru-RU" sz="2400" u="sng" dirty="0" smtClean="0">
                <a:hlinkClick r:id="rId2" action="ppaction://hlinksldjump"/>
              </a:rPr>
              <a:t>в Буриме</a:t>
            </a:r>
            <a:r>
              <a:rPr lang="ru-RU" sz="2400" dirty="0" smtClean="0">
                <a:hlinkClick r:id="rId2" action="ppaction://hlinksldjump"/>
              </a:rPr>
              <a:t>: </a:t>
            </a:r>
            <a:r>
              <a:rPr lang="ru-RU" sz="2400" dirty="0" smtClean="0"/>
              <a:t>на заданные рифмы придумайте стихотворные строчки, вложив в них смысл: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Можно рифмы придумывать свои, но мы воспользуемся рифмами известного поэта XIX века.</a:t>
            </a:r>
          </a:p>
          <a:p>
            <a:pPr>
              <a:buNone/>
            </a:pPr>
            <a:r>
              <a:rPr lang="ru-RU" i="1" dirty="0" smtClean="0"/>
              <a:t>Золотая - великана - рано - играя, 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морщине </a:t>
            </a:r>
            <a:r>
              <a:rPr lang="ru-RU" i="1" dirty="0" smtClean="0"/>
              <a:t>- одиноко - глубоко - </a:t>
            </a:r>
            <a:r>
              <a:rPr lang="ru-RU" i="1" dirty="0" smtClean="0">
                <a:hlinkClick r:id="rId3" action="ppaction://hlinksldjump"/>
              </a:rPr>
              <a:t>пустыне.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ИЛИ: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Небесный </a:t>
            </a:r>
            <a:r>
              <a:rPr lang="ru-RU" dirty="0" smtClean="0"/>
              <a:t>– окрестный</a:t>
            </a:r>
          </a:p>
          <a:p>
            <a:pPr>
              <a:buNone/>
            </a:pPr>
            <a:r>
              <a:rPr lang="ru-RU" dirty="0" smtClean="0"/>
              <a:t>Река – облака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Буриме.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Это игра, которой уже сотни лет. Играющий должен сочинить стихотворение на заданные рифмы.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Утёс" М. Ю. Лермонтов</a:t>
            </a:r>
            <a:endParaRPr lang="ru-RU" dirty="0" smtClean="0"/>
          </a:p>
          <a:p>
            <a:r>
              <a:rPr lang="ru-RU" i="1" dirty="0" smtClean="0"/>
              <a:t>Ночевала тучка золотая</a:t>
            </a:r>
            <a:r>
              <a:rPr lang="ru-RU" i="1" dirty="0" smtClean="0"/>
              <a:t>,</a:t>
            </a:r>
          </a:p>
          <a:p>
            <a:r>
              <a:rPr lang="ru-RU" i="1" dirty="0" smtClean="0"/>
              <a:t> </a:t>
            </a:r>
            <a:r>
              <a:rPr lang="ru-RU" i="1" dirty="0" smtClean="0"/>
              <a:t>На груди утёса-великана, </a:t>
            </a:r>
            <a:endParaRPr lang="ru-RU" i="1" dirty="0" smtClean="0"/>
          </a:p>
          <a:p>
            <a:r>
              <a:rPr lang="ru-RU" i="1" dirty="0" smtClean="0"/>
              <a:t>Утром </a:t>
            </a:r>
            <a:r>
              <a:rPr lang="ru-RU" i="1" dirty="0" smtClean="0"/>
              <a:t>в путь она умчалась рано</a:t>
            </a:r>
            <a:r>
              <a:rPr lang="ru-RU" i="1" dirty="0" smtClean="0"/>
              <a:t>,</a:t>
            </a:r>
          </a:p>
          <a:p>
            <a:r>
              <a:rPr lang="ru-RU" i="1" dirty="0" smtClean="0"/>
              <a:t> </a:t>
            </a:r>
            <a:r>
              <a:rPr lang="ru-RU" i="1" dirty="0" smtClean="0"/>
              <a:t>По лазури весело играя;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О, весна, без конца и без краю – </a:t>
            </a:r>
          </a:p>
          <a:p>
            <a:r>
              <a:rPr lang="ru-RU" dirty="0" smtClean="0"/>
              <a:t>Без конца и без краю мечта!</a:t>
            </a:r>
          </a:p>
          <a:p>
            <a:r>
              <a:rPr lang="ru-RU" dirty="0" smtClean="0"/>
              <a:t>Узнаю тебя, жизнь, принимаю</a:t>
            </a:r>
          </a:p>
          <a:p>
            <a:r>
              <a:rPr lang="ru-RU" dirty="0" smtClean="0"/>
              <a:t>В первом примере повторение широкого, открытого гласного звука  (а) как бы подчеркивает безграничность, бескрайность, открытость души поэта, устремленной к весне и мечте.</a:t>
            </a:r>
          </a:p>
          <a:p>
            <a:pPr>
              <a:buNone/>
            </a:pPr>
            <a:r>
              <a:rPr lang="ru-RU" dirty="0" smtClean="0">
                <a:hlinkClick r:id="rId2" action="ppaction://hlinksldjump"/>
              </a:rPr>
              <a:t>Найдите в текстах повторяющиеся ударные звуки. Какие </a:t>
            </a:r>
            <a:r>
              <a:rPr lang="ru-RU" dirty="0" err="1" smtClean="0">
                <a:hlinkClick r:id="rId2" action="ppaction://hlinksldjump"/>
              </a:rPr>
              <a:t>звуко</a:t>
            </a:r>
            <a:r>
              <a:rPr lang="ru-RU" dirty="0" smtClean="0">
                <a:hlinkClick r:id="rId2" action="ppaction://hlinksldjump"/>
              </a:rPr>
              <a:t>...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Определи стихотворный размер строк: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чужбине свято наблюдаю </a:t>
            </a:r>
          </a:p>
          <a:p>
            <a:r>
              <a:rPr lang="ru-RU" dirty="0" smtClean="0"/>
              <a:t>Родной обычай старины:</a:t>
            </a:r>
          </a:p>
          <a:p>
            <a:r>
              <a:rPr lang="ru-RU" dirty="0" smtClean="0"/>
              <a:t>На волю птичку выпускаю</a:t>
            </a:r>
          </a:p>
          <a:p>
            <a:r>
              <a:rPr lang="ru-RU" dirty="0" smtClean="0"/>
              <a:t>При светлом празднике весны.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/>
            </a:r>
            <a:br>
              <a:rPr lang="ru-RU" sz="2400" u="sng" dirty="0" smtClean="0"/>
            </a:br>
            <a:r>
              <a:rPr lang="ru-RU" sz="2400" u="sng" dirty="0" smtClean="0"/>
              <a:t>Спрятавшиеся </a:t>
            </a:r>
            <a:r>
              <a:rPr lang="ru-RU" sz="2400" u="sng" dirty="0" smtClean="0"/>
              <a:t>слова</a:t>
            </a:r>
            <a:r>
              <a:rPr lang="ru-RU" sz="2400" u="sng" dirty="0" smtClean="0"/>
              <a:t>.</a:t>
            </a:r>
            <a:r>
              <a:rPr lang="ru-RU" sz="2400" dirty="0" smtClean="0"/>
              <a:t> Подберите слова, чтобы восстановить строчку из известного стихотворения известного автора. Затем сопоставьте с оригиналом.</a:t>
            </a:r>
            <a:br>
              <a:rPr lang="ru-RU" sz="24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71612"/>
            <a:ext cx="8229600" cy="4525963"/>
          </a:xfrm>
        </p:spPr>
        <p:txBody>
          <a:bodyPr/>
          <a:lstStyle/>
          <a:p>
            <a:r>
              <a:rPr lang="ru-RU" b="1" i="1" dirty="0" smtClean="0"/>
              <a:t>А</a:t>
            </a:r>
            <a:r>
              <a:rPr lang="ru-RU" b="1" i="1" dirty="0" smtClean="0"/>
              <a:t>)</a:t>
            </a:r>
            <a:r>
              <a:rPr lang="ru-RU" i="1" dirty="0" smtClean="0"/>
              <a:t> Лёд неокрепший на речке студёной </a:t>
            </a:r>
            <a:r>
              <a:rPr lang="ru-RU" i="1" dirty="0" smtClean="0"/>
              <a:t>                     Словно </a:t>
            </a:r>
            <a:r>
              <a:rPr lang="ru-RU" i="1" dirty="0" smtClean="0"/>
              <a:t>как </a:t>
            </a:r>
            <a:r>
              <a:rPr lang="ru-RU" i="1" dirty="0" smtClean="0">
                <a:hlinkClick r:id="rId2" action="ppaction://hlinksldjump"/>
              </a:rPr>
              <a:t>…</a:t>
            </a:r>
            <a:r>
              <a:rPr lang="ru-RU" i="1" dirty="0" smtClean="0"/>
              <a:t> лежит. </a:t>
            </a:r>
            <a:endParaRPr lang="ru-RU" dirty="0" smtClean="0"/>
          </a:p>
          <a:p>
            <a:r>
              <a:rPr lang="ru-RU" b="1" i="1" dirty="0" smtClean="0"/>
              <a:t>В)</a:t>
            </a:r>
            <a:r>
              <a:rPr lang="ru-RU" i="1" dirty="0" smtClean="0"/>
              <a:t> Еду.</a:t>
            </a:r>
            <a:r>
              <a:rPr lang="ru-RU" i="1" dirty="0" smtClean="0">
                <a:hlinkClick r:id="rId3" action="ppaction://hlinksldjump"/>
              </a:rPr>
              <a:t> … . </a:t>
            </a:r>
            <a:r>
              <a:rPr lang="ru-RU" i="1" dirty="0" smtClean="0"/>
              <a:t>Слышны звоны </a:t>
            </a:r>
            <a:endParaRPr lang="ru-RU" i="1" dirty="0" smtClean="0"/>
          </a:p>
          <a:p>
            <a:r>
              <a:rPr lang="ru-RU" i="1" dirty="0" smtClean="0"/>
              <a:t>Под </a:t>
            </a:r>
            <a:r>
              <a:rPr lang="ru-RU" i="1" dirty="0" smtClean="0"/>
              <a:t>копытом на снегу. </a:t>
            </a:r>
            <a:endParaRPr lang="ru-RU" i="1" dirty="0" smtClean="0"/>
          </a:p>
          <a:p>
            <a:r>
              <a:rPr lang="ru-RU" i="1" dirty="0" smtClean="0"/>
              <a:t>Только </a:t>
            </a:r>
            <a:r>
              <a:rPr lang="ru-RU" i="1" dirty="0" smtClean="0"/>
              <a:t>серые </a:t>
            </a:r>
            <a:r>
              <a:rPr lang="ru-RU" i="1" dirty="0" smtClean="0"/>
              <a:t>…</a:t>
            </a:r>
            <a:endParaRPr lang="ru-RU" b="1" i="1" dirty="0" smtClean="0"/>
          </a:p>
          <a:p>
            <a:r>
              <a:rPr lang="ru-RU" b="1" i="1" dirty="0" smtClean="0"/>
              <a:t>            </a:t>
            </a:r>
            <a:r>
              <a:rPr lang="ru-RU" i="1" dirty="0" smtClean="0"/>
              <a:t>… </a:t>
            </a:r>
            <a:r>
              <a:rPr lang="ru-RU" i="1" dirty="0" smtClean="0"/>
              <a:t>на лугу.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А)</a:t>
            </a:r>
            <a:r>
              <a:rPr lang="ru-RU" i="1" dirty="0" smtClean="0"/>
              <a:t> Лёд неокрепший на речке студёной Словно </a:t>
            </a:r>
            <a:r>
              <a:rPr lang="ru-RU" i="1" dirty="0" smtClean="0"/>
              <a:t>как </a:t>
            </a:r>
            <a:r>
              <a:rPr lang="ru-RU" b="1" i="1" dirty="0" smtClean="0"/>
              <a:t>тающий сахар </a:t>
            </a:r>
            <a:r>
              <a:rPr lang="ru-RU" i="1" dirty="0" smtClean="0"/>
              <a:t>лежит</a:t>
            </a:r>
            <a:r>
              <a:rPr lang="ru-RU" i="1" dirty="0" smtClean="0"/>
              <a:t>. </a:t>
            </a:r>
            <a:endParaRPr lang="ru-RU" i="1" dirty="0" smtClean="0"/>
          </a:p>
          <a:p>
            <a:r>
              <a:rPr lang="ru-RU" u="sng" dirty="0" smtClean="0"/>
              <a:t> </a:t>
            </a:r>
            <a:r>
              <a:rPr lang="ru-RU" u="sng" dirty="0" smtClean="0"/>
              <a:t>(Н. А. Некрасов "Железная дорога")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В)</a:t>
            </a:r>
            <a:r>
              <a:rPr lang="ru-RU" i="1" dirty="0" smtClean="0"/>
              <a:t> </a:t>
            </a:r>
            <a:r>
              <a:rPr lang="ru-RU" i="1" dirty="0" smtClean="0"/>
              <a:t>Еду</a:t>
            </a:r>
            <a:r>
              <a:rPr lang="ru-RU" i="1" dirty="0" smtClean="0"/>
              <a:t> </a:t>
            </a:r>
            <a:r>
              <a:rPr lang="ru-RU" b="1" i="1" dirty="0" smtClean="0"/>
              <a:t>тихо</a:t>
            </a:r>
            <a:r>
              <a:rPr lang="ru-RU" i="1" dirty="0" smtClean="0"/>
              <a:t> . </a:t>
            </a:r>
          </a:p>
          <a:p>
            <a:r>
              <a:rPr lang="ru-RU" i="1" dirty="0" smtClean="0"/>
              <a:t>Слышны </a:t>
            </a:r>
            <a:r>
              <a:rPr lang="ru-RU" i="1" dirty="0" smtClean="0"/>
              <a:t>звоны </a:t>
            </a:r>
            <a:endParaRPr lang="ru-RU" i="1" dirty="0" smtClean="0"/>
          </a:p>
          <a:p>
            <a:r>
              <a:rPr lang="ru-RU" i="1" dirty="0" smtClean="0"/>
              <a:t>Под </a:t>
            </a:r>
            <a:r>
              <a:rPr lang="ru-RU" i="1" dirty="0" smtClean="0"/>
              <a:t>копытом на снегу. </a:t>
            </a:r>
            <a:endParaRPr lang="ru-RU" i="1" dirty="0" smtClean="0"/>
          </a:p>
          <a:p>
            <a:r>
              <a:rPr lang="ru-RU" i="1" dirty="0" smtClean="0"/>
              <a:t>Только серые  </a:t>
            </a:r>
            <a:r>
              <a:rPr lang="ru-RU" b="1" i="1" dirty="0" smtClean="0"/>
              <a:t>вороны</a:t>
            </a:r>
          </a:p>
          <a:p>
            <a:r>
              <a:rPr lang="ru-RU" b="1" i="1" dirty="0" smtClean="0"/>
              <a:t>Р</a:t>
            </a:r>
            <a:r>
              <a:rPr lang="ru-RU" b="1" i="1" dirty="0" smtClean="0"/>
              <a:t>асшумелись </a:t>
            </a:r>
            <a:r>
              <a:rPr lang="ru-RU" i="1" dirty="0" smtClean="0"/>
              <a:t>на </a:t>
            </a:r>
            <a:r>
              <a:rPr lang="ru-RU" i="1" dirty="0" smtClean="0"/>
              <a:t>лугу. </a:t>
            </a:r>
            <a:r>
              <a:rPr lang="ru-RU" u="sng" dirty="0" smtClean="0"/>
              <a:t>(</a:t>
            </a:r>
            <a:r>
              <a:rPr lang="ru-RU" u="sng" dirty="0" smtClean="0"/>
              <a:t>С. А. Есенин "Пороша")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3" y="1785926"/>
            <a:ext cx="81034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занятие!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Б) Тиха украинская ночь. Прозрачно небо.</a:t>
            </a:r>
          </a:p>
          <a:p>
            <a:pPr>
              <a:buNone/>
            </a:pPr>
            <a:r>
              <a:rPr lang="ru-RU" dirty="0" smtClean="0"/>
              <a:t>         Звезды </a:t>
            </a:r>
            <a:r>
              <a:rPr lang="ru-RU" dirty="0" smtClean="0"/>
              <a:t>блещут.  (А.С. Пушкин</a:t>
            </a:r>
            <a:r>
              <a:rPr lang="ru-RU" dirty="0" smtClean="0"/>
              <a:t>)</a:t>
            </a:r>
          </a:p>
          <a:p>
            <a:endParaRPr lang="ru-RU" dirty="0" smtClean="0"/>
          </a:p>
          <a:p>
            <a:r>
              <a:rPr lang="ru-RU" dirty="0" smtClean="0"/>
              <a:t>Во </a:t>
            </a:r>
            <a:r>
              <a:rPr lang="ru-RU" dirty="0" smtClean="0"/>
              <a:t>втором примере повторение (а) передает спокойное, умиротворенное дыхание украинской ночи.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В) И веют древними поверьями</a:t>
            </a:r>
          </a:p>
          <a:p>
            <a:pPr>
              <a:buNone/>
            </a:pPr>
            <a:r>
              <a:rPr lang="ru-RU" dirty="0" smtClean="0"/>
              <a:t>        Ее </a:t>
            </a:r>
            <a:r>
              <a:rPr lang="ru-RU" dirty="0" smtClean="0"/>
              <a:t>упругие шелка.      (А.А. Блок)</a:t>
            </a:r>
          </a:p>
          <a:p>
            <a:pPr>
              <a:buNone/>
            </a:pPr>
            <a:r>
              <a:rPr lang="ru-RU" dirty="0" smtClean="0"/>
              <a:t>      </a:t>
            </a:r>
            <a:r>
              <a:rPr lang="ru-RU" dirty="0" smtClean="0"/>
              <a:t> </a:t>
            </a:r>
            <a:endParaRPr lang="ru-RU" dirty="0" smtClean="0"/>
          </a:p>
          <a:p>
            <a:r>
              <a:rPr lang="ru-RU" dirty="0" smtClean="0"/>
              <a:t>В третьем примере повторение узкого, закрытого гласного (е) усиливает таинственность, загадочность героини стихотворения.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Найдите в тексе тропы. Объясните их выразительную роль.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1800" dirty="0" smtClean="0"/>
              <a:t>А</a:t>
            </a:r>
            <a:r>
              <a:rPr lang="ru-RU" sz="1800" dirty="0" smtClean="0"/>
              <a:t>) Как лебедь молодой, луна среди небес</a:t>
            </a:r>
          </a:p>
          <a:p>
            <a:pPr>
              <a:buNone/>
            </a:pPr>
            <a:r>
              <a:rPr lang="ru-RU" sz="1800" dirty="0" smtClean="0"/>
              <a:t>     </a:t>
            </a:r>
            <a:r>
              <a:rPr lang="ru-RU" sz="1800" dirty="0" smtClean="0"/>
              <a:t>Скользит и свой двойник на влаге созерцает</a:t>
            </a:r>
            <a:r>
              <a:rPr lang="ru-RU" sz="1800" dirty="0" smtClean="0">
                <a:hlinkClick r:id="rId2" action="ppaction://hlinksldjump"/>
              </a:rPr>
              <a:t>.   (А.А. Фет</a:t>
            </a:r>
            <a:r>
              <a:rPr lang="ru-RU" sz="1800" dirty="0" smtClean="0">
                <a:hlinkClick r:id="rId2" action="ppaction://hlinksldjump"/>
              </a:rPr>
              <a:t>)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>   </a:t>
            </a:r>
            <a:r>
              <a:rPr lang="ru-RU" sz="1800" dirty="0" smtClean="0"/>
              <a:t>Б) </a:t>
            </a:r>
            <a:r>
              <a:rPr lang="ru-RU" sz="1800" dirty="0" smtClean="0"/>
              <a:t>  А </a:t>
            </a:r>
            <a:r>
              <a:rPr lang="ru-RU" sz="1800" dirty="0" smtClean="0"/>
              <a:t>сосны гнутся, как живые,</a:t>
            </a:r>
          </a:p>
          <a:p>
            <a:pPr>
              <a:buNone/>
            </a:pPr>
            <a:r>
              <a:rPr lang="ru-RU" sz="1800" dirty="0" smtClean="0"/>
              <a:t>         И </a:t>
            </a:r>
            <a:r>
              <a:rPr lang="ru-RU" sz="1800" dirty="0" smtClean="0"/>
              <a:t>так задумчиво шумят…</a:t>
            </a:r>
          </a:p>
          <a:p>
            <a:pPr>
              <a:buNone/>
            </a:pPr>
            <a:r>
              <a:rPr lang="ru-RU" sz="1800" dirty="0" smtClean="0"/>
              <a:t>          И</a:t>
            </a:r>
            <a:r>
              <a:rPr lang="ru-RU" sz="1800" dirty="0" smtClean="0"/>
              <a:t>, словно стадо птиц огромных,</a:t>
            </a:r>
          </a:p>
          <a:p>
            <a:pPr>
              <a:buNone/>
            </a:pPr>
            <a:r>
              <a:rPr lang="ru-RU" sz="1800" dirty="0" smtClean="0"/>
              <a:t>          Внезапно </a:t>
            </a:r>
            <a:r>
              <a:rPr lang="ru-RU" sz="1800" dirty="0" smtClean="0"/>
              <a:t>ветер налетит</a:t>
            </a:r>
          </a:p>
          <a:p>
            <a:pPr>
              <a:buNone/>
            </a:pPr>
            <a:r>
              <a:rPr lang="ru-RU" sz="1800" dirty="0" smtClean="0"/>
              <a:t>          И </a:t>
            </a:r>
            <a:r>
              <a:rPr lang="ru-RU" sz="1800" dirty="0" smtClean="0"/>
              <a:t>в сучьях спутанных и темных</a:t>
            </a:r>
          </a:p>
          <a:p>
            <a:pPr>
              <a:buNone/>
            </a:pPr>
            <a:r>
              <a:rPr lang="ru-RU" sz="1800" dirty="0" smtClean="0"/>
              <a:t>          Нетерпеливо </a:t>
            </a:r>
            <a:r>
              <a:rPr lang="ru-RU" sz="1800" dirty="0" smtClean="0"/>
              <a:t>прошумит</a:t>
            </a:r>
            <a:r>
              <a:rPr lang="ru-RU" sz="1800" dirty="0" smtClean="0">
                <a:hlinkClick r:id="rId3" action="ppaction://hlinksldjump"/>
              </a:rPr>
              <a:t>.    (И.С. Тургенев</a:t>
            </a:r>
            <a:r>
              <a:rPr lang="ru-RU" sz="1800" dirty="0" smtClean="0">
                <a:hlinkClick r:id="rId3" action="ppaction://hlinksldjump"/>
              </a:rPr>
              <a:t>)</a:t>
            </a:r>
            <a:endParaRPr lang="ru-RU" sz="1800" dirty="0" smtClean="0"/>
          </a:p>
          <a:p>
            <a:endParaRPr lang="ru-RU" sz="1800" dirty="0" smtClean="0"/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А) Как лебедь молодой, луна среди небес</a:t>
            </a:r>
          </a:p>
          <a:p>
            <a:pPr>
              <a:buNone/>
            </a:pPr>
            <a:r>
              <a:rPr lang="ru-RU" dirty="0" smtClean="0"/>
              <a:t>     Скользит и свой двойник на влаге созерцает.   (А.А. Фет</a:t>
            </a:r>
            <a:r>
              <a:rPr lang="ru-RU" dirty="0" smtClean="0"/>
              <a:t>)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 первом примере луна сравнивается с </a:t>
            </a:r>
            <a:r>
              <a:rPr lang="ru-RU" i="1" dirty="0" smtClean="0"/>
              <a:t>молодым лебедем</a:t>
            </a:r>
            <a:r>
              <a:rPr lang="ru-RU" dirty="0" smtClean="0"/>
              <a:t>, плывущим по озеру: отражение луны скользит по водной глади так же плавно, как лебедь.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Б)   А сосны гнутся, как живые,</a:t>
            </a:r>
          </a:p>
          <a:p>
            <a:pPr>
              <a:buNone/>
            </a:pPr>
            <a:r>
              <a:rPr lang="ru-RU" sz="2000" dirty="0" smtClean="0"/>
              <a:t>         И так задумчиво шумят…</a:t>
            </a:r>
          </a:p>
          <a:p>
            <a:pPr>
              <a:buNone/>
            </a:pPr>
            <a:r>
              <a:rPr lang="ru-RU" sz="2000" dirty="0" smtClean="0"/>
              <a:t>          И, словно стадо птиц огромных,</a:t>
            </a:r>
          </a:p>
          <a:p>
            <a:pPr>
              <a:buNone/>
            </a:pPr>
            <a:r>
              <a:rPr lang="ru-RU" sz="2000" dirty="0" smtClean="0"/>
              <a:t>          Внезапно ветер налетит</a:t>
            </a:r>
          </a:p>
          <a:p>
            <a:pPr>
              <a:buNone/>
            </a:pPr>
            <a:r>
              <a:rPr lang="ru-RU" sz="2000" dirty="0" smtClean="0"/>
              <a:t>          И в сучьях спутанных и темных</a:t>
            </a:r>
          </a:p>
          <a:p>
            <a:pPr>
              <a:buNone/>
            </a:pPr>
            <a:r>
              <a:rPr lang="ru-RU" sz="2000" dirty="0" smtClean="0"/>
              <a:t>          Нетерпеливо прошумит.    (И.С. Тургенев)</a:t>
            </a:r>
          </a:p>
          <a:p>
            <a:r>
              <a:rPr lang="ru-RU" sz="2000" b="1" dirty="0" smtClean="0"/>
              <a:t>Во </a:t>
            </a:r>
            <a:r>
              <a:rPr lang="ru-RU" sz="2000" b="1" dirty="0" smtClean="0"/>
              <a:t>втором примере в сравнении </a:t>
            </a:r>
            <a:r>
              <a:rPr lang="ru-RU" sz="2000" b="1" i="1" dirty="0" smtClean="0"/>
              <a:t>сосны гнутся, как живые</a:t>
            </a:r>
            <a:r>
              <a:rPr lang="ru-RU" sz="2000" b="1" dirty="0" smtClean="0"/>
              <a:t> подчеркивается, что сосны гибкие, молодые, высокие, находятся в постоянном движении под порывами ветра. Порыв ветра сравнивается с тем шумом, который вызывает большая стая птиц, когда она внезапно срывается с места, и затем еще какое-то время слышится постепенно затихающий шелест их крыльев</a:t>
            </a:r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Найдите оксюморон в следующих текстах. Объясните его значение и выразительную роль.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А) Таинственно шумит лесная тишина,</a:t>
            </a:r>
          </a:p>
          <a:p>
            <a:r>
              <a:rPr lang="ru-RU" sz="2400" dirty="0" smtClean="0"/>
              <a:t>Незримо по лесам поет и бродит осень…</a:t>
            </a:r>
          </a:p>
          <a:p>
            <a:r>
              <a:rPr lang="ru-RU" sz="2400" dirty="0" smtClean="0"/>
              <a:t>Темнеет день за днем, - и вот опять слышна</a:t>
            </a:r>
          </a:p>
          <a:p>
            <a:r>
              <a:rPr lang="ru-RU" sz="2400" dirty="0" smtClean="0"/>
              <a:t>Тоскующая песнь под звон угрюмых сосен.  </a:t>
            </a:r>
            <a:r>
              <a:rPr lang="ru-RU" sz="2400" dirty="0" smtClean="0">
                <a:hlinkClick r:id="rId2" action="ppaction://hlinksldjump"/>
              </a:rPr>
              <a:t>(И.А. Бунин)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      Б) С того часу начались для Ильи сладостные мучения, светло опаляющие душу</a:t>
            </a:r>
            <a:r>
              <a:rPr lang="ru-RU" sz="2400" dirty="0" smtClean="0">
                <a:hlinkClick r:id="rId3" action="ppaction://hlinksldjump"/>
              </a:rPr>
              <a:t>. (И.С. Шмелев)</a:t>
            </a:r>
            <a:endParaRPr lang="ru-RU" sz="2400" dirty="0" smtClean="0"/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      В) В первый раз я от месяца греюсь, </a:t>
            </a:r>
          </a:p>
          <a:p>
            <a:r>
              <a:rPr lang="ru-RU" sz="2400" dirty="0" smtClean="0"/>
              <a:t>В первый раз от прохлады согрет</a:t>
            </a:r>
            <a:r>
              <a:rPr lang="ru-RU" sz="2400" dirty="0" smtClean="0">
                <a:hlinkClick r:id="rId4" action="ppaction://hlinksldjump"/>
              </a:rPr>
              <a:t>…  (С.А. Есенин)</a:t>
            </a:r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ёза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в 5 классе некрасов крестьянские дети</Template>
  <TotalTime>65</TotalTime>
  <Words>1200</Words>
  <Application>Microsoft Office PowerPoint</Application>
  <PresentationFormat>Экран (4:3)</PresentationFormat>
  <Paragraphs>189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Берёза</vt:lpstr>
      <vt:lpstr>Творческие задания </vt:lpstr>
      <vt:lpstr>Найдите в текстах повторяющиеся ударные звуки. Какие звуковые образы создают эти повторения? </vt:lpstr>
      <vt:lpstr>Слайд 3</vt:lpstr>
      <vt:lpstr>Слайд 4</vt:lpstr>
      <vt:lpstr>Слайд 5</vt:lpstr>
      <vt:lpstr>Найдите в тексе тропы. Объясните их выразительную роль. </vt:lpstr>
      <vt:lpstr>Ответ:</vt:lpstr>
      <vt:lpstr>Ответ:</vt:lpstr>
      <vt:lpstr>Найдите оксюморон в следующих текстах. Объясните его значение и выразительную роль. </vt:lpstr>
      <vt:lpstr>Слайд 10</vt:lpstr>
      <vt:lpstr>Слайд 11</vt:lpstr>
      <vt:lpstr>Слайд 12</vt:lpstr>
      <vt:lpstr>  Какие средства художественной выразительности использованы автором в данном фрагменте? </vt:lpstr>
      <vt:lpstr>К какому идейно-эстетическому направлению в литературе 18 века принадлежат перечисленные произведения? </vt:lpstr>
      <vt:lpstr>Соотнести приведенные понятия с определениями:</vt:lpstr>
      <vt:lpstr>.   Соотнесите литературоведческие понятия с определениями </vt:lpstr>
      <vt:lpstr>Что такое рифма? Какие бывают рифмы и способы рифмовки?</vt:lpstr>
      <vt:lpstr>Слайд 18</vt:lpstr>
      <vt:lpstr>Виды рифм   </vt:lpstr>
      <vt:lpstr>Чередование рифм  </vt:lpstr>
      <vt:lpstr>Слайд 21</vt:lpstr>
      <vt:lpstr> Однако встречается и более сложная рифмовка строк. Они могут рифмоваться парами, тройками. </vt:lpstr>
      <vt:lpstr>Слайд 23</vt:lpstr>
      <vt:lpstr>Пятистишие</vt:lpstr>
      <vt:lpstr>Шестистишие.  </vt:lpstr>
      <vt:lpstr>Напомним, что «Евгений Онегин» написан четырнадцатистишиями. Часто встречаются в творчестве Пушкина и октавы, триолеты, терцины, сонеты.</vt:lpstr>
      <vt:lpstr>   Поиграем в Буриме: на заданные рифмы придумайте стихотворные строчки, вложив в них смысл: </vt:lpstr>
      <vt:lpstr>Буриме. </vt:lpstr>
      <vt:lpstr>Слайд 29</vt:lpstr>
      <vt:lpstr>Определи стихотворный размер строк: </vt:lpstr>
      <vt:lpstr>   Спрятавшиеся слова. Подберите слова, чтобы восстановить строчку из известного стихотворения известного автора. Затем сопоставьте с оригиналом.  </vt:lpstr>
      <vt:lpstr>Слайд 32</vt:lpstr>
      <vt:lpstr>Слайд 33</vt:lpstr>
      <vt:lpstr>Слайд 34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Творческие задания </dc:title>
  <dc:creator>Admin</dc:creator>
  <cp:lastModifiedBy>Admin</cp:lastModifiedBy>
  <cp:revision>7</cp:revision>
  <dcterms:created xsi:type="dcterms:W3CDTF">2013-12-17T16:53:06Z</dcterms:created>
  <dcterms:modified xsi:type="dcterms:W3CDTF">2013-12-17T17:58:30Z</dcterms:modified>
</cp:coreProperties>
</file>