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3%D1%81%D0%BB%D1%83%D0%B3%D0%B0" TargetMode="External"/><Relationship Id="rId3" Type="http://schemas.openxmlformats.org/officeDocument/2006/relationships/hyperlink" Target="http://ru.wikipedia.org/wiki/%D0%9F%D1%80%D0%B8%D0%B1%D1%8B%D0%BB%D1%8C" TargetMode="External"/><Relationship Id="rId7" Type="http://schemas.openxmlformats.org/officeDocument/2006/relationships/hyperlink" Target="http://ru.wikipedia.org/wiki/%D0%A2%D1%80%D1%83%D0%B4" TargetMode="External"/><Relationship Id="rId2" Type="http://schemas.openxmlformats.org/officeDocument/2006/relationships/hyperlink" Target="http://ru.wikipedia.org/wiki/%D0%A0%D0%B8%D1%81%D0%B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2%D0%BE%D0%B2%D0%B0%D1%80" TargetMode="External"/><Relationship Id="rId5" Type="http://schemas.openxmlformats.org/officeDocument/2006/relationships/hyperlink" Target="http://ru.wikipedia.org/wiki/%D0%9D%D0%B5%D0%BC%D0%B0%D1%82%D0%B5%D1%80%D0%B8%D0%B0%D0%BB%D1%8C%D0%BD%D1%8B%D0%B5_%D0%B0%D0%BA%D1%82%D0%B8%D0%B2%D1%8B" TargetMode="External"/><Relationship Id="rId4" Type="http://schemas.openxmlformats.org/officeDocument/2006/relationships/hyperlink" Target="http://ru.wikipedia.org/wiki/%D0%98%D0%BC%D1%83%D1%89%D0%B5%D1%81%D1%82%D0%B2%D0%BE" TargetMode="External"/><Relationship Id="rId9" Type="http://schemas.openxmlformats.org/officeDocument/2006/relationships/hyperlink" Target="http://ru.wikipedia.org/wiki/%D0%97%D0%B0%D0%BA%D0%BE%D0%BD_%28%D0%BF%D1%80%D0%B0%D0%B2%D0%BE%2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1%80%D0%B5%D0%B4%D0%BF%D1%80%D0%B8%D1%8F%D1%82%D0%B8%D0%B5" TargetMode="External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u.wikipedia.org/wiki/%D0%A0%D1%8B%D0%BD%D0%BE%D1%87%D0%BD%D0%B0%D1%8F_%D1%8D%D0%BA%D0%BE%D0%BD%D0%BE%D0%BC%D0%B8%D0%BA%D0%B0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E%D1%82%D0%BA%D1%80%D1%8B%D1%82%D0%BE%D0%B5_%D0%B0%D0%BA%D1%86%D0%B8%D0%BE%D0%BD%D0%B5%D1%80%D0%BD%D0%BE%D0%B5_%D0%BE%D0%B1%D1%89%D0%B5%D1%81%D1%82%D0%B2%D0%BE" TargetMode="External"/><Relationship Id="rId3" Type="http://schemas.openxmlformats.org/officeDocument/2006/relationships/hyperlink" Target="http://ru.wikipedia.org/wiki/%D0%9F%D0%BE%D0%BB%D0%BD%D0%BE%D0%B5_%D1%82%D0%BE%D0%B2%D0%B0%D1%80%D0%B8%D1%89%D0%B5%D1%81%D1%82%D0%B2%D0%BE" TargetMode="External"/><Relationship Id="rId7" Type="http://schemas.openxmlformats.org/officeDocument/2006/relationships/hyperlink" Target="http://ru.wikipedia.org/wiki/%D0%97%D0%B0%D0%BA%D1%80%D1%8B%D1%82%D0%BE%D0%B5_%D0%B0%D0%BA%D1%86%D0%B8%D0%BE%D0%BD%D0%B5%D1%80%D0%BD%D0%BE%D0%B5_%D0%BE%D0%B1%D1%89%D0%B5%D1%81%D1%82%D0%B2%D0%BE" TargetMode="External"/><Relationship Id="rId2" Type="http://schemas.openxmlformats.org/officeDocument/2006/relationships/hyperlink" Target="http://ru.wikipedia.org/wiki/%D0%98%D0%BD%D0%B4%D0%B8%D0%B2%D0%B8%D0%B4%D1%83%D0%B0%D0%BB%D1%8C%D0%BD%D1%8B%D0%B9_%D0%BF%D1%80%D0%B5%D0%B4%D0%BF%D1%80%D0%B8%D0%BD%D0%B8%D0%BC%D0%B0%D1%82%D0%B5%D0%BB%D1%8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E%D0%B1%D1%89%D0%B5%D1%81%D1%82%D0%B2%D0%BE_%D1%81_%D0%B4%D0%BE%D0%BF%D0%BE%D0%BB%D0%BD%D0%B8%D1%82%D0%B5%D0%BB%D1%8C%D0%BD%D0%BE%D0%B9_%D0%BE%D1%82%D0%B2%D0%B5%D1%82%D1%81%D1%82%D0%B2%D0%B5%D0%BD%D0%BD%D0%BE%D1%81%D1%82%D1%8C%D1%8E" TargetMode="External"/><Relationship Id="rId5" Type="http://schemas.openxmlformats.org/officeDocument/2006/relationships/hyperlink" Target="http://ru.wikipedia.org/wiki/%D0%9E%D0%B1%D1%89%D0%B5%D1%81%D1%82%D0%B2%D0%BE_%D1%81_%D0%BE%D0%B3%D1%80%D0%B0%D0%BD%D0%B8%D1%87%D0%B5%D0%BD%D0%BD%D0%BE%D0%B9_%D0%BE%D1%82%D0%B2%D0%B5%D1%82%D1%81%D1%82%D0%B2%D0%B5%D0%BD%D0%BD%D0%BE%D1%81%D1%82%D1%8C%D1%8E" TargetMode="External"/><Relationship Id="rId10" Type="http://schemas.openxmlformats.org/officeDocument/2006/relationships/hyperlink" Target="http://ru.wikipedia.org/wiki/%D0%9D%D0%B5%D0%B7%D0%B0%D0%BA%D0%BE%D0%BD%D0%BD%D0%BE%D0%B5_%D0%BF%D1%80%D0%B5%D0%B4%D0%BF%D1%80%D0%B8%D0%BD%D0%B8%D0%BC%D0%B0%D1%82%D0%B5%D0%BB%D1%8C%D1%81%D1%82%D0%B2%D0%BE" TargetMode="External"/><Relationship Id="rId4" Type="http://schemas.openxmlformats.org/officeDocument/2006/relationships/hyperlink" Target="http://ru.wikipedia.org/wiki/%D0%A2%D0%BE%D0%B2%D0%B0%D1%80%D0%B8%D1%89%D0%B5%D1%81%D1%82%D0%B2%D0%BE_%D0%BD%D0%B0_%D0%B2%D0%B5%D1%80%D0%B5" TargetMode="External"/><Relationship Id="rId9" Type="http://schemas.openxmlformats.org/officeDocument/2006/relationships/hyperlink" Target="http://ru.wikipedia.org/wiki/%D0%93%D0%BE%D1%81%D1%83%D0%B4%D0%B0%D1%80%D1%81%D1%82%D0%B2%D0%B5%D0%BD%D0%BD%D0%BE%D0%B5_%D0%BF%D1%80%D0%B5%D0%B4%D0%BF%D1%80%D0%B8%D1%8F%D1%82%D0%B8%D0%B5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1%8B%D0%B3%D0%BE%D0%B4%D0%B0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ru.wikipedia.org/wiki/%D0%9F%D1%80%D0%B8%D0%B1%D1%8B%D0%BB%D1%8C" TargetMode="External"/><Relationship Id="rId2" Type="http://schemas.openxmlformats.org/officeDocument/2006/relationships/hyperlink" Target="http://commons.wikimedia.org/wiki/File:London_Business_School_09.jpg?uselang=r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1%D0%B8%D0%B7%D0%BD%D0%B5%D1%81" TargetMode="External"/><Relationship Id="rId5" Type="http://schemas.openxmlformats.org/officeDocument/2006/relationships/hyperlink" Target="http://ru.wikipedia.org/wiki/%D0%91%D0%B8%D0%B7%D0%BD%D0%B5%D1%81-%D1%88%D0%BA%D0%BE%D0%BB%D0%B0" TargetMode="External"/><Relationship Id="rId4" Type="http://schemas.openxmlformats.org/officeDocument/2006/relationships/hyperlink" Target="http://ru.wikipedia.org/wiki/%D0%9B%D0%BE%D0%BD%D0%B4%D0%BE%D0%BD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8%D0%BC%D1%83%D1%89%D0%B5%D1%81%D1%82%D0%B2%D0%BE" TargetMode="External"/><Relationship Id="rId13" Type="http://schemas.openxmlformats.org/officeDocument/2006/relationships/hyperlink" Target="http://ru.wikipedia.org/wiki/%D0%A7%D0%B0%D1%81%D1%82%D0%BD%D0%B0%D1%8F_%D1%81%D0%BE%D0%B1%D1%81%D1%82%D0%B2%D0%B5%D0%BD%D0%BD%D0%BE%D1%81%D1%82%D1%8C" TargetMode="External"/><Relationship Id="rId3" Type="http://schemas.openxmlformats.org/officeDocument/2006/relationships/hyperlink" Target="http://ru.wikipedia.org/wiki/%D0%A1%D1%83%D0%B1%D1%8A%D0%B5%D0%BA%D1%82_%D0%BF%D1%80%D0%B0%D0%B2%D0%B0" TargetMode="External"/><Relationship Id="rId7" Type="http://schemas.openxmlformats.org/officeDocument/2006/relationships/hyperlink" Target="http://ru.wikipedia.org/wiki/%D0%9E%D0%B1%D1%8A%D0%B5%D0%BA%D1%82" TargetMode="External"/><Relationship Id="rId12" Type="http://schemas.openxmlformats.org/officeDocument/2006/relationships/hyperlink" Target="http://ru.wikipedia.org/wiki/%D0%9C%D1%83%D0%BD%D0%B8%D1%86%D0%B8%D0%BF%D0%B0%D0%BB%D1%8C%D0%BD%D0%B0%D1%8F_%D1%81%D0%BE%D0%B1%D1%81%D1%82%D0%B2%D0%B5%D0%BD%D0%BD%D0%BE%D1%81%D1%82%D1%8C" TargetMode="External"/><Relationship Id="rId2" Type="http://schemas.openxmlformats.org/officeDocument/2006/relationships/hyperlink" Target="http://ru.wikipedia.org/wiki/%D0%AD%D0%BA%D0%BE%D0%BD%D0%BE%D0%BC%D0%B8%D1%87%D0%B5%D1%81%D0%BA%D0%B0%D1%8F_%D0%BA%D0%B0%D1%82%D0%B5%D0%B3%D0%BE%D1%80%D0%B8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F%D0%BE%D0%BB%D1%8C%D0%B7%D0%BE%D0%B2%D0%B0%D0%BD%D0%B8%D0%B5" TargetMode="External"/><Relationship Id="rId11" Type="http://schemas.openxmlformats.org/officeDocument/2006/relationships/hyperlink" Target="http://ru.wikipedia.org/wiki/%D0%93%D0%BE%D1%81%D1%83%D0%B4%D0%B0%D1%80%D1%81%D1%82%D0%B2%D0%B5%D0%BD%D0%BD%D0%B0%D1%8F_%D1%81%D0%BE%D0%B1%D1%81%D1%82%D0%B2%D0%B5%D0%BD%D0%BD%D0%BE%D1%81%D1%82%D1%8C" TargetMode="External"/><Relationship Id="rId5" Type="http://schemas.openxmlformats.org/officeDocument/2006/relationships/hyperlink" Target="http://ru.wikipedia.org/wiki/%D0%92%D0%BB%D0%B0%D0%B4%D0%B5%D0%BD%D0%B8%D0%B5_%28%D1%84%D0%B0%D0%BA%D1%82%D0%B8%D1%87%D0%B5%D1%81%D0%BA%D0%BE%D0%B5_%D0%BE%D0%B1%D0%BB%D0%B0%D0%B4%D0%B0%D0%BD%D0%B8%D0%B5%29" TargetMode="External"/><Relationship Id="rId10" Type="http://schemas.openxmlformats.org/officeDocument/2006/relationships/hyperlink" Target="http://ru.wikipedia.org/wiki/%D0%93%D1%80%D0%B0%D0%B6%D0%B4%D0%B0%D0%BD%D1%81%D0%BA%D0%B8%D0%B9_%D0%9A%D0%BE%D0%B4%D0%B5%D0%BA%D1%81_%D0%A0%D0%BE%D1%81%D1%81%D0%B8%D0%B9%D1%81%D0%BA%D0%BE%D0%B9_%D0%A4%D0%B5%D0%B4%D0%B5%D1%80%D0%B0%D1%86%D0%B8%D0%B8" TargetMode="External"/><Relationship Id="rId4" Type="http://schemas.openxmlformats.org/officeDocument/2006/relationships/hyperlink" Target="http://ru.wikipedia.org/wiki/%D0%A0%D0%B0%D1%81%D0%BF%D0%BE%D1%80%D1%8F%D0%B6%D0%B5%D0%BD%D0%B8%D0%B5_%D0%B8%D0%BC%D1%83%D1%89%D0%B5%D1%81%D1%82%D0%B2%D0%BE%D0%BC" TargetMode="External"/><Relationship Id="rId9" Type="http://schemas.openxmlformats.org/officeDocument/2006/relationships/hyperlink" Target="http://ru.wikipedia.org/wiki/%D0%9A%D0%BE%D0%BD%D1%81%D1%82%D0%B8%D1%82%D1%83%D1%86%D0%B8%D1%8F_%D0%A0%D0%BE%D1%81%D1%81%D0%B8%D0%B9%D1%81%D0%BA%D0%BE%D0%B9_%D0%A4%D0%B5%D0%B4%D0%B5%D1%80%D0%B0%D1%86%D0%B8%D0%B8" TargetMode="External"/><Relationship Id="rId14" Type="http://schemas.openxmlformats.org/officeDocument/2006/relationships/hyperlink" Target="http://ru.wikipedia.org/wiki/%D0%93%D1%80%D0%B0%D0%B6%D0%B4%D0%B0%D0%BD%D1%81%D0%BA%D0%BE%D0%B5_%D0%BF%D1%80%D0%B0%D0%B2%D0%BE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E%D0%B1%D1%89%D0%B5%D1%81%D1%82%D0%B2%D0%B5%D0%BD%D0%BD%D0%B0%D1%8F_%D1%81%D0%BE%D0%B1%D1%81%D1%82%D0%B2%D0%B5%D0%BD%D0%BD%D0%BE%D1%81%D1%82%D1%8C" TargetMode="External"/><Relationship Id="rId3" Type="http://schemas.openxmlformats.org/officeDocument/2006/relationships/hyperlink" Target="http://ru.wikipedia.org/wiki/%D0%A7%D0%B0%D1%81%D1%82%D0%BD%D0%B0%D1%8F_%D1%81%D0%BE%D0%B1%D1%81%D1%82%D0%B2%D0%B5%D0%BD%D0%BD%D0%BE%D1%81%D1%82%D1%8C" TargetMode="External"/><Relationship Id="rId7" Type="http://schemas.openxmlformats.org/officeDocument/2006/relationships/hyperlink" Target="http://ru.wikipedia.org/wiki/%D0%93%D0%BE%D1%81%D1%83%D0%B4%D0%B0%D1%80%D1%81%D1%82%D0%B2%D0%B5%D0%BD%D0%BD%D0%B0%D1%8F_%D1%81%D0%BE%D0%B1%D1%81%D1%82%D0%B2%D0%B5%D0%BD%D0%BD%D0%BE%D1%81%D1%82%D1%8C" TargetMode="External"/><Relationship Id="rId2" Type="http://schemas.openxmlformats.org/officeDocument/2006/relationships/hyperlink" Target="http://ru.wikipedia.org/wiki/%D0%9B%D0%B8%D1%87%D0%BD%D0%B0%D1%8F_%D1%81%D0%BE%D0%B1%D1%81%D1%82%D0%B2%D0%B5%D0%BD%D0%BD%D0%BE%D1%81%D1%82%D1%8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/index.php?title=%D0%90%D0%BA%D1%86%D0%B8%D0%BE%D0%BD%D0%B5%D1%80%D0%BD%D0%B0%D1%8F_%D1%81%D0%BE%D0%B1%D1%81%D1%82%D0%B2%D0%B5%D0%BD%D0%BD%D0%BE%D1%81%D1%82%D1%8C&amp;action=edit&amp;redlink=1" TargetMode="External"/><Relationship Id="rId5" Type="http://schemas.openxmlformats.org/officeDocument/2006/relationships/hyperlink" Target="http://ru.wikipedia.org/w/index.php?title=%D0%9A%D0%BE%D0%BE%D0%BF%D0%B5%D1%80%D0%B0%D1%82%D0%B8%D0%B2%D0%BD%D0%B0%D1%8F_%D1%81%D0%BE%D0%B1%D1%81%D1%82%D0%B2%D0%B5%D0%BD%D0%BD%D0%BE%D1%81%D1%82%D1%8C&amp;action=edit&amp;redlink=1" TargetMode="External"/><Relationship Id="rId4" Type="http://schemas.openxmlformats.org/officeDocument/2006/relationships/hyperlink" Target="http://ru.wikipedia.org/wiki/%D0%9A%D0%BE%D0%BB%D0%BB%D0%B5%D0%BA%D1%82%D0%B8%D0%B2%D0%BD%D0%B0%D1%8F_%D1%81%D0%BE%D0%B1%D1%81%D1%82%D0%B2%D0%B5%D0%BD%D0%BD%D0%BE%D1%81%D1%82%D1%8C" TargetMode="External"/><Relationship Id="rId9" Type="http://schemas.openxmlformats.org/officeDocument/2006/relationships/hyperlink" Target="http://ru.wikipedia.org/wiki/%D0%91%D0%BE%D0%B6%D0%B5%D1%81%D1%82%D0%B2%D0%BE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0%BE%D0%B7%D0%B4%D1%83%D1%88%D0%BD%D0%BE%D0%B5_%D0%BF%D1%80%D0%BE%D1%81%D1%82%D1%80%D0%B0%D0%BD%D1%81%D1%82%D0%B2%D0%BE" TargetMode="External"/><Relationship Id="rId3" Type="http://schemas.openxmlformats.org/officeDocument/2006/relationships/hyperlink" Target="http://ru.wikipedia.org/wiki/%D0%9F%D0%BE%D1%87%D0%B2%D0%B0" TargetMode="External"/><Relationship Id="rId7" Type="http://schemas.openxmlformats.org/officeDocument/2006/relationships/hyperlink" Target="http://ru.wikipedia.org/wiki/%D0%98%D0%BD%D1%82%D0%B5%D0%BB%D0%BB%D0%B5%D0%BA%D1%82%D1%83%D0%B0%D0%BB%D1%8C%D0%BD%D0%B0%D1%8F_%D1%81%D0%BE%D0%B1%D1%81%D1%82%D0%B2%D0%B5%D0%BD%D0%BD%D0%BE%D1%81%D1%82%D1%8C" TargetMode="External"/><Relationship Id="rId2" Type="http://schemas.openxmlformats.org/officeDocument/2006/relationships/hyperlink" Target="http://ru.wikipedia.org/wiki/%D0%92%D0%B5%D1%89%D1%8C_%28%D0%BF%D1%80%D0%B0%D0%B2%D0%BE%2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0%D0%B0%D0%B1%D1%81%D1%82%D0%B2%D0%BE" TargetMode="External"/><Relationship Id="rId5" Type="http://schemas.openxmlformats.org/officeDocument/2006/relationships/hyperlink" Target="http://ru.wikipedia.org/wiki/%D0%9E%D0%B4%D0%BE%D0%BC%D0%B0%D1%88%D0%BD%D0%B8%D0%B2%D0%B0%D0%BD%D0%B8%D0%B5" TargetMode="External"/><Relationship Id="rId10" Type="http://schemas.openxmlformats.org/officeDocument/2006/relationships/hyperlink" Target="http://ru.wikipedia.org/wiki/%D0%9A%D0%BE%D1%81%D0%BC%D0%B8%D1%87%D0%B5%D1%81%D0%BA%D0%BE%D0%B5_%D0%BF%D1%80%D0%BE%D1%81%D1%82%D1%80%D0%B0%D0%BD%D1%81%D1%82%D0%B2%D0%BE" TargetMode="External"/><Relationship Id="rId4" Type="http://schemas.openxmlformats.org/officeDocument/2006/relationships/hyperlink" Target="http://ru.wikipedia.org/wiki/%D0%9F%D0%BE%D0%BB%D0%B5%D0%B7%D0%BD%D1%8B%D0%B5_%D0%B8%D1%81%D0%BA%D0%BE%D0%BF%D0%B0%D0%B5%D0%BC%D1%8B%D0%B5" TargetMode="External"/><Relationship Id="rId9" Type="http://schemas.openxmlformats.org/officeDocument/2006/relationships/hyperlink" Target="http://ru.wikipedia.org/wiki/%D0%93%D0%B8%D0%B4%D1%80%D0%BE%D1%81%D1%84%D0%B5%D1%80%D0%B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3%D0%BF%D1%80%D0%B0%D0%B2%D0%BB%D0%B5%D0%BD%D0%B8%D0%B5" TargetMode="External"/><Relationship Id="rId7" Type="http://schemas.openxmlformats.org/officeDocument/2006/relationships/hyperlink" Target="http://ru.wikipedia.org/wiki/%D0%9C%D0%BE%D0%B4%D0%B5%D0%BB%D0%B8%D1%80%D0%BE%D0%B2%D0%B0%D0%BD%D0%B8%D0%B5" TargetMode="External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/index.php?title=%D0%94%D0%B8%D1%80%D0%B5%D0%BA%D1%86%D0%B8%D1%8F&amp;action=edit&amp;redlink=1" TargetMode="External"/><Relationship Id="rId5" Type="http://schemas.openxmlformats.org/officeDocument/2006/relationships/hyperlink" Target="http://ru.wikipedia.org/w/index.php?title=%D0%90%D0%B4%D0%BC%D0%B8%D0%BD%D0%B8%D1%81%D1%82%D1%80%D0%B0%D1%86%D0%B8%D1%8F&amp;action=edit&amp;redlink=1" TargetMode="External"/><Relationship Id="rId4" Type="http://schemas.openxmlformats.org/officeDocument/2006/relationships/hyperlink" Target="http://ru.wikipedia.org/wiki/%D0%A0%D1%83%D0%BA%D0%BE%D0%B2%D0%BE%D0%B4%D1%81%D1%82%D0%B2%D0%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ОСНОВЫ ПРЕДПРИНИМАТЕЛЬСТВА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Предпринимательство в экономической структуре общества.</a:t>
            </a:r>
          </a:p>
          <a:p>
            <a:r>
              <a:rPr lang="ru-RU" dirty="0" smtClean="0"/>
              <a:t>Субъекты предпринимательства.</a:t>
            </a:r>
          </a:p>
          <a:p>
            <a:r>
              <a:rPr lang="ru-RU" dirty="0" smtClean="0"/>
              <a:t>Сущность, цели, задачи.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1200" y="609600"/>
            <a:ext cx="61722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Как предприниматель отвечает на вопросы: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Что производить? Производить товары и услуги, пользующиеся спросом у потребителя.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Как производить? Производить товары или услуги по такой технологии, которая обеспечивает получение наибольшей прибыли.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Кто будет потребителем товаров и услуг? Тот, кто имеет средства.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2000" y="5334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i="1" dirty="0" smtClean="0"/>
              <a:t>ПРАКТИЧЕСКАЯ РАБОТА:</a:t>
            </a:r>
            <a:endParaRPr lang="ru-RU" sz="32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33600" y="2667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«Оцените ваш потенциал предпринимателя.» (тестирование)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1143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Каждый положительный ответ «ДА» оценивается в один балл.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4600" y="2819400"/>
            <a:ext cx="53340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solidFill>
                  <a:schemeClr val="accent1"/>
                </a:solidFill>
              </a:rPr>
              <a:t>Ключ к тесту: </a:t>
            </a:r>
          </a:p>
          <a:p>
            <a:endParaRPr lang="ru-RU" sz="2000" b="1" u="sng" dirty="0" smtClean="0">
              <a:solidFill>
                <a:schemeClr val="accent1"/>
              </a:solidFill>
            </a:endParaRPr>
          </a:p>
          <a:p>
            <a:pPr>
              <a:buFontTx/>
              <a:buChar char="-"/>
            </a:pPr>
            <a:r>
              <a:rPr lang="ru-RU" sz="2000" dirty="0" smtClean="0"/>
              <a:t> если вы набрали 17-20 баллов, вы имеете достаточно высокий потенциал предпринимателя;</a:t>
            </a:r>
          </a:p>
          <a:p>
            <a:pPr>
              <a:buFontTx/>
              <a:buChar char="-"/>
            </a:pPr>
            <a:r>
              <a:rPr lang="ru-RU" sz="2000" dirty="0" smtClean="0"/>
              <a:t> 13-16 баллов – ваш предпринимательский потенциал требует совершенствования;</a:t>
            </a:r>
          </a:p>
          <a:p>
            <a:pPr>
              <a:buFontTx/>
              <a:buChar char="-"/>
            </a:pPr>
            <a:r>
              <a:rPr lang="ru-RU" sz="2000" dirty="0" smtClean="0"/>
              <a:t> </a:t>
            </a:r>
            <a:r>
              <a:rPr lang="ru-RU" sz="2000" dirty="0" smtClean="0"/>
              <a:t>12 и менее – ваши шансы стать предпринимателем невелики.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82883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u="sng" dirty="0" smtClean="0">
                <a:solidFill>
                  <a:schemeClr val="accent1"/>
                </a:solidFill>
              </a:rPr>
              <a:t>Домашнее задание: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Найти Закон о предпринимательстве РФ.</a:t>
            </a:r>
            <a:endParaRPr lang="ru-RU" sz="24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685800" y="914400"/>
            <a:ext cx="7467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Предпринимательство</a:t>
            </a:r>
            <a:r>
              <a:rPr lang="ru-RU" sz="2800" dirty="0" smtClean="0"/>
              <a:t>, </a:t>
            </a:r>
            <a:r>
              <a:rPr lang="ru-RU" sz="2800" b="1" dirty="0" smtClean="0"/>
              <a:t>предпринимательская деятельность</a:t>
            </a:r>
            <a:r>
              <a:rPr lang="ru-RU" sz="2800" dirty="0" smtClean="0"/>
              <a:t> — самостоятельная, осуществляемая на свой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u="sng" dirty="0" smtClean="0">
                <a:solidFill>
                  <a:schemeClr val="bg1"/>
                </a:solidFill>
                <a:hlinkClick r:id="rId2" tooltip="Риск"/>
              </a:rPr>
              <a:t>р</a:t>
            </a:r>
            <a:r>
              <a:rPr lang="ru-RU" sz="2800" dirty="0" smtClean="0">
                <a:solidFill>
                  <a:schemeClr val="bg1"/>
                </a:solidFill>
                <a:hlinkClick r:id="rId2" tooltip="Риск"/>
              </a:rPr>
              <a:t>иск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/>
              <a:t>экономическая деятельность, направленная на систематическое получение </a:t>
            </a:r>
            <a:r>
              <a:rPr lang="ru-RU" sz="2800" u="sng" dirty="0" smtClean="0">
                <a:hlinkClick r:id="rId3" tooltip="Прибыль"/>
              </a:rPr>
              <a:t>прибыли</a:t>
            </a:r>
            <a:r>
              <a:rPr lang="ru-RU" sz="2800" dirty="0" smtClean="0"/>
              <a:t> от пользования </a:t>
            </a:r>
            <a:r>
              <a:rPr lang="ru-RU" sz="2800" u="sng" dirty="0" smtClean="0">
                <a:hlinkClick r:id="rId4" tooltip="Имущество"/>
              </a:rPr>
              <a:t>имуществом</a:t>
            </a:r>
            <a:r>
              <a:rPr lang="ru-RU" sz="2800" dirty="0" smtClean="0"/>
              <a:t> и/или </a:t>
            </a:r>
            <a:r>
              <a:rPr lang="ru-RU" sz="2800" u="sng" dirty="0" smtClean="0">
                <a:hlinkClick r:id="rId5" tooltip="Нематериальные активы"/>
              </a:rPr>
              <a:t>нематериальными активами</a:t>
            </a:r>
            <a:r>
              <a:rPr lang="ru-RU" sz="2800" dirty="0" smtClean="0"/>
              <a:t>, продажи </a:t>
            </a:r>
            <a:r>
              <a:rPr lang="ru-RU" sz="2800" u="sng" dirty="0" smtClean="0">
                <a:hlinkClick r:id="rId6" tooltip="Товар"/>
              </a:rPr>
              <a:t>товаров</a:t>
            </a:r>
            <a:r>
              <a:rPr lang="ru-RU" sz="2800" dirty="0" smtClean="0"/>
              <a:t>, выполнения </a:t>
            </a:r>
            <a:r>
              <a:rPr lang="ru-RU" sz="2800" u="sng" dirty="0" smtClean="0">
                <a:hlinkClick r:id="rId7" tooltip="Труд"/>
              </a:rPr>
              <a:t>работ</a:t>
            </a:r>
            <a:r>
              <a:rPr lang="ru-RU" sz="2800" dirty="0" smtClean="0"/>
              <a:t> или оказания </a:t>
            </a:r>
            <a:r>
              <a:rPr lang="ru-RU" sz="2800" u="sng" dirty="0" smtClean="0">
                <a:hlinkClick r:id="rId8" tooltip="Услуга"/>
              </a:rPr>
              <a:t>услуг</a:t>
            </a:r>
            <a:r>
              <a:rPr lang="ru-RU" sz="2800" dirty="0" smtClean="0"/>
              <a:t> лицами, зарегистрированными в этом качестве в установленном </a:t>
            </a:r>
            <a:r>
              <a:rPr lang="ru-RU" sz="2800" u="sng" dirty="0" smtClean="0">
                <a:hlinkClick r:id="rId9" tooltip="Закон (право)"/>
              </a:rPr>
              <a:t>законом</a:t>
            </a:r>
            <a:r>
              <a:rPr lang="ru-RU" sz="2800" dirty="0" smtClean="0"/>
              <a:t> порядке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066800" y="609600"/>
            <a:ext cx="74676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Бизнес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" tooltip="Английский язык"/>
              </a:rPr>
              <a:t>англ.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business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— «дело», «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 tooltip="Предприятие"/>
              </a:rPr>
              <a:t>предприятие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») — деятельность, направленная на получение прибыли; любой вид деятельности, приносящий доход или иные личные выгоды. В русском языке слова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предпринимательство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бизнес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синонимичны. Предпринимательство, бизнес — важнейший атрибут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4" tooltip="Рыночная экономика"/>
              </a:rPr>
              <a:t>рыночной экономики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пронизывающий все её институты.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0" y="990600"/>
            <a:ext cx="6096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Формы предпринимательства</a:t>
            </a:r>
          </a:p>
          <a:p>
            <a:pPr lvl="0"/>
            <a:r>
              <a:rPr lang="ru-RU" u="sng" dirty="0" smtClean="0">
                <a:hlinkClick r:id="rId2" tooltip="Индивидуальный предприниматель"/>
              </a:rPr>
              <a:t>Индивидуальное</a:t>
            </a:r>
            <a:endParaRPr lang="ru-RU" dirty="0" smtClean="0"/>
          </a:p>
          <a:p>
            <a:pPr lvl="0"/>
            <a:r>
              <a:rPr lang="ru-RU" dirty="0" smtClean="0"/>
              <a:t>Коллективное: </a:t>
            </a:r>
          </a:p>
          <a:p>
            <a:pPr lvl="1"/>
            <a:r>
              <a:rPr lang="ru-RU" u="sng" dirty="0" smtClean="0">
                <a:hlinkClick r:id="rId3" tooltip="Полное товарищество"/>
              </a:rPr>
              <a:t>Полное товарищество</a:t>
            </a:r>
            <a:endParaRPr lang="ru-RU" dirty="0" smtClean="0"/>
          </a:p>
          <a:p>
            <a:pPr lvl="1"/>
            <a:r>
              <a:rPr lang="ru-RU" u="sng" dirty="0" smtClean="0">
                <a:hlinkClick r:id="rId4" tooltip="Товарищество на вере"/>
              </a:rPr>
              <a:t>Товарищество на вере</a:t>
            </a:r>
            <a:endParaRPr lang="ru-RU" dirty="0" smtClean="0"/>
          </a:p>
          <a:p>
            <a:pPr lvl="1"/>
            <a:r>
              <a:rPr lang="ru-RU" u="sng" dirty="0" smtClean="0">
                <a:hlinkClick r:id="rId5" tooltip="Общество с ограниченной ответственностью"/>
              </a:rPr>
              <a:t>Общество с ограниченной ответственностью</a:t>
            </a:r>
            <a:endParaRPr lang="ru-RU" dirty="0" smtClean="0"/>
          </a:p>
          <a:p>
            <a:pPr lvl="1"/>
            <a:r>
              <a:rPr lang="ru-RU" u="sng" dirty="0" smtClean="0">
                <a:hlinkClick r:id="rId6" tooltip="Общество с дополнительной ответственностью"/>
              </a:rPr>
              <a:t>Общество с дополнительной ответственностью</a:t>
            </a:r>
            <a:endParaRPr lang="ru-RU" dirty="0" smtClean="0"/>
          </a:p>
          <a:p>
            <a:pPr lvl="1"/>
            <a:r>
              <a:rPr lang="ru-RU" u="sng" dirty="0" smtClean="0">
                <a:hlinkClick r:id="rId7" tooltip="Закрытое акционерное общество"/>
              </a:rPr>
              <a:t>Закрытое акционерное общество</a:t>
            </a:r>
            <a:endParaRPr lang="ru-RU" dirty="0" smtClean="0"/>
          </a:p>
          <a:p>
            <a:pPr lvl="1"/>
            <a:r>
              <a:rPr lang="ru-RU" u="sng" dirty="0" smtClean="0">
                <a:hlinkClick r:id="rId8" tooltip="Открытое акционерное общество"/>
              </a:rPr>
              <a:t>Открытое акционерное общество</a:t>
            </a:r>
            <a:endParaRPr lang="ru-RU" dirty="0" smtClean="0"/>
          </a:p>
          <a:p>
            <a:pPr lvl="0"/>
            <a:r>
              <a:rPr lang="ru-RU" u="sng" dirty="0" smtClean="0">
                <a:hlinkClick r:id="rId9" tooltip="Государственное предприятие"/>
              </a:rPr>
              <a:t>Государственное</a:t>
            </a:r>
            <a:endParaRPr lang="ru-RU" dirty="0" smtClean="0"/>
          </a:p>
          <a:p>
            <a:r>
              <a:rPr lang="ru-RU" dirty="0" smtClean="0"/>
              <a:t>Особо выделяют </a:t>
            </a:r>
            <a:r>
              <a:rPr lang="ru-RU" u="sng" dirty="0" smtClean="0">
                <a:hlinkClick r:id="rId10" tooltip="Незаконное предпринимательство"/>
              </a:rPr>
              <a:t>незаконное предпринимательство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 характеру деятельности различают производственное, торгово-коммерческое, кредитно-финансовое, сервисное (оказание услуг) и др.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e/ef/London_Business_School_09.jpg/250px-London_Business_School_09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"/>
            <a:ext cx="309657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8600" y="4953000"/>
            <a:ext cx="3393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solidFill>
                  <a:schemeClr val="bg1"/>
                </a:solidFill>
                <a:hlinkClick r:id="rId4" tooltip="Лондон"/>
              </a:rPr>
              <a:t>Лондонская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u="sng" dirty="0" smtClean="0">
                <a:solidFill>
                  <a:schemeClr val="bg1"/>
                </a:solidFill>
                <a:hlinkClick r:id="rId5" tooltip="Бизнес-школа"/>
              </a:rPr>
              <a:t>бизнес-школа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33800" y="1371600"/>
            <a:ext cx="487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Предприниматель</a:t>
            </a:r>
            <a:r>
              <a:rPr lang="ru-RU" sz="2800" dirty="0" smtClean="0"/>
              <a:t> — лицо, занимающееся собственным </a:t>
            </a:r>
            <a:r>
              <a:rPr lang="ru-RU" sz="2800" u="sng" dirty="0" smtClean="0">
                <a:hlinkClick r:id="rId6" tooltip="Бизнес"/>
              </a:rPr>
              <a:t>бизнесом</a:t>
            </a:r>
            <a:r>
              <a:rPr lang="ru-RU" sz="2800" dirty="0" smtClean="0"/>
              <a:t>, имеющее своё дело в целях получения </a:t>
            </a:r>
            <a:r>
              <a:rPr lang="ru-RU" sz="2800" u="sng" dirty="0" smtClean="0">
                <a:hlinkClick r:id="rId7" tooltip="Прибыль"/>
              </a:rPr>
              <a:t>прибыли</a:t>
            </a:r>
            <a:r>
              <a:rPr lang="ru-RU" sz="2800" dirty="0" smtClean="0"/>
              <a:t> или иной </a:t>
            </a:r>
            <a:r>
              <a:rPr lang="ru-RU" sz="2800" u="sng" dirty="0" smtClean="0">
                <a:hlinkClick r:id="rId8" tooltip="Выгода"/>
              </a:rPr>
              <a:t>выгоды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" y="304800"/>
            <a:ext cx="8610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Собственность</a:t>
            </a:r>
            <a:r>
              <a:rPr lang="ru-RU" dirty="0" smtClean="0"/>
              <a:t> —</a:t>
            </a:r>
          </a:p>
          <a:p>
            <a:pPr lvl="0"/>
            <a:r>
              <a:rPr lang="ru-RU" i="1" u="sng" dirty="0" smtClean="0">
                <a:hlinkClick r:id="rId2" tooltip="Экономическая категория"/>
              </a:rPr>
              <a:t>Экономическая категория</a:t>
            </a:r>
            <a:r>
              <a:rPr lang="ru-RU" dirty="0" smtClean="0"/>
              <a:t> — исторически развивающиеся общественные отношения по поводу распределения (присвоения), описывающие принадлежность </a:t>
            </a:r>
            <a:r>
              <a:rPr lang="ru-RU" u="sng" dirty="0" smtClean="0">
                <a:hlinkClick r:id="rId3" tooltip="Субъект права"/>
              </a:rPr>
              <a:t>субъекту</a:t>
            </a:r>
            <a:r>
              <a:rPr lang="ru-RU" dirty="0" smtClean="0"/>
              <a:t>, у которого имеется исключительное право на </a:t>
            </a:r>
            <a:r>
              <a:rPr lang="ru-RU" u="sng" dirty="0" smtClean="0">
                <a:hlinkClick r:id="rId4" tooltip="Распоряжение имуществом"/>
              </a:rPr>
              <a:t>распоряжение</a:t>
            </a:r>
            <a:r>
              <a:rPr lang="ru-RU" dirty="0" smtClean="0"/>
              <a:t>, </a:t>
            </a:r>
            <a:r>
              <a:rPr lang="ru-RU" u="sng" dirty="0" smtClean="0">
                <a:hlinkClick r:id="rId5" tooltip="Владение (фактическое обладание)"/>
              </a:rPr>
              <a:t>владение</a:t>
            </a:r>
            <a:r>
              <a:rPr lang="ru-RU" dirty="0" smtClean="0"/>
              <a:t> и </a:t>
            </a:r>
            <a:r>
              <a:rPr lang="ru-RU" u="sng" dirty="0" smtClean="0">
                <a:hlinkClick r:id="rId6" tooltip="Пользование"/>
              </a:rPr>
              <a:t>пользование</a:t>
            </a:r>
            <a:r>
              <a:rPr lang="ru-RU" dirty="0" smtClean="0"/>
              <a:t> </a:t>
            </a:r>
            <a:r>
              <a:rPr lang="ru-RU" u="sng" dirty="0" smtClean="0">
                <a:hlinkClick r:id="rId7" tooltip="Объект"/>
              </a:rPr>
              <a:t>объектом</a:t>
            </a:r>
            <a:r>
              <a:rPr lang="ru-RU" dirty="0" smtClean="0"/>
              <a:t> собственности. Совокупность вещей, принадлежащих данному субъекту (собственнику), составляет </a:t>
            </a:r>
            <a:r>
              <a:rPr lang="ru-RU" u="sng" dirty="0" smtClean="0">
                <a:hlinkClick r:id="rId8" tooltip="Имущество"/>
              </a:rPr>
              <a:t>имущество</a:t>
            </a:r>
            <a:r>
              <a:rPr lang="ru-RU" dirty="0" smtClean="0"/>
              <a:t> соответствующего лица, поэтому отношения собственности называются также </a:t>
            </a:r>
            <a:r>
              <a:rPr lang="ru-RU" i="1" dirty="0" smtClean="0"/>
              <a:t>имущественными отношениями</a:t>
            </a:r>
            <a:r>
              <a:rPr lang="ru-RU" dirty="0" smtClean="0"/>
              <a:t>.</a:t>
            </a:r>
          </a:p>
          <a:p>
            <a:pPr lvl="0"/>
            <a:r>
              <a:rPr lang="ru-RU" i="1" u="sng" dirty="0" smtClean="0"/>
              <a:t>Юридическая категория</a:t>
            </a:r>
            <a:r>
              <a:rPr lang="ru-RU" dirty="0" smtClean="0"/>
              <a:t> — наиболее полный комплекс прав, которым может обладать </a:t>
            </a:r>
            <a:r>
              <a:rPr lang="ru-RU" u="sng" dirty="0" smtClean="0">
                <a:hlinkClick r:id="rId3" tooltip="Субъект права"/>
              </a:rPr>
              <a:t>субъект права</a:t>
            </a:r>
            <a:r>
              <a:rPr lang="ru-RU" dirty="0" smtClean="0"/>
              <a:t> в отношении своего </a:t>
            </a:r>
            <a:r>
              <a:rPr lang="ru-RU" u="sng" dirty="0" smtClean="0">
                <a:hlinkClick r:id="rId8" tooltip="Имущество"/>
              </a:rPr>
              <a:t>имущества</a:t>
            </a:r>
            <a:r>
              <a:rPr lang="ru-RU" dirty="0" smtClean="0"/>
              <a:t>. В ряде теорий признаётся также собственность на некоторые права. </a:t>
            </a:r>
            <a:r>
              <a:rPr lang="ru-RU" u="sng" dirty="0" smtClean="0">
                <a:hlinkClick r:id="rId9" tooltip="Конституция Российской Федерации"/>
              </a:rPr>
              <a:t>Конституция РФ</a:t>
            </a:r>
            <a:r>
              <a:rPr lang="ru-RU" dirty="0" smtClean="0"/>
              <a:t> и </a:t>
            </a:r>
            <a:r>
              <a:rPr lang="ru-RU" u="sng" dirty="0" smtClean="0">
                <a:hlinkClick r:id="rId10" tooltip="Гражданский Кодекс Российской Федерации"/>
              </a:rPr>
              <a:t>Гражданский кодекс РФ</a:t>
            </a:r>
            <a:r>
              <a:rPr lang="ru-RU" dirty="0" smtClean="0"/>
              <a:t> признают и гарантируют любые формы собственности, при этом нормативно установлены три формы: </a:t>
            </a:r>
            <a:r>
              <a:rPr lang="ru-RU" u="sng" dirty="0" smtClean="0">
                <a:hlinkClick r:id="rId11" tooltip="Государственная собственность"/>
              </a:rPr>
              <a:t>государственная</a:t>
            </a:r>
            <a:r>
              <a:rPr lang="ru-RU" dirty="0" smtClean="0"/>
              <a:t> (федеральная и субъектов РФ), </a:t>
            </a:r>
            <a:r>
              <a:rPr lang="ru-RU" u="sng" dirty="0" smtClean="0">
                <a:hlinkClick r:id="rId12" tooltip="Муниципальная собственность"/>
              </a:rPr>
              <a:t>муниципальная</a:t>
            </a:r>
            <a:r>
              <a:rPr lang="ru-RU" dirty="0" smtClean="0"/>
              <a:t> и </a:t>
            </a:r>
            <a:r>
              <a:rPr lang="ru-RU" u="sng" dirty="0" smtClean="0">
                <a:hlinkClick r:id="rId13" tooltip="Частная собственность"/>
              </a:rPr>
              <a:t>частная собственность</a:t>
            </a:r>
            <a:r>
              <a:rPr lang="ru-RU" dirty="0" smtClean="0"/>
              <a:t>.</a:t>
            </a:r>
          </a:p>
          <a:p>
            <a:pPr lvl="0"/>
            <a:r>
              <a:rPr lang="ru-RU" i="1" u="sng" dirty="0" smtClean="0"/>
              <a:t>Гражданско-правовой институт</a:t>
            </a:r>
            <a:r>
              <a:rPr lang="ru-RU" dirty="0" smtClean="0"/>
              <a:t> — совокупность юридических норм, направленных на регулирование экономических отношений собственности методами </a:t>
            </a:r>
            <a:r>
              <a:rPr lang="ru-RU" u="sng" dirty="0" smtClean="0">
                <a:hlinkClick r:id="rId14" tooltip="Гражданское право"/>
              </a:rPr>
              <a:t>гражданского права</a:t>
            </a:r>
            <a:r>
              <a:rPr lang="ru-RU" dirty="0" smtClean="0"/>
              <a:t>.</a:t>
            </a:r>
          </a:p>
          <a:p>
            <a:pPr lvl="0"/>
            <a:r>
              <a:rPr lang="ru-RU" i="1" u="sng" dirty="0" smtClean="0"/>
              <a:t>Имущество</a:t>
            </a:r>
            <a:r>
              <a:rPr lang="ru-RU" u="sng" dirty="0" smtClean="0"/>
              <a:t> </a:t>
            </a:r>
            <a:r>
              <a:rPr lang="ru-RU" dirty="0" smtClean="0"/>
              <a:t>— непосредственно сам объект собственности, само имущество, принадлежащее кому-либо на праве собственности.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66800" y="2133600"/>
          <a:ext cx="7010400" cy="3624072"/>
        </p:xfrm>
        <a:graphic>
          <a:graphicData uri="http://schemas.openxmlformats.org/drawingml/2006/table">
            <a:tbl>
              <a:tblPr/>
              <a:tblGrid>
                <a:gridCol w="3505200"/>
                <a:gridCol w="3505200"/>
              </a:tblGrid>
              <a:tr h="523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Субъект собственности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Вид собственности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человек или домохозяйство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u="sng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  <a:hlinkClick r:id="rId2" tooltip="Личная собственность"/>
                        </a:rPr>
                        <a:t>личная</a:t>
                      </a: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 или </a:t>
                      </a:r>
                      <a:r>
                        <a:rPr lang="ru-RU" sz="2000" u="sng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  <a:hlinkClick r:id="rId3" tooltip="Частная собственность"/>
                        </a:rPr>
                        <a:t>частная собственность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0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группа людей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u="sng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  <a:hlinkClick r:id="rId4" tooltip="Коллективная собственность"/>
                        </a:rPr>
                        <a:t>коллективная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u="sng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  <a:hlinkClick r:id="rId5" tooltip="Кооперативная собственность (страница отсутствует)"/>
                        </a:rPr>
                        <a:t>кооперативная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u="sng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  <a:hlinkClick r:id="rId6" tooltip="Акционерная собственность (страница отсутствует)"/>
                        </a:rPr>
                        <a:t>акционерная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u="sng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  <a:hlinkClick r:id="rId7" tooltip="Государственная собственность"/>
                        </a:rPr>
                        <a:t>государственная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 или </a:t>
                      </a:r>
                      <a:r>
                        <a:rPr lang="ru-RU" sz="2000" u="sng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  <a:hlinkClick r:id="rId8" tooltip="Общественная собственность"/>
                        </a:rPr>
                        <a:t>общественная собственность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0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другое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сакральная (посвящённая </a:t>
                      </a:r>
                      <a:r>
                        <a:rPr lang="ru-RU" sz="2000" u="sng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  <a:hlinkClick r:id="rId9" tooltip="Божество"/>
                        </a:rPr>
                        <a:t>божеству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собственность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362200" y="762000"/>
            <a:ext cx="3733800" cy="114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Субъекты собственности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9800" y="1066800"/>
            <a:ext cx="449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bg1"/>
                </a:solidFill>
              </a:rPr>
              <a:t>Объекты собственности</a:t>
            </a:r>
            <a:endParaRPr lang="ru-RU" sz="2400" b="1" u="sng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5000" y="1676400"/>
            <a:ext cx="533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материальные; </a:t>
            </a:r>
          </a:p>
          <a:p>
            <a:pPr lvl="1"/>
            <a:r>
              <a:rPr lang="ru-RU" dirty="0" smtClean="0"/>
              <a:t>неживые; </a:t>
            </a:r>
          </a:p>
          <a:p>
            <a:pPr lvl="2"/>
            <a:r>
              <a:rPr lang="ru-RU" u="sng" dirty="0" smtClean="0">
                <a:hlinkClick r:id="rId2" tooltip="Вещь (право)"/>
              </a:rPr>
              <a:t>вещи</a:t>
            </a:r>
            <a:r>
              <a:rPr lang="ru-RU" dirty="0" smtClean="0"/>
              <a:t>;</a:t>
            </a:r>
          </a:p>
          <a:p>
            <a:pPr lvl="2"/>
            <a:r>
              <a:rPr lang="ru-RU" u="sng" dirty="0" smtClean="0">
                <a:hlinkClick r:id="rId3" tooltip="Почва"/>
              </a:rPr>
              <a:t>земля</a:t>
            </a:r>
            <a:r>
              <a:rPr lang="ru-RU" dirty="0" smtClean="0"/>
              <a:t>, </a:t>
            </a:r>
            <a:r>
              <a:rPr lang="ru-RU" u="sng" dirty="0" smtClean="0">
                <a:hlinkClick r:id="rId4" tooltip="Полезные ископаемые"/>
              </a:rPr>
              <a:t>недра</a:t>
            </a:r>
            <a:r>
              <a:rPr lang="ru-RU" dirty="0" smtClean="0"/>
              <a:t>;</a:t>
            </a:r>
          </a:p>
          <a:p>
            <a:pPr lvl="1"/>
            <a:r>
              <a:rPr lang="ru-RU" dirty="0" smtClean="0"/>
              <a:t>живые </a:t>
            </a:r>
          </a:p>
          <a:p>
            <a:pPr lvl="2"/>
            <a:r>
              <a:rPr lang="ru-RU" dirty="0" smtClean="0"/>
              <a:t>животные, в том числе </a:t>
            </a:r>
            <a:r>
              <a:rPr lang="ru-RU" u="sng" dirty="0" smtClean="0">
                <a:hlinkClick r:id="rId5" tooltip="Одомашнивание"/>
              </a:rPr>
              <a:t>одомашненные</a:t>
            </a:r>
            <a:endParaRPr lang="ru-RU" dirty="0" smtClean="0"/>
          </a:p>
          <a:p>
            <a:pPr lvl="2"/>
            <a:r>
              <a:rPr lang="ru-RU" dirty="0" smtClean="0"/>
              <a:t>люди: рабы (в современном мире </a:t>
            </a:r>
            <a:r>
              <a:rPr lang="ru-RU" u="sng" dirty="0" smtClean="0">
                <a:hlinkClick r:id="rId6" tooltip="Рабство"/>
              </a:rPr>
              <a:t>рабство</a:t>
            </a:r>
            <a:r>
              <a:rPr lang="ru-RU" dirty="0" smtClean="0"/>
              <a:t> не признаётся)</a:t>
            </a:r>
          </a:p>
          <a:p>
            <a:pPr lvl="0"/>
            <a:r>
              <a:rPr lang="ru-RU" dirty="0" smtClean="0"/>
              <a:t>нематериальные; </a:t>
            </a:r>
          </a:p>
          <a:p>
            <a:pPr lvl="1"/>
            <a:r>
              <a:rPr lang="ru-RU" u="sng" dirty="0" smtClean="0">
                <a:hlinkClick r:id="rId7" tooltip="Интеллектуальная собственность"/>
              </a:rPr>
              <a:t>интеллектуальная собственность</a:t>
            </a:r>
            <a:r>
              <a:rPr lang="ru-RU" dirty="0" smtClean="0"/>
              <a:t>.</a:t>
            </a:r>
          </a:p>
          <a:p>
            <a:pPr lvl="1"/>
            <a:r>
              <a:rPr lang="ru-RU" u="sng" dirty="0" smtClean="0">
                <a:hlinkClick r:id="rId8" tooltip="Воздушное пространство"/>
              </a:rPr>
              <a:t>воздушное</a:t>
            </a:r>
            <a:r>
              <a:rPr lang="ru-RU" dirty="0" smtClean="0"/>
              <a:t>, </a:t>
            </a:r>
            <a:r>
              <a:rPr lang="ru-RU" u="sng" dirty="0" smtClean="0">
                <a:hlinkClick r:id="rId9" tooltip="Гидросфера"/>
              </a:rPr>
              <a:t>водное</a:t>
            </a:r>
            <a:r>
              <a:rPr lang="ru-RU" dirty="0" smtClean="0"/>
              <a:t> и </a:t>
            </a:r>
            <a:r>
              <a:rPr lang="ru-RU" u="sng" dirty="0" smtClean="0">
                <a:hlinkClick r:id="rId10" tooltip="Космическое пространство"/>
              </a:rPr>
              <a:t>космическое пространство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1066800"/>
            <a:ext cx="7543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Менеджмент</a:t>
            </a:r>
            <a:r>
              <a:rPr lang="ru-RU" sz="2400" dirty="0" smtClean="0"/>
              <a:t> (от </a:t>
            </a:r>
            <a:r>
              <a:rPr lang="ru-RU" sz="2400" u="sng" dirty="0" smtClean="0">
                <a:hlinkClick r:id="rId2" tooltip="Английский язык"/>
              </a:rPr>
              <a:t>англ.</a:t>
            </a:r>
            <a:r>
              <a:rPr lang="ru-RU" sz="2400" dirty="0" smtClean="0"/>
              <a:t> </a:t>
            </a:r>
            <a:r>
              <a:rPr lang="ru-RU" sz="2400" i="1" dirty="0" err="1" smtClean="0"/>
              <a:t>management</a:t>
            </a:r>
            <a:r>
              <a:rPr lang="ru-RU" sz="2400" dirty="0" smtClean="0"/>
              <a:t> — </a:t>
            </a:r>
            <a:r>
              <a:rPr lang="ru-RU" sz="2400" u="sng" dirty="0" smtClean="0">
                <a:hlinkClick r:id="rId3" tooltip="Управление"/>
              </a:rPr>
              <a:t>управление</a:t>
            </a:r>
            <a:r>
              <a:rPr lang="ru-RU" sz="2400" dirty="0" smtClean="0"/>
              <a:t>, </a:t>
            </a:r>
            <a:r>
              <a:rPr lang="ru-RU" sz="2400" u="sng" dirty="0" smtClean="0">
                <a:hlinkClick r:id="rId4" tooltip="Руководство"/>
              </a:rPr>
              <a:t>руководство</a:t>
            </a:r>
            <a:r>
              <a:rPr lang="ru-RU" sz="2400" dirty="0" smtClean="0"/>
              <a:t>, менеджмент, </a:t>
            </a:r>
            <a:r>
              <a:rPr lang="ru-RU" sz="2400" u="sng" dirty="0" smtClean="0">
                <a:hlinkClick r:id="rId5" tooltip="Администрация (страница отсутствует)"/>
              </a:rPr>
              <a:t>администрация</a:t>
            </a:r>
            <a:r>
              <a:rPr lang="ru-RU" sz="2400" dirty="0" smtClean="0"/>
              <a:t>, </a:t>
            </a:r>
            <a:r>
              <a:rPr lang="ru-RU" sz="2400" u="sng" dirty="0" smtClean="0">
                <a:hlinkClick r:id="rId6" tooltip="Дирекция (страница отсутствует)"/>
              </a:rPr>
              <a:t>дирекция</a:t>
            </a:r>
            <a:r>
              <a:rPr lang="ru-RU" sz="2400" dirty="0" smtClean="0"/>
              <a:t>, умение владеть) — означает разработку (</a:t>
            </a:r>
            <a:r>
              <a:rPr lang="ru-RU" sz="2400" u="sng" dirty="0" smtClean="0">
                <a:hlinkClick r:id="rId7" tooltip="Моделирование"/>
              </a:rPr>
              <a:t>моделирование</a:t>
            </a:r>
            <a:r>
              <a:rPr lang="ru-RU" sz="2400" dirty="0" smtClean="0"/>
              <a:t>), создание, максимально эффективное использование (управление) и контроль социально-экономических систем. Понятие появилось приблизительно в 1930-х годах в США.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41</TotalTime>
  <Words>319</Words>
  <PresentationFormat>Экран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ОСНОВЫ ПРЕДПРИНИМАТЕЛЬСТВА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ПРЕДПРИНИМАТЕЛЬСТВА</dc:title>
  <cp:lastModifiedBy>User</cp:lastModifiedBy>
  <cp:revision>6</cp:revision>
  <dcterms:modified xsi:type="dcterms:W3CDTF">2012-09-03T12:34:26Z</dcterms:modified>
</cp:coreProperties>
</file>