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1" r:id="rId2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7" d="100"/>
          <a:sy n="57" d="100"/>
        </p:scale>
        <p:origin x="-96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2413" cy="6856413"/>
            <a:chOff x="0" y="0"/>
            <a:chExt cx="5759" cy="4319"/>
          </a:xfrm>
        </p:grpSpPr>
        <p:sp>
          <p:nvSpPr>
            <p:cNvPr id="52227"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ru-RU" dirty="0"/>
            </a:p>
          </p:txBody>
        </p:sp>
        <p:grpSp>
          <p:nvGrpSpPr>
            <p:cNvPr id="3" name="Group 4"/>
            <p:cNvGrpSpPr>
              <a:grpSpLocks/>
            </p:cNvGrpSpPr>
            <p:nvPr userDrawn="1"/>
          </p:nvGrpSpPr>
          <p:grpSpPr bwMode="auto">
            <a:xfrm>
              <a:off x="0" y="0"/>
              <a:ext cx="5759" cy="4319"/>
              <a:chOff x="0" y="0"/>
              <a:chExt cx="5759" cy="4319"/>
            </a:xfrm>
          </p:grpSpPr>
          <p:sp>
            <p:nvSpPr>
              <p:cNvPr id="52229"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2230"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2231"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2232"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ru-RU" dirty="0"/>
              </a:p>
            </p:txBody>
          </p:sp>
          <p:sp>
            <p:nvSpPr>
              <p:cNvPr id="52233"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ru-RU" dirty="0"/>
              </a:p>
            </p:txBody>
          </p:sp>
          <p:sp>
            <p:nvSpPr>
              <p:cNvPr id="52234"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ru-RU" dirty="0"/>
              </a:p>
            </p:txBody>
          </p:sp>
          <p:sp>
            <p:nvSpPr>
              <p:cNvPr id="52235"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ru-RU" dirty="0"/>
              </a:p>
            </p:txBody>
          </p:sp>
          <p:sp>
            <p:nvSpPr>
              <p:cNvPr id="52236"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ru-RU" dirty="0"/>
              </a:p>
            </p:txBody>
          </p:sp>
          <p:sp>
            <p:nvSpPr>
              <p:cNvPr id="52237"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ru-RU" dirty="0"/>
              </a:p>
            </p:txBody>
          </p:sp>
          <p:sp>
            <p:nvSpPr>
              <p:cNvPr id="52238"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2239"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0"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1"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2"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3"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4"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5"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46"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2247"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2248"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ru-RU" dirty="0"/>
              </a:p>
            </p:txBody>
          </p:sp>
          <p:sp>
            <p:nvSpPr>
              <p:cNvPr id="52249"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ru-RU" dirty="0"/>
              </a:p>
            </p:txBody>
          </p:sp>
          <p:sp>
            <p:nvSpPr>
              <p:cNvPr id="52250"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2251"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2252"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2253"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grpSp>
            <p:nvGrpSpPr>
              <p:cNvPr id="4" name="Group 30"/>
              <p:cNvGrpSpPr>
                <a:grpSpLocks/>
              </p:cNvGrpSpPr>
              <p:nvPr/>
            </p:nvGrpSpPr>
            <p:grpSpPr bwMode="auto">
              <a:xfrm>
                <a:off x="0" y="0"/>
                <a:ext cx="5758" cy="1045"/>
                <a:chOff x="0" y="0"/>
                <a:chExt cx="5758" cy="1045"/>
              </a:xfrm>
            </p:grpSpPr>
            <p:sp>
              <p:nvSpPr>
                <p:cNvPr id="52255"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56"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57"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58"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59"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0"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1"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2"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3"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4"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5"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6"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7"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8"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2269"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grpSp>
          <p:grpSp>
            <p:nvGrpSpPr>
              <p:cNvPr id="5" name="Group 46"/>
              <p:cNvGrpSpPr>
                <a:grpSpLocks/>
              </p:cNvGrpSpPr>
              <p:nvPr/>
            </p:nvGrpSpPr>
            <p:grpSpPr bwMode="auto">
              <a:xfrm>
                <a:off x="0" y="558"/>
                <a:ext cx="5758" cy="487"/>
                <a:chOff x="0" y="558"/>
                <a:chExt cx="5758" cy="487"/>
              </a:xfrm>
            </p:grpSpPr>
            <p:sp>
              <p:nvSpPr>
                <p:cNvPr id="52271"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ru-RU" dirty="0"/>
                </a:p>
              </p:txBody>
            </p:sp>
            <p:sp>
              <p:nvSpPr>
                <p:cNvPr id="52272"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ru-RU" dirty="0"/>
                </a:p>
              </p:txBody>
            </p:sp>
          </p:grpSp>
          <p:grpSp>
            <p:nvGrpSpPr>
              <p:cNvPr id="6" name="Group 49"/>
              <p:cNvGrpSpPr>
                <a:grpSpLocks/>
              </p:cNvGrpSpPr>
              <p:nvPr/>
            </p:nvGrpSpPr>
            <p:grpSpPr bwMode="auto">
              <a:xfrm>
                <a:off x="264" y="1039"/>
                <a:ext cx="5200" cy="3280"/>
                <a:chOff x="264" y="1039"/>
                <a:chExt cx="5200" cy="3280"/>
              </a:xfrm>
            </p:grpSpPr>
            <p:sp>
              <p:nvSpPr>
                <p:cNvPr id="52274"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75"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76"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77"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78"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79"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80"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81"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82"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grpSp>
          <p:sp>
            <p:nvSpPr>
              <p:cNvPr id="52283"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84"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ru-RU" dirty="0"/>
              </a:p>
            </p:txBody>
          </p:sp>
          <p:sp>
            <p:nvSpPr>
              <p:cNvPr id="52285"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ru-RU" dirty="0"/>
              </a:p>
            </p:txBody>
          </p:sp>
          <p:sp>
            <p:nvSpPr>
              <p:cNvPr id="52286"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ru-RU" dirty="0"/>
              </a:p>
            </p:txBody>
          </p:sp>
          <p:sp>
            <p:nvSpPr>
              <p:cNvPr id="52287"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2288"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ru-RU" dirty="0"/>
              </a:p>
            </p:txBody>
          </p:sp>
          <p:sp>
            <p:nvSpPr>
              <p:cNvPr id="52289"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ru-RU" dirty="0"/>
              </a:p>
            </p:txBody>
          </p:sp>
          <p:sp>
            <p:nvSpPr>
              <p:cNvPr id="52290"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ru-RU" dirty="0"/>
              </a:p>
            </p:txBody>
          </p:sp>
        </p:grpSp>
      </p:grpSp>
      <p:sp>
        <p:nvSpPr>
          <p:cNvPr id="52291"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ru-RU" smtClean="0"/>
              <a:t>Образец заголовка</a:t>
            </a:r>
            <a:endParaRPr lang="ru-RU"/>
          </a:p>
        </p:txBody>
      </p:sp>
      <p:sp>
        <p:nvSpPr>
          <p:cNvPr id="52292"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smtClean="0"/>
              <a:t>Образец подзаголовка</a:t>
            </a:r>
            <a:endParaRPr lang="ru-RU"/>
          </a:p>
        </p:txBody>
      </p:sp>
      <p:sp>
        <p:nvSpPr>
          <p:cNvPr id="52293" name="Rectangle 69"/>
          <p:cNvSpPr>
            <a:spLocks noGrp="1" noChangeArrowheads="1"/>
          </p:cNvSpPr>
          <p:nvPr>
            <p:ph type="dt" sz="quarter" idx="2"/>
          </p:nvPr>
        </p:nvSpPr>
        <p:spPr/>
        <p:txBody>
          <a:bodyPr/>
          <a:lstStyle>
            <a:lvl1pPr>
              <a:defRPr/>
            </a:lvl1pPr>
          </a:lstStyle>
          <a:p>
            <a:fld id="{7EAF463A-BC7C-46EE-9F1E-7F377CCA4891}" type="datetimeFigureOut">
              <a:rPr lang="en-US" smtClean="0"/>
              <a:pPr/>
              <a:t>9/26/2013</a:t>
            </a:fld>
            <a:endParaRPr lang="en-US" dirty="0"/>
          </a:p>
        </p:txBody>
      </p:sp>
      <p:sp>
        <p:nvSpPr>
          <p:cNvPr id="52294" name="Rectangle 70"/>
          <p:cNvSpPr>
            <a:spLocks noGrp="1" noChangeArrowheads="1"/>
          </p:cNvSpPr>
          <p:nvPr>
            <p:ph type="ftr" sz="quarter" idx="3"/>
          </p:nvPr>
        </p:nvSpPr>
        <p:spPr/>
        <p:txBody>
          <a:bodyPr/>
          <a:lstStyle>
            <a:lvl1pPr>
              <a:defRPr/>
            </a:lvl1pPr>
          </a:lstStyle>
          <a:p>
            <a:endParaRPr lang="en-US" dirty="0"/>
          </a:p>
        </p:txBody>
      </p:sp>
      <p:sp>
        <p:nvSpPr>
          <p:cNvPr id="52295" name="Rectangle 71"/>
          <p:cNvSpPr>
            <a:spLocks noGrp="1" noChangeArrowheads="1"/>
          </p:cNvSpPr>
          <p:nvPr>
            <p:ph type="sldNum" sz="quarter" idx="4"/>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5" name="Нижний колонтитул 4"/>
          <p:cNvSpPr>
            <a:spLocks noGrp="1"/>
          </p:cNvSpPr>
          <p:nvPr>
            <p:ph type="ftr" sz="quarter" idx="11"/>
          </p:nvPr>
        </p:nvSpPr>
        <p:spPr/>
        <p:txBody>
          <a:bodyPr/>
          <a:lstStyle>
            <a:lvl1pPr>
              <a:defRPr/>
            </a:lvl1pPr>
          </a:lstStyle>
          <a:p>
            <a:endParaRPr lang="en-US" dirty="0"/>
          </a:p>
        </p:txBody>
      </p:sp>
      <p:sp>
        <p:nvSpPr>
          <p:cNvPr id="6" name="Номер слайда 5"/>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273050"/>
            <a:ext cx="2055813" cy="58229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5613" y="273050"/>
            <a:ext cx="6018212" cy="58229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5" name="Нижний колонтитул 4"/>
          <p:cNvSpPr>
            <a:spLocks noGrp="1"/>
          </p:cNvSpPr>
          <p:nvPr>
            <p:ph type="ftr" sz="quarter" idx="11"/>
          </p:nvPr>
        </p:nvSpPr>
        <p:spPr/>
        <p:txBody>
          <a:bodyPr/>
          <a:lstStyle>
            <a:lvl1pPr>
              <a:defRPr/>
            </a:lvl1pPr>
          </a:lstStyle>
          <a:p>
            <a:endParaRPr lang="en-US" dirty="0"/>
          </a:p>
        </p:txBody>
      </p:sp>
      <p:sp>
        <p:nvSpPr>
          <p:cNvPr id="6" name="Номер слайда 5"/>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613" y="273050"/>
            <a:ext cx="82264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5613" y="1598613"/>
            <a:ext cx="4037012"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598613"/>
            <a:ext cx="40370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5613" y="6242050"/>
            <a:ext cx="2130425" cy="474663"/>
          </a:xfrm>
        </p:spPr>
        <p:txBody>
          <a:bodyPr/>
          <a:lstStyle>
            <a:lvl1pPr>
              <a:defRPr/>
            </a:lvl1pPr>
          </a:lstStyle>
          <a:p>
            <a:fld id="{7EAF463A-BC7C-46EE-9F1E-7F377CCA4891}" type="datetimeFigureOut">
              <a:rPr lang="en-US" smtClean="0"/>
              <a:pPr/>
              <a:t>9/26/2013</a:t>
            </a:fld>
            <a:endParaRPr lang="en-US" dirty="0"/>
          </a:p>
        </p:txBody>
      </p:sp>
      <p:sp>
        <p:nvSpPr>
          <p:cNvPr id="6" name="Нижний колонтитул 5"/>
          <p:cNvSpPr>
            <a:spLocks noGrp="1"/>
          </p:cNvSpPr>
          <p:nvPr>
            <p:ph type="ftr" sz="quarter" idx="11"/>
          </p:nvPr>
        </p:nvSpPr>
        <p:spPr>
          <a:xfrm>
            <a:off x="3124200" y="6242050"/>
            <a:ext cx="2895600" cy="474663"/>
          </a:xfrm>
        </p:spPr>
        <p:txBody>
          <a:bodyPr/>
          <a:lstStyle>
            <a:lvl1pPr>
              <a:defRPr/>
            </a:lvl1pPr>
          </a:lstStyle>
          <a:p>
            <a:endParaRPr lang="en-US" dirty="0"/>
          </a:p>
        </p:txBody>
      </p:sp>
      <p:sp>
        <p:nvSpPr>
          <p:cNvPr id="7" name="Номер слайда 6"/>
          <p:cNvSpPr>
            <a:spLocks noGrp="1"/>
          </p:cNvSpPr>
          <p:nvPr>
            <p:ph type="sldNum" sz="quarter" idx="12"/>
          </p:nvPr>
        </p:nvSpPr>
        <p:spPr>
          <a:xfrm>
            <a:off x="6553200" y="6242050"/>
            <a:ext cx="2130425" cy="474663"/>
          </a:xfrm>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613" y="273050"/>
            <a:ext cx="8226425"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5613" y="1598613"/>
            <a:ext cx="4037012"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5025" y="1598613"/>
            <a:ext cx="40370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5613" y="6242050"/>
            <a:ext cx="2130425" cy="474663"/>
          </a:xfrm>
        </p:spPr>
        <p:txBody>
          <a:bodyPr/>
          <a:lstStyle>
            <a:lvl1pPr>
              <a:defRPr/>
            </a:lvl1pPr>
          </a:lstStyle>
          <a:p>
            <a:fld id="{7EAF463A-BC7C-46EE-9F1E-7F377CCA4891}" type="datetimeFigureOut">
              <a:rPr lang="en-US" smtClean="0"/>
              <a:pPr/>
              <a:t>9/26/2013</a:t>
            </a:fld>
            <a:endParaRPr lang="en-US" dirty="0"/>
          </a:p>
        </p:txBody>
      </p:sp>
      <p:sp>
        <p:nvSpPr>
          <p:cNvPr id="6" name="Нижний колонтитул 5"/>
          <p:cNvSpPr>
            <a:spLocks noGrp="1"/>
          </p:cNvSpPr>
          <p:nvPr>
            <p:ph type="ftr" sz="quarter" idx="11"/>
          </p:nvPr>
        </p:nvSpPr>
        <p:spPr>
          <a:xfrm>
            <a:off x="3124200" y="6242050"/>
            <a:ext cx="2895600" cy="474663"/>
          </a:xfrm>
        </p:spPr>
        <p:txBody>
          <a:bodyPr/>
          <a:lstStyle>
            <a:lvl1pPr>
              <a:defRPr/>
            </a:lvl1pPr>
          </a:lstStyle>
          <a:p>
            <a:endParaRPr lang="en-US" dirty="0"/>
          </a:p>
        </p:txBody>
      </p:sp>
      <p:sp>
        <p:nvSpPr>
          <p:cNvPr id="7" name="Номер слайда 6"/>
          <p:cNvSpPr>
            <a:spLocks noGrp="1"/>
          </p:cNvSpPr>
          <p:nvPr>
            <p:ph type="sldNum" sz="quarter" idx="12"/>
          </p:nvPr>
        </p:nvSpPr>
        <p:spPr>
          <a:xfrm>
            <a:off x="6553200" y="6242050"/>
            <a:ext cx="2130425" cy="474663"/>
          </a:xfrm>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5" name="Нижний колонтитул 4"/>
          <p:cNvSpPr>
            <a:spLocks noGrp="1"/>
          </p:cNvSpPr>
          <p:nvPr>
            <p:ph type="ftr" sz="quarter" idx="11"/>
          </p:nvPr>
        </p:nvSpPr>
        <p:spPr/>
        <p:txBody>
          <a:bodyPr/>
          <a:lstStyle>
            <a:lvl1pPr>
              <a:defRPr/>
            </a:lvl1pPr>
          </a:lstStyle>
          <a:p>
            <a:endParaRPr lang="en-US" dirty="0"/>
          </a:p>
        </p:txBody>
      </p:sp>
      <p:sp>
        <p:nvSpPr>
          <p:cNvPr id="6" name="Номер слайда 5"/>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5" name="Нижний колонтитул 4"/>
          <p:cNvSpPr>
            <a:spLocks noGrp="1"/>
          </p:cNvSpPr>
          <p:nvPr>
            <p:ph type="ftr" sz="quarter" idx="11"/>
          </p:nvPr>
        </p:nvSpPr>
        <p:spPr/>
        <p:txBody>
          <a:bodyPr/>
          <a:lstStyle>
            <a:lvl1pPr>
              <a:defRPr/>
            </a:lvl1pPr>
          </a:lstStyle>
          <a:p>
            <a:endParaRPr lang="en-US" dirty="0"/>
          </a:p>
        </p:txBody>
      </p:sp>
      <p:sp>
        <p:nvSpPr>
          <p:cNvPr id="6" name="Номер слайда 5"/>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6" name="Нижний колонтитул 5"/>
          <p:cNvSpPr>
            <a:spLocks noGrp="1"/>
          </p:cNvSpPr>
          <p:nvPr>
            <p:ph type="ftr" sz="quarter" idx="11"/>
          </p:nvPr>
        </p:nvSpPr>
        <p:spPr/>
        <p:txBody>
          <a:bodyPr/>
          <a:lstStyle>
            <a:lvl1pPr>
              <a:defRPr/>
            </a:lvl1pPr>
          </a:lstStyle>
          <a:p>
            <a:endParaRPr lang="en-US" dirty="0"/>
          </a:p>
        </p:txBody>
      </p:sp>
      <p:sp>
        <p:nvSpPr>
          <p:cNvPr id="7" name="Номер слайда 6"/>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8" name="Нижний колонтитул 7"/>
          <p:cNvSpPr>
            <a:spLocks noGrp="1"/>
          </p:cNvSpPr>
          <p:nvPr>
            <p:ph type="ftr" sz="quarter" idx="11"/>
          </p:nvPr>
        </p:nvSpPr>
        <p:spPr/>
        <p:txBody>
          <a:bodyPr/>
          <a:lstStyle>
            <a:lvl1pPr>
              <a:defRPr/>
            </a:lvl1pPr>
          </a:lstStyle>
          <a:p>
            <a:endParaRPr lang="en-US" dirty="0"/>
          </a:p>
        </p:txBody>
      </p:sp>
      <p:sp>
        <p:nvSpPr>
          <p:cNvPr id="9" name="Номер слайда 8"/>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4" name="Нижний колонтитул 3"/>
          <p:cNvSpPr>
            <a:spLocks noGrp="1"/>
          </p:cNvSpPr>
          <p:nvPr>
            <p:ph type="ftr" sz="quarter" idx="11"/>
          </p:nvPr>
        </p:nvSpPr>
        <p:spPr/>
        <p:txBody>
          <a:bodyPr/>
          <a:lstStyle>
            <a:lvl1pPr>
              <a:defRPr/>
            </a:lvl1pPr>
          </a:lstStyle>
          <a:p>
            <a:endParaRPr lang="en-US" dirty="0"/>
          </a:p>
        </p:txBody>
      </p:sp>
      <p:sp>
        <p:nvSpPr>
          <p:cNvPr id="5" name="Номер слайда 4"/>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3" name="Нижний колонтитул 2"/>
          <p:cNvSpPr>
            <a:spLocks noGrp="1"/>
          </p:cNvSpPr>
          <p:nvPr>
            <p:ph type="ftr" sz="quarter" idx="11"/>
          </p:nvPr>
        </p:nvSpPr>
        <p:spPr/>
        <p:txBody>
          <a:bodyPr/>
          <a:lstStyle>
            <a:lvl1pPr>
              <a:defRPr/>
            </a:lvl1pPr>
          </a:lstStyle>
          <a:p>
            <a:endParaRPr lang="en-US" dirty="0"/>
          </a:p>
        </p:txBody>
      </p:sp>
      <p:sp>
        <p:nvSpPr>
          <p:cNvPr id="4" name="Номер слайда 3"/>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6" name="Нижний колонтитул 5"/>
          <p:cNvSpPr>
            <a:spLocks noGrp="1"/>
          </p:cNvSpPr>
          <p:nvPr>
            <p:ph type="ftr" sz="quarter" idx="11"/>
          </p:nvPr>
        </p:nvSpPr>
        <p:spPr/>
        <p:txBody>
          <a:bodyPr/>
          <a:lstStyle>
            <a:lvl1pPr>
              <a:defRPr/>
            </a:lvl1pPr>
          </a:lstStyle>
          <a:p>
            <a:endParaRPr lang="en-US" dirty="0"/>
          </a:p>
        </p:txBody>
      </p:sp>
      <p:sp>
        <p:nvSpPr>
          <p:cNvPr id="7" name="Номер слайда 6"/>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7EAF463A-BC7C-46EE-9F1E-7F377CCA4891}" type="datetimeFigureOut">
              <a:rPr lang="en-US" smtClean="0"/>
              <a:pPr/>
              <a:t>9/26/2013</a:t>
            </a:fld>
            <a:endParaRPr lang="en-US" dirty="0"/>
          </a:p>
        </p:txBody>
      </p:sp>
      <p:sp>
        <p:nvSpPr>
          <p:cNvPr id="6" name="Нижний колонтитул 5"/>
          <p:cNvSpPr>
            <a:spLocks noGrp="1"/>
          </p:cNvSpPr>
          <p:nvPr>
            <p:ph type="ftr" sz="quarter" idx="11"/>
          </p:nvPr>
        </p:nvSpPr>
        <p:spPr/>
        <p:txBody>
          <a:bodyPr/>
          <a:lstStyle>
            <a:lvl1pPr>
              <a:defRPr/>
            </a:lvl1pPr>
          </a:lstStyle>
          <a:p>
            <a:endParaRPr lang="en-US" dirty="0"/>
          </a:p>
        </p:txBody>
      </p:sp>
      <p:sp>
        <p:nvSpPr>
          <p:cNvPr id="7" name="Номер слайда 6"/>
          <p:cNvSpPr>
            <a:spLocks noGrp="1"/>
          </p:cNvSpPr>
          <p:nvPr>
            <p:ph type="sldNum" sz="quarter" idx="12"/>
          </p:nvPr>
        </p:nvSpPr>
        <p:spPr/>
        <p:txBody>
          <a:bodyPr/>
          <a:lstStyle>
            <a:lvl1pPr>
              <a:defRPr/>
            </a:lvl1pPr>
          </a:lstStyle>
          <a:p>
            <a:fld id="{A483448D-3A78-4528-A469-B745A65DA4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2413" cy="6856413"/>
            <a:chOff x="0" y="0"/>
            <a:chExt cx="5759" cy="4319"/>
          </a:xfrm>
        </p:grpSpPr>
        <p:sp>
          <p:nvSpPr>
            <p:cNvPr id="51203"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ru-RU" dirty="0"/>
            </a:p>
          </p:txBody>
        </p:sp>
        <p:grpSp>
          <p:nvGrpSpPr>
            <p:cNvPr id="3" name="Group 4"/>
            <p:cNvGrpSpPr>
              <a:grpSpLocks/>
            </p:cNvGrpSpPr>
            <p:nvPr userDrawn="1"/>
          </p:nvGrpSpPr>
          <p:grpSpPr bwMode="auto">
            <a:xfrm>
              <a:off x="0" y="0"/>
              <a:ext cx="5759" cy="4319"/>
              <a:chOff x="0" y="0"/>
              <a:chExt cx="5759" cy="4319"/>
            </a:xfrm>
          </p:grpSpPr>
          <p:sp>
            <p:nvSpPr>
              <p:cNvPr id="51205"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1206"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1207"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1208"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ru-RU" dirty="0"/>
              </a:p>
            </p:txBody>
          </p:sp>
          <p:sp>
            <p:nvSpPr>
              <p:cNvPr id="51209"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ru-RU" dirty="0"/>
              </a:p>
            </p:txBody>
          </p:sp>
          <p:sp>
            <p:nvSpPr>
              <p:cNvPr id="51210"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ru-RU" dirty="0"/>
              </a:p>
            </p:txBody>
          </p:sp>
          <p:sp>
            <p:nvSpPr>
              <p:cNvPr id="51211"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ru-RU" dirty="0"/>
              </a:p>
            </p:txBody>
          </p:sp>
          <p:sp>
            <p:nvSpPr>
              <p:cNvPr id="51212"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ru-RU" dirty="0"/>
              </a:p>
            </p:txBody>
          </p:sp>
          <p:sp>
            <p:nvSpPr>
              <p:cNvPr id="51213"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ru-RU" dirty="0"/>
              </a:p>
            </p:txBody>
          </p:sp>
          <p:sp>
            <p:nvSpPr>
              <p:cNvPr id="51214"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1215"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16"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17"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18"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19"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20"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21"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22"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1223"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ru-RU" dirty="0"/>
              </a:p>
            </p:txBody>
          </p:sp>
          <p:sp>
            <p:nvSpPr>
              <p:cNvPr id="51224"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ru-RU" dirty="0"/>
              </a:p>
            </p:txBody>
          </p:sp>
          <p:sp>
            <p:nvSpPr>
              <p:cNvPr id="51225"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ru-RU" dirty="0"/>
              </a:p>
            </p:txBody>
          </p:sp>
          <p:sp>
            <p:nvSpPr>
              <p:cNvPr id="51226"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ru-RU" dirty="0"/>
              </a:p>
            </p:txBody>
          </p:sp>
          <p:sp>
            <p:nvSpPr>
              <p:cNvPr id="51227"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1228"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sp>
            <p:nvSpPr>
              <p:cNvPr id="51229"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ru-RU" dirty="0"/>
              </a:p>
            </p:txBody>
          </p:sp>
          <p:grpSp>
            <p:nvGrpSpPr>
              <p:cNvPr id="4" name="Group 30"/>
              <p:cNvGrpSpPr>
                <a:grpSpLocks/>
              </p:cNvGrpSpPr>
              <p:nvPr userDrawn="1"/>
            </p:nvGrpSpPr>
            <p:grpSpPr bwMode="auto">
              <a:xfrm>
                <a:off x="0" y="0"/>
                <a:ext cx="5758" cy="1045"/>
                <a:chOff x="0" y="0"/>
                <a:chExt cx="5758" cy="1045"/>
              </a:xfrm>
            </p:grpSpPr>
            <p:sp>
              <p:nvSpPr>
                <p:cNvPr id="51231"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2"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3"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4"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5"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6"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7"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8"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39"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40"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41"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42"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43"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44"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sp>
              <p:nvSpPr>
                <p:cNvPr id="51245"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ru-RU" dirty="0"/>
                </a:p>
              </p:txBody>
            </p:sp>
          </p:grpSp>
          <p:grpSp>
            <p:nvGrpSpPr>
              <p:cNvPr id="5" name="Group 46"/>
              <p:cNvGrpSpPr>
                <a:grpSpLocks/>
              </p:cNvGrpSpPr>
              <p:nvPr userDrawn="1"/>
            </p:nvGrpSpPr>
            <p:grpSpPr bwMode="auto">
              <a:xfrm>
                <a:off x="0" y="558"/>
                <a:ext cx="5758" cy="487"/>
                <a:chOff x="0" y="558"/>
                <a:chExt cx="5758" cy="487"/>
              </a:xfrm>
            </p:grpSpPr>
            <p:sp>
              <p:nvSpPr>
                <p:cNvPr id="51247"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ru-RU" dirty="0"/>
                </a:p>
              </p:txBody>
            </p:sp>
            <p:sp>
              <p:nvSpPr>
                <p:cNvPr id="51248"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ru-RU" dirty="0"/>
                </a:p>
              </p:txBody>
            </p:sp>
          </p:grpSp>
          <p:grpSp>
            <p:nvGrpSpPr>
              <p:cNvPr id="6" name="Group 49"/>
              <p:cNvGrpSpPr>
                <a:grpSpLocks/>
              </p:cNvGrpSpPr>
              <p:nvPr userDrawn="1"/>
            </p:nvGrpSpPr>
            <p:grpSpPr bwMode="auto">
              <a:xfrm>
                <a:off x="264" y="1039"/>
                <a:ext cx="5200" cy="3280"/>
                <a:chOff x="264" y="1039"/>
                <a:chExt cx="5200" cy="3280"/>
              </a:xfrm>
            </p:grpSpPr>
            <p:sp>
              <p:nvSpPr>
                <p:cNvPr id="51250"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1"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2"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3"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4"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5"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6"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7"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58"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grpSp>
          <p:sp>
            <p:nvSpPr>
              <p:cNvPr id="51259"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60"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ru-RU" dirty="0"/>
              </a:p>
            </p:txBody>
          </p:sp>
          <p:sp>
            <p:nvSpPr>
              <p:cNvPr id="51261"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ru-RU" dirty="0"/>
              </a:p>
            </p:txBody>
          </p:sp>
          <p:sp>
            <p:nvSpPr>
              <p:cNvPr id="51262"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ru-RU" dirty="0"/>
              </a:p>
            </p:txBody>
          </p:sp>
          <p:sp>
            <p:nvSpPr>
              <p:cNvPr id="51263"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ru-RU" dirty="0"/>
              </a:p>
            </p:txBody>
          </p:sp>
          <p:sp>
            <p:nvSpPr>
              <p:cNvPr id="51264"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ru-RU" dirty="0"/>
              </a:p>
            </p:txBody>
          </p:sp>
          <p:sp>
            <p:nvSpPr>
              <p:cNvPr id="51265"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ru-RU" dirty="0"/>
              </a:p>
            </p:txBody>
          </p:sp>
          <p:sp>
            <p:nvSpPr>
              <p:cNvPr id="51266"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ru-RU" dirty="0"/>
              </a:p>
            </p:txBody>
          </p:sp>
        </p:grpSp>
      </p:grpSp>
      <p:sp>
        <p:nvSpPr>
          <p:cNvPr id="51267"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51268"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defRPr>
            </a:lvl1pPr>
          </a:lstStyle>
          <a:p>
            <a:fld id="{7EAF463A-BC7C-46EE-9F1E-7F377CCA4891}" type="datetimeFigureOut">
              <a:rPr lang="en-US" smtClean="0"/>
              <a:pPr/>
              <a:t>9/26/2013</a:t>
            </a:fld>
            <a:endParaRPr lang="en-US" dirty="0"/>
          </a:p>
        </p:txBody>
      </p:sp>
      <p:sp>
        <p:nvSpPr>
          <p:cNvPr id="51269"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dirty="0"/>
          </a:p>
        </p:txBody>
      </p:sp>
      <p:sp>
        <p:nvSpPr>
          <p:cNvPr id="51270"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483448D-3A78-4528-A469-B745A65DA480}" type="slidenum">
              <a:rPr lang="en-US" smtClean="0"/>
              <a:pPr/>
              <a:t>‹#›</a:t>
            </a:fld>
            <a:endParaRPr lang="en-US" dirty="0"/>
          </a:p>
        </p:txBody>
      </p:sp>
      <p:sp>
        <p:nvSpPr>
          <p:cNvPr id="51271"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sz="quarter"/>
          </p:nvPr>
        </p:nvSpPr>
        <p:spPr/>
        <p:txBody>
          <a:bodyPr/>
          <a:lstStyle/>
          <a:p>
            <a:r>
              <a:rPr lang="ru-RU" dirty="0" smtClean="0"/>
              <a:t>Метод контрольных вопросов</a:t>
            </a:r>
            <a:endParaRPr lang="ru-RU" dirty="0"/>
          </a:p>
        </p:txBody>
      </p:sp>
      <p:sp>
        <p:nvSpPr>
          <p:cNvPr id="3" name="Подзаголовок 2"/>
          <p:cNvSpPr>
            <a:spLocks noGrp="1"/>
          </p:cNvSpPr>
          <p:nvPr>
            <p:ph type="subTitle" sz="quarter"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304801"/>
            <a:ext cx="8226425" cy="5791200"/>
          </a:xfrm>
        </p:spPr>
        <p:txBody>
          <a:bodyPr/>
          <a:lstStyle/>
          <a:p>
            <a:r>
              <a:rPr lang="ru-RU" sz="2400" dirty="0" smtClean="0"/>
              <a:t>Что можно в техническом объекте уменьшить или заменить? Можно ли что-нибудь уплотнив, сжать, сгустить, сконденсировать, применить способ миниатюризации, укоротить, сузить, отделить, раздробить, приумножить?</a:t>
            </a:r>
          </a:p>
          <a:p>
            <a:r>
              <a:rPr lang="ru-RU" sz="2400" dirty="0" smtClean="0"/>
              <a:t>Что в техническом объекте можно заменить? Что и сколько можно замещать в нем: использовать другой ингредиент, другой материал, другой процесс, другой источник энергии, другое расположение, другие цвет, звук, освещение?</a:t>
            </a:r>
          </a:p>
          <a:p>
            <a:r>
              <a:rPr lang="ru-RU" sz="2400" dirty="0" smtClean="0"/>
              <a:t>Что можно преобразовать в техническом объекте? Какие компоненты допустимо заменить? Можно ли изменить модель, разбивку, разметку, планировку, последовательность операций? Можно ли поменять причину и эффект, изменить скорость или темп, режим?</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sz="2400" dirty="0" smtClean="0"/>
              <a:t>Что можно в техническом объекте сделать наоборот? Нельзя ли поменять местами противоположно размещенные элементы или повернуть их задом наперед, низом вверх? Нельзя ли поменять полярность, перевернуть зажимы?</a:t>
            </a:r>
          </a:p>
          <a:p>
            <a:r>
              <a:rPr lang="ru-RU" sz="2400" dirty="0" smtClean="0"/>
              <a:t>Какие новые комбинации элементов технического объекта возможны? Можно ли создать смесь, сплав, новый ассортимент, состав? Можно ли комбинировать секции, узлы, блоки, агрегаты, цепи? Можно ли комбинировать признаки, идеи?</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вопросов </a:t>
            </a:r>
            <a:r>
              <a:rPr lang="ru-RU" dirty="0" err="1" smtClean="0"/>
              <a:t>Т.Эйлоарта</a:t>
            </a:r>
            <a:r>
              <a:rPr lang="ru-RU" dirty="0" smtClean="0"/>
              <a:t> </a:t>
            </a:r>
            <a:r>
              <a:rPr lang="ru-RU" sz="3200" dirty="0" smtClean="0"/>
              <a:t>(задания самому себе)</a:t>
            </a:r>
            <a:endParaRPr lang="ru-RU" sz="3200" dirty="0"/>
          </a:p>
        </p:txBody>
      </p:sp>
      <p:sp>
        <p:nvSpPr>
          <p:cNvPr id="3" name="Содержимое 2"/>
          <p:cNvSpPr>
            <a:spLocks noGrp="1"/>
          </p:cNvSpPr>
          <p:nvPr>
            <p:ph idx="1"/>
          </p:nvPr>
        </p:nvSpPr>
        <p:spPr/>
        <p:txBody>
          <a:bodyPr/>
          <a:lstStyle/>
          <a:p>
            <a:r>
              <a:rPr lang="ru-RU" sz="2800" dirty="0" smtClean="0"/>
              <a:t>Перечислить все качества и определения предполагаемого изобретения. Изменить их.</a:t>
            </a:r>
          </a:p>
          <a:p>
            <a:r>
              <a:rPr lang="ru-RU" sz="2800" dirty="0" smtClean="0"/>
              <a:t>Сформулировать задачи ясно. Попробовать новые формулировки. Определить второстепенные задачи и аналогичные задачи. Выделить главные.</a:t>
            </a:r>
          </a:p>
          <a:p>
            <a:r>
              <a:rPr lang="ru-RU" sz="2800" dirty="0" smtClean="0"/>
              <a:t>Перечислить недостатки имеющихся решений, их основные принципы, новые предположения.</a:t>
            </a:r>
            <a:endParaRPr lang="ru-RU"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304800"/>
            <a:ext cx="8226425" cy="6172199"/>
          </a:xfrm>
        </p:spPr>
        <p:txBody>
          <a:bodyPr/>
          <a:lstStyle/>
          <a:p>
            <a:r>
              <a:rPr lang="ru-RU" sz="2800" dirty="0" smtClean="0"/>
              <a:t>Набросать фантастические, биологические, экономические, молекулярные и другие аналогии.</a:t>
            </a:r>
          </a:p>
          <a:p>
            <a:r>
              <a:rPr lang="ru-RU" sz="2800" dirty="0" smtClean="0"/>
              <a:t>Построить математическую, гидравлическую, электронную, механическую и другие модели (они точнее выражают идею, чем аналогии).</a:t>
            </a:r>
          </a:p>
          <a:p>
            <a:r>
              <a:rPr lang="ru-RU" sz="2800" dirty="0" smtClean="0"/>
              <a:t>Попробовать различные виды материалов и энергии: газ, жидкость, твердое тело, пену, пасту и др.; тепло, магнитную энергию, свет, силу удара и т.д.; различные длины волн, поверхностные свойство и пр.; переходные состояния – замерзание, конденсацию, переход через точку Кюри и т.д.; эффекты Джоуля – Томсона, Фарадея и др.</a:t>
            </a:r>
          </a:p>
          <a:p>
            <a:pPr>
              <a:buNone/>
            </a:pPr>
            <a:endParaRPr lang="ru-RU" sz="2800" dirty="0" smtClean="0"/>
          </a:p>
          <a:p>
            <a:endParaRPr lang="ru-RU" sz="2800" dirty="0" smtClean="0"/>
          </a:p>
          <a:p>
            <a:endParaRPr lang="ru-RU"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304800"/>
            <a:ext cx="8226425" cy="6172199"/>
          </a:xfrm>
        </p:spPr>
        <p:txBody>
          <a:bodyPr/>
          <a:lstStyle/>
          <a:p>
            <a:r>
              <a:rPr lang="ru-RU" sz="2800" dirty="0" smtClean="0"/>
              <a:t>Установить варианты, зависимости, возможные связи, логические совпадения.</a:t>
            </a:r>
          </a:p>
          <a:p>
            <a:r>
              <a:rPr lang="ru-RU" sz="2800" dirty="0" smtClean="0"/>
              <a:t>Узнать мнение некоторых совершенно не осведомленных в данном деле людей.</a:t>
            </a:r>
          </a:p>
          <a:p>
            <a:r>
              <a:rPr lang="ru-RU" sz="2800" dirty="0" smtClean="0"/>
              <a:t>Устроить групповое обсуждение, выслушивая все и воспринимая каждую идею без критики.</a:t>
            </a:r>
          </a:p>
          <a:p>
            <a:r>
              <a:rPr lang="ru-RU" sz="2800" dirty="0" smtClean="0"/>
              <a:t>Попробовать «национальные» решения: хитрое шотландское, всеобъемлющее немецкое, расточительное американское, сложное китайское и др.</a:t>
            </a:r>
          </a:p>
          <a:p>
            <a:r>
              <a:rPr lang="ru-RU" sz="2800" dirty="0" smtClean="0"/>
              <a:t>Спать с проблемой, идти на работу, гулять, принимать душ, ехать, пить, есть, играть в теннис – все с ней!</a:t>
            </a:r>
            <a:endParaRPr lang="ru-R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381000"/>
            <a:ext cx="8226425" cy="6019799"/>
          </a:xfrm>
        </p:spPr>
        <p:txBody>
          <a:bodyPr/>
          <a:lstStyle/>
          <a:p>
            <a:r>
              <a:rPr lang="ru-RU" sz="2800" dirty="0" smtClean="0"/>
              <a:t>Бродить среди стимулирующей обстановки (свалка лома, технические музеи, магазины дешевых вещей), просматривать журналы, комиксы.</a:t>
            </a:r>
          </a:p>
          <a:p>
            <a:r>
              <a:rPr lang="ru-RU" sz="2800" dirty="0" smtClean="0"/>
              <a:t>Набросать таблицу цен, величин, перемещений, типов материалов и т.п. </a:t>
            </a:r>
            <a:r>
              <a:rPr lang="ru-RU" sz="2800" dirty="0"/>
              <a:t>р</a:t>
            </a:r>
            <a:r>
              <a:rPr lang="ru-RU" sz="2800" dirty="0" smtClean="0"/>
              <a:t>азных  решений проблемы или ее частей, искать проблемы в решениях или новые комбинации.</a:t>
            </a:r>
          </a:p>
          <a:p>
            <a:r>
              <a:rPr lang="ru-RU" sz="2800" dirty="0" smtClean="0"/>
              <a:t>Определять идеальное решение, разрабатывать возможные.</a:t>
            </a:r>
          </a:p>
          <a:p>
            <a:r>
              <a:rPr lang="ru-RU" sz="2800" dirty="0" smtClean="0"/>
              <a:t>Видоизменить решение проблемы с точки зрения времени (скорее и медленнее), размеров, вязкости и т.п.</a:t>
            </a:r>
            <a:endParaRPr lang="ru-RU"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6425" cy="6019799"/>
          </a:xfrm>
        </p:spPr>
        <p:txBody>
          <a:bodyPr/>
          <a:lstStyle/>
          <a:p>
            <a:r>
              <a:rPr lang="ru-RU" sz="2800" dirty="0" smtClean="0"/>
              <a:t>В воображении «залезть» внутрь механизма.</a:t>
            </a:r>
          </a:p>
          <a:p>
            <a:r>
              <a:rPr lang="ru-RU" sz="2800" dirty="0" smtClean="0"/>
              <a:t>Определить альтернативные проблемы и системы, которые изымают определенное звено из цепи и, таким образом, создают нечто совершенно иное, уводя в сторону от нужного решения.</a:t>
            </a:r>
          </a:p>
          <a:p>
            <a:r>
              <a:rPr lang="ru-RU" sz="2800" dirty="0" smtClean="0"/>
              <a:t>Чья это проблема? Почему его?</a:t>
            </a:r>
          </a:p>
          <a:p>
            <a:r>
              <a:rPr lang="ru-RU" sz="2800" dirty="0" smtClean="0"/>
              <a:t>Кто придумал это первый? История вопроса. Какие ложные толкования этой проблемы имели место?</a:t>
            </a:r>
          </a:p>
          <a:p>
            <a:r>
              <a:rPr lang="ru-RU" sz="2800" dirty="0" smtClean="0"/>
              <a:t>Кто еще решал эту проблему? Чего он добился?</a:t>
            </a:r>
          </a:p>
          <a:p>
            <a:r>
              <a:rPr lang="ru-RU" sz="2800" dirty="0" smtClean="0"/>
              <a:t>Определить общепринятые ограничительные условия и причины их установления. </a:t>
            </a:r>
            <a:endParaRPr lang="ru-RU"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6425" cy="730250"/>
          </a:xfrm>
        </p:spPr>
        <p:txBody>
          <a:bodyPr/>
          <a:lstStyle/>
          <a:p>
            <a:r>
              <a:rPr lang="ru-RU" dirty="0" smtClean="0"/>
              <a:t>Практическая работа:</a:t>
            </a:r>
            <a:endParaRPr lang="ru-RU" dirty="0"/>
          </a:p>
        </p:txBody>
      </p:sp>
      <p:sp>
        <p:nvSpPr>
          <p:cNvPr id="3" name="Содержимое 2"/>
          <p:cNvSpPr>
            <a:spLocks noGrp="1"/>
          </p:cNvSpPr>
          <p:nvPr>
            <p:ph idx="1"/>
          </p:nvPr>
        </p:nvSpPr>
        <p:spPr>
          <a:xfrm>
            <a:off x="455613" y="762001"/>
            <a:ext cx="8226425" cy="5334000"/>
          </a:xfrm>
        </p:spPr>
        <p:txBody>
          <a:bodyPr/>
          <a:lstStyle/>
          <a:p>
            <a:r>
              <a:rPr lang="ru-RU" sz="2800" dirty="0" smtClean="0"/>
              <a:t>В одном проектном институте был несгораемый шкаф с чрезвычайно важными секретными чертежами. Не надеясь на обычный замок, инженеры решили сконструировать для шкафа замок новый конструкции, который должен охранять содержимое даже в следующих случаях:</a:t>
            </a:r>
          </a:p>
          <a:p>
            <a:pPr>
              <a:buNone/>
            </a:pPr>
            <a:r>
              <a:rPr lang="ru-RU" sz="2000" dirty="0" smtClean="0"/>
              <a:t> - если кто-нибудь применит самую усовершенствованную отмычку;</a:t>
            </a:r>
          </a:p>
          <a:p>
            <a:pPr>
              <a:buNone/>
            </a:pPr>
            <a:r>
              <a:rPr lang="ru-RU" sz="2000" dirty="0" smtClean="0"/>
              <a:t> - если ключ подменят, украдут или сделают слепок;</a:t>
            </a:r>
          </a:p>
          <a:p>
            <a:pPr>
              <a:buNone/>
            </a:pPr>
            <a:r>
              <a:rPr lang="ru-RU" sz="2000" dirty="0"/>
              <a:t> </a:t>
            </a:r>
            <a:r>
              <a:rPr lang="ru-RU" sz="2000" dirty="0" smtClean="0"/>
              <a:t>- если забылся секрет замка, например шифр;</a:t>
            </a:r>
          </a:p>
          <a:p>
            <a:pPr>
              <a:buNone/>
            </a:pPr>
            <a:r>
              <a:rPr lang="ru-RU" sz="2000" dirty="0"/>
              <a:t> </a:t>
            </a:r>
            <a:r>
              <a:rPr lang="ru-RU" sz="2000" dirty="0" smtClean="0"/>
              <a:t>- если кто-нибудь из сотрудников без ведома начальника захочет самовольно взять чертежи.</a:t>
            </a:r>
          </a:p>
          <a:p>
            <a:pPr>
              <a:buNone/>
            </a:pPr>
            <a:r>
              <a:rPr lang="ru-RU" b="1" i="1" dirty="0" smtClean="0"/>
              <a:t>Предложи идею такого замка.</a:t>
            </a:r>
          </a:p>
          <a:p>
            <a:pPr>
              <a:buNone/>
            </a:pPr>
            <a:endParaRPr lang="ru-RU"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304801"/>
            <a:ext cx="8226425" cy="5791200"/>
          </a:xfrm>
        </p:spPr>
        <p:txBody>
          <a:bodyPr/>
          <a:lstStyle/>
          <a:p>
            <a:r>
              <a:rPr lang="ru-RU" sz="2800" dirty="0" smtClean="0"/>
              <a:t>Известны способы сигнализации о пожаре в производственных помещениях в виде звуковых сигналов. Но в крупных цехах с высоким уровнем шума и световыми бликами от электросварки звуковой сигнал может быть не услышан, а световой – не увиден.</a:t>
            </a:r>
          </a:p>
          <a:p>
            <a:pPr>
              <a:buNone/>
            </a:pPr>
            <a:endParaRPr lang="ru-RU" sz="2800" dirty="0" smtClean="0"/>
          </a:p>
          <a:p>
            <a:pPr algn="ctr">
              <a:buNone/>
            </a:pPr>
            <a:r>
              <a:rPr lang="ru-RU" b="1" i="1" dirty="0" smtClean="0"/>
              <a:t>Предложи надежный способ сигнализации</a:t>
            </a:r>
          </a:p>
          <a:p>
            <a:pPr algn="ctr">
              <a:buNone/>
            </a:pPr>
            <a:r>
              <a:rPr lang="ru-RU" b="1" i="1" dirty="0" smtClean="0"/>
              <a:t> (обесточивать нельзя!).</a:t>
            </a:r>
            <a:endParaRPr lang="ru-RU" b="1"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533401"/>
            <a:ext cx="8226425" cy="5562600"/>
          </a:xfrm>
        </p:spPr>
        <p:txBody>
          <a:bodyPr/>
          <a:lstStyle/>
          <a:p>
            <a:r>
              <a:rPr lang="ru-RU" sz="2800" dirty="0" smtClean="0"/>
              <a:t>Железорудный концентрат, перевозимый на судах с несанкционированными трюмами, даже при незначительной качке ведет себя как жидкость. Такая масса при кренах перетекает от одного борта к другому, создавая угрозу переворачивания.</a:t>
            </a:r>
          </a:p>
          <a:p>
            <a:endParaRPr lang="ru-RU" sz="2800" dirty="0"/>
          </a:p>
          <a:p>
            <a:pPr algn="ctr">
              <a:buNone/>
            </a:pPr>
            <a:r>
              <a:rPr lang="ru-RU" b="1" i="1" dirty="0" smtClean="0"/>
              <a:t>Предложите варианты устранения этого недостатка.</a:t>
            </a:r>
            <a:endParaRPr lang="ru-RU"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a:t>
            </a:r>
            <a:r>
              <a:rPr lang="ru-RU" dirty="0" smtClean="0"/>
              <a:t>азминка:</a:t>
            </a:r>
            <a:endParaRPr lang="ru-RU" dirty="0"/>
          </a:p>
        </p:txBody>
      </p:sp>
      <p:sp>
        <p:nvSpPr>
          <p:cNvPr id="3" name="Содержимое 2"/>
          <p:cNvSpPr>
            <a:spLocks noGrp="1"/>
          </p:cNvSpPr>
          <p:nvPr>
            <p:ph idx="1"/>
          </p:nvPr>
        </p:nvSpPr>
        <p:spPr/>
        <p:txBody>
          <a:bodyPr/>
          <a:lstStyle/>
          <a:p>
            <a:r>
              <a:rPr lang="ru-RU" sz="3600" dirty="0" smtClean="0"/>
              <a:t>Человек сидел в комнате и трясся от страха. Вдруг он вскочил и побежал, громко крича….</a:t>
            </a:r>
          </a:p>
          <a:p>
            <a:pPr>
              <a:buNone/>
            </a:pPr>
            <a:endParaRPr lang="ru-RU" sz="3600" dirty="0" smtClean="0"/>
          </a:p>
          <a:p>
            <a:pPr>
              <a:buNone/>
            </a:pPr>
            <a:r>
              <a:rPr lang="ru-RU" sz="3600" dirty="0" smtClean="0"/>
              <a:t>Объясните поведение человека.</a:t>
            </a:r>
            <a:endParaRPr lang="ru-RU"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381001"/>
            <a:ext cx="8226425" cy="5715000"/>
          </a:xfrm>
        </p:spPr>
        <p:txBody>
          <a:bodyPr/>
          <a:lstStyle/>
          <a:p>
            <a:r>
              <a:rPr lang="ru-RU" sz="2800" dirty="0" smtClean="0"/>
              <a:t>Попробуйте воспользоваться списком контрольных вопросов </a:t>
            </a:r>
            <a:r>
              <a:rPr lang="ru-RU" sz="2800" dirty="0" err="1" smtClean="0"/>
              <a:t>Т.Эйлоарта</a:t>
            </a:r>
            <a:r>
              <a:rPr lang="ru-RU" sz="2800" dirty="0" smtClean="0"/>
              <a:t> при создании приспособления: для подвески ручной сумки (например, в транспорте); для создания приспособления для сверления под углом к поверхности.</a:t>
            </a:r>
            <a:endParaRPr lang="ru-RU"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Содержимое 2"/>
          <p:cNvSpPr>
            <a:spLocks noGrp="1"/>
          </p:cNvSpPr>
          <p:nvPr>
            <p:ph idx="1"/>
          </p:nvPr>
        </p:nvSpPr>
        <p:spPr/>
        <p:txBody>
          <a:bodyPr/>
          <a:lstStyle/>
          <a:p>
            <a:r>
              <a:rPr lang="ru-RU" dirty="0" smtClean="0"/>
              <a:t>В чем суть метода контрольных вопросов?</a:t>
            </a:r>
          </a:p>
          <a:p>
            <a:r>
              <a:rPr lang="ru-RU" dirty="0" smtClean="0"/>
              <a:t>В чем заключается эффективность данного метода?</a:t>
            </a:r>
          </a:p>
          <a:p>
            <a:r>
              <a:rPr lang="ru-RU" dirty="0" smtClean="0"/>
              <a:t>Как можно применить в сочетании метод контрольных вопросов и метод мозгового штурма?</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sz="3600" dirty="0" smtClean="0"/>
              <a:t>На подоконнике 9-го этажа двое целуются…</a:t>
            </a:r>
          </a:p>
          <a:p>
            <a:pPr>
              <a:buNone/>
            </a:pPr>
            <a:endParaRPr lang="ru-RU" sz="3600" dirty="0" smtClean="0"/>
          </a:p>
          <a:p>
            <a:pPr>
              <a:buNone/>
            </a:pPr>
            <a:r>
              <a:rPr lang="ru-RU" sz="3600" dirty="0" smtClean="0"/>
              <a:t>Кто это?</a:t>
            </a:r>
            <a:endParaRPr lang="ru-RU"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Стоит «это». Идет мимо «этого» старуха и говорит: «Баба Яга». Идет солдат, посмотрел на «это» и говорит: «Наполеон». Идет девушка, посмотрела и говорит: «Василиса Прекрасная». </a:t>
            </a:r>
          </a:p>
          <a:p>
            <a:endParaRPr lang="ru-RU" dirty="0"/>
          </a:p>
          <a:p>
            <a:pPr>
              <a:buNone/>
            </a:pPr>
            <a:r>
              <a:rPr lang="ru-RU" dirty="0" smtClean="0"/>
              <a:t>Что это такое?</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Интервью с близнецами: «Вы братья?» – «Да!» – «Родились в один день?» – «Да!» - «Вы двойняшки?» – «Нет». – «Почему?»</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Суть метода:</a:t>
            </a:r>
            <a:endParaRPr lang="ru-RU" dirty="0"/>
          </a:p>
        </p:txBody>
      </p:sp>
      <p:sp>
        <p:nvSpPr>
          <p:cNvPr id="3" name="Содержимое 2"/>
          <p:cNvSpPr>
            <a:spLocks noGrp="1"/>
          </p:cNvSpPr>
          <p:nvPr>
            <p:ph idx="1"/>
          </p:nvPr>
        </p:nvSpPr>
        <p:spPr/>
        <p:txBody>
          <a:bodyPr/>
          <a:lstStyle/>
          <a:p>
            <a:r>
              <a:rPr lang="ru-RU" dirty="0" smtClean="0"/>
              <a:t>Состоит в использовании при поиске решений творческих задач списка специально подготовленных вопросов. Изобретатель, отвечая на вопросы, анализирует свою задачу.</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Универсальные вопросники:</a:t>
            </a:r>
            <a:endParaRPr lang="ru-RU" dirty="0"/>
          </a:p>
        </p:txBody>
      </p:sp>
      <p:sp>
        <p:nvSpPr>
          <p:cNvPr id="3" name="Содержимое 2"/>
          <p:cNvSpPr>
            <a:spLocks noGrp="1"/>
          </p:cNvSpPr>
          <p:nvPr>
            <p:ph idx="1"/>
          </p:nvPr>
        </p:nvSpPr>
        <p:spPr/>
        <p:txBody>
          <a:bodyPr/>
          <a:lstStyle/>
          <a:p>
            <a:r>
              <a:rPr lang="ru-RU" dirty="0" smtClean="0"/>
              <a:t>А. Осборн</a:t>
            </a:r>
          </a:p>
          <a:p>
            <a:r>
              <a:rPr lang="ru-RU" dirty="0" smtClean="0"/>
              <a:t>Т. </a:t>
            </a:r>
            <a:r>
              <a:rPr lang="ru-RU" dirty="0" err="1" smtClean="0"/>
              <a:t>Эйлоарт</a:t>
            </a:r>
            <a:endParaRPr lang="ru-RU" dirty="0" smtClean="0"/>
          </a:p>
          <a:p>
            <a:r>
              <a:rPr lang="ru-RU" dirty="0" smtClean="0"/>
              <a:t>Д. Пирсон</a:t>
            </a:r>
          </a:p>
          <a:p>
            <a:r>
              <a:rPr lang="ru-RU" dirty="0" smtClean="0"/>
              <a:t>Д. Пойа</a:t>
            </a:r>
          </a:p>
          <a:p>
            <a:r>
              <a:rPr lang="ru-RU" dirty="0" smtClean="0"/>
              <a:t>Г.Я. Буш</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контрольных вопросов А.Осборна:</a:t>
            </a:r>
            <a:endParaRPr lang="ru-RU" dirty="0"/>
          </a:p>
        </p:txBody>
      </p:sp>
      <p:sp>
        <p:nvSpPr>
          <p:cNvPr id="3" name="Содержимое 2"/>
          <p:cNvSpPr>
            <a:spLocks noGrp="1"/>
          </p:cNvSpPr>
          <p:nvPr>
            <p:ph idx="1"/>
          </p:nvPr>
        </p:nvSpPr>
        <p:spPr/>
        <p:txBody>
          <a:bodyPr/>
          <a:lstStyle/>
          <a:p>
            <a:r>
              <a:rPr lang="ru-RU" sz="2400" dirty="0" smtClean="0"/>
              <a:t>Какое новое применение технического объекта можно предложить? Возможны ли новые способы применения? Как модифицировать известные способы применения?</a:t>
            </a:r>
          </a:p>
          <a:p>
            <a:r>
              <a:rPr lang="ru-RU" sz="2400" dirty="0" smtClean="0"/>
              <a:t>Возможно ли решение изобретательской задачи путем приспособления, упрощения, сокращения? Что напоминает данный технический объект? Вызывает ли аналогия новую идею? Имелись ли в прошлом аналогичные проблемные ситуации, которые можно использовать? Что можно копировать? Какой технический объект нужно опережать?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5613" y="609601"/>
            <a:ext cx="8226425" cy="5486400"/>
          </a:xfrm>
        </p:spPr>
        <p:txBody>
          <a:bodyPr/>
          <a:lstStyle/>
          <a:p>
            <a:r>
              <a:rPr lang="ru-RU" sz="2400" dirty="0" smtClean="0"/>
              <a:t>Какие модификации технического объекта возможны? Приемлема ли модификация путем вращения, изгиба, скручивания, поворота? Какие изменения назначения (функции), движения, цвета, запаха, формы, очертаний можно применить? Другие возможные изменения?</a:t>
            </a:r>
          </a:p>
          <a:p>
            <a:r>
              <a:rPr lang="ru-RU" sz="2400" dirty="0" smtClean="0"/>
              <a:t>Что можно увеличить в техническом объекте? Что можно присоединить? Возможно ли увеличение срока службы, воздействия? Имеет ли смысл увеличить частоту, размеры, прочность, повысить качество? Можно ли присоединить новый градиент, продублировать? Возможны ли мультипликации рабочих органов, позиций или других элементов? Целесообразно ли преувеличение, гиперболизация элементов или всего объекта?</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етка с тенью">
  <a:themeElements>
    <a:clrScheme name="Сетка с тенью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Сетка с тень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lnDef>
  </a:objectDefaults>
  <a:extraClrSchemeLst>
    <a:extraClrScheme>
      <a:clrScheme name="Сетка с тенью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Сетка с тенью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Сетка с тенью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Сетка с тенью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Сетка с тенью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етка с тенью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Сетка с тенью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Сетка с тенью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Сетка с тенью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носки</Template>
  <TotalTime>124</TotalTime>
  <Words>1135</Words>
  <PresentationFormat>Экран (4:3)</PresentationFormat>
  <Paragraphs>72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Сетка с тенью</vt:lpstr>
      <vt:lpstr>Метод контрольных вопросов</vt:lpstr>
      <vt:lpstr>разминка:</vt:lpstr>
      <vt:lpstr>Слайд 3</vt:lpstr>
      <vt:lpstr>Слайд 4</vt:lpstr>
      <vt:lpstr>Слайд 5</vt:lpstr>
      <vt:lpstr>Суть метода:</vt:lpstr>
      <vt:lpstr>Универсальные вопросники:</vt:lpstr>
      <vt:lpstr>Список контрольных вопросов А.Осборна:</vt:lpstr>
      <vt:lpstr>Слайд 9</vt:lpstr>
      <vt:lpstr>Слайд 10</vt:lpstr>
      <vt:lpstr>Слайд 11</vt:lpstr>
      <vt:lpstr>Список вопросов Т.Эйлоарта (задания самому себе)</vt:lpstr>
      <vt:lpstr>Слайд 13</vt:lpstr>
      <vt:lpstr>Слайд 14</vt:lpstr>
      <vt:lpstr>Слайд 15</vt:lpstr>
      <vt:lpstr>Слайд 16</vt:lpstr>
      <vt:lpstr>Практическая работа:</vt:lpstr>
      <vt:lpstr>Слайд 18</vt:lpstr>
      <vt:lpstr>Слайд 19</vt:lpstr>
      <vt:lpstr>Слайд 20</vt:lpstr>
      <vt:lpstr>Вопросы: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 контрольных вопросов</dc:title>
  <cp:lastModifiedBy>User</cp:lastModifiedBy>
  <cp:revision>14</cp:revision>
  <dcterms:modified xsi:type="dcterms:W3CDTF">2013-09-26T17:19:23Z</dcterms:modified>
</cp:coreProperties>
</file>