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49" d="100"/>
          <a:sy n="4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EAB547-1E7B-414A-92EF-884794D9AC3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FA3C03-661D-48C2-9693-062133A6E7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2C38E-7BCC-4AFF-913B-13519720F8DF}" type="slidenum">
              <a:rPr lang="ru-RU"/>
              <a:pPr/>
              <a:t>1</a:t>
            </a:fld>
            <a:endParaRPr lang="ru-RU"/>
          </a:p>
        </p:txBody>
      </p:sp>
      <p:sp>
        <p:nvSpPr>
          <p:cNvPr id="23554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6537D-2961-4BC0-AF54-A48545FEC693}" type="slidenum">
              <a:rPr lang="ru-RU"/>
              <a:pPr/>
              <a:t>10</a:t>
            </a:fld>
            <a:endParaRPr lang="ru-RU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F915F-10D2-493B-BF00-5A6756DF8BA8}" type="slidenum">
              <a:rPr lang="ru-RU"/>
              <a:pPr/>
              <a:t>11</a:t>
            </a:fld>
            <a:endParaRPr lang="ru-RU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01C67-7F97-41C2-B812-C42A9C00FEA1}" type="slidenum">
              <a:rPr lang="ru-RU"/>
              <a:pPr/>
              <a:t>2</a:t>
            </a:fld>
            <a:endParaRPr lang="ru-RU"/>
          </a:p>
        </p:txBody>
      </p:sp>
      <p:sp>
        <p:nvSpPr>
          <p:cNvPr id="24578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20B97-4F36-48C3-90B6-8ED3A3B2AB85}" type="slidenum">
              <a:rPr lang="ru-RU"/>
              <a:pPr/>
              <a:t>3</a:t>
            </a:fld>
            <a:endParaRPr lang="ru-RU"/>
          </a:p>
        </p:txBody>
      </p:sp>
      <p:sp>
        <p:nvSpPr>
          <p:cNvPr id="25602" name="Rectangle 3074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708A5-8060-401D-8520-F721A78926BE}" type="slidenum">
              <a:rPr lang="ru-RU"/>
              <a:pPr/>
              <a:t>4</a:t>
            </a:fld>
            <a:endParaRPr lang="ru-RU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BF0FB-4E5A-44CA-B201-94237C3778C5}" type="slidenum">
              <a:rPr lang="ru-RU"/>
              <a:pPr/>
              <a:t>5</a:t>
            </a:fld>
            <a:endParaRPr lang="ru-RU"/>
          </a:p>
        </p:txBody>
      </p:sp>
      <p:sp>
        <p:nvSpPr>
          <p:cNvPr id="2765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346BD-0A21-4E51-A687-BB0B87279BE9}" type="slidenum">
              <a:rPr lang="ru-RU"/>
              <a:pPr/>
              <a:t>6</a:t>
            </a:fld>
            <a:endParaRPr lang="ru-RU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19C8-24B7-47B5-B4EE-CDC939099B2A}" type="slidenum">
              <a:rPr lang="ru-RU"/>
              <a:pPr/>
              <a:t>7</a:t>
            </a:fld>
            <a:endParaRPr lang="ru-RU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E1A86-F98C-4061-A55A-E4C7B8BE2ACD}" type="slidenum">
              <a:rPr lang="ru-RU"/>
              <a:pPr/>
              <a:t>8</a:t>
            </a:fld>
            <a:endParaRPr lang="ru-RU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36CB8-EFA2-4E83-827C-08B2E864DDAA}" type="slidenum">
              <a:rPr lang="ru-RU"/>
              <a:pPr/>
              <a:t>9</a:t>
            </a:fld>
            <a:endParaRPr lang="ru-RU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3DCA29-0993-4DC7-93C7-DCA1C32F13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79786-BE7A-42E9-8A8A-04D13E9833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93BE2-31E9-425D-97AE-1101E0757B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063E4-94AD-4109-9F42-88423D684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25BF8-FC40-433B-B616-AA54E05CD7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6B6AE-09E6-4979-9D65-BB914A050F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6A360-30FE-43D0-861C-ACF5181497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A3761-33F0-4D40-85DD-8838EB917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24033-D6D1-46B3-B0EB-8C4F463745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20B83-4B6D-4B04-B599-CAEEFEF982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A90E8-607C-40A8-83D5-ECF40684AA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D1F3DE4-5A8C-4E18-867F-D896D149EA2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642918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СЛУЖЕБНО-ДЕЛОВОЙ ЭТИКЕТ</a:t>
            </a:r>
            <a:endParaRPr lang="ru-RU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214554"/>
            <a:ext cx="6400800" cy="3652846"/>
          </a:xfrm>
        </p:spPr>
        <p:txBody>
          <a:bodyPr/>
          <a:lstStyle/>
          <a:p>
            <a:r>
              <a:rPr lang="ru-RU" sz="2800" dirty="0" smtClean="0"/>
              <a:t>Этикет</a:t>
            </a:r>
          </a:p>
          <a:p>
            <a:r>
              <a:rPr lang="ru-RU" sz="2800" dirty="0" smtClean="0"/>
              <a:t>Имидж делового человека</a:t>
            </a:r>
          </a:p>
          <a:p>
            <a:r>
              <a:rPr lang="ru-RU" sz="2800" dirty="0" smtClean="0"/>
              <a:t>Особенности взаимоотношения сотрудников  и руководителя</a:t>
            </a:r>
          </a:p>
          <a:p>
            <a:r>
              <a:rPr lang="ru-RU" sz="2800" dirty="0" smtClean="0"/>
              <a:t>Субординация в деловых отношениях</a:t>
            </a:r>
          </a:p>
          <a:p>
            <a:r>
              <a:rPr lang="ru-RU" sz="2800" dirty="0" smtClean="0"/>
              <a:t>Организация деловых контактов</a:t>
            </a:r>
          </a:p>
          <a:p>
            <a:r>
              <a:rPr lang="ru-RU" sz="2800" dirty="0" smtClean="0"/>
              <a:t>Ведение деловых бесед</a:t>
            </a:r>
          </a:p>
          <a:p>
            <a:r>
              <a:rPr lang="ru-RU" sz="2800" dirty="0" smtClean="0"/>
              <a:t>Деловая переписка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Деловая переписка</a:t>
            </a:r>
            <a:endParaRPr lang="ru-RU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Краткое </a:t>
            </a:r>
          </a:p>
          <a:p>
            <a:r>
              <a:rPr lang="ru-RU" dirty="0" smtClean="0"/>
              <a:t>Понятное</a:t>
            </a:r>
          </a:p>
          <a:p>
            <a:r>
              <a:rPr lang="ru-RU" dirty="0" smtClean="0"/>
              <a:t>Ясность изложения</a:t>
            </a:r>
          </a:p>
          <a:p>
            <a:r>
              <a:rPr lang="ru-RU" dirty="0" smtClean="0"/>
              <a:t>Грамотность</a:t>
            </a:r>
          </a:p>
          <a:p>
            <a:r>
              <a:rPr lang="ru-RU" dirty="0" smtClean="0"/>
              <a:t>Вежливость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772400" cy="819136"/>
          </a:xfrm>
        </p:spPr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22"/>
            <a:ext cx="7772400" cy="488157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Используя данный текст, составьте письмо, ответом на которое могло быть следующее письмо: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928662" y="2571744"/>
            <a:ext cx="7858180" cy="378621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Уважаемый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 Сергей Петрович,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bg2"/>
                </a:solidFill>
              </a:rPr>
              <a:t>с</a:t>
            </a:r>
            <a:r>
              <a:rPr lang="ru-RU" sz="2400" dirty="0" smtClean="0">
                <a:solidFill>
                  <a:schemeClr val="bg2"/>
                </a:solidFill>
              </a:rPr>
              <a:t> благодарностью подтверждаем получение Вашего письма с приложенными каталогами и сообщаем, что эту информацию мы направим на рассмотрение нашим заказчикам.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    </a:t>
            </a:r>
            <a:r>
              <a:rPr lang="ru-RU" sz="2400" dirty="0" smtClean="0">
                <a:solidFill>
                  <a:schemeClr val="bg2"/>
                </a:solidFill>
              </a:rPr>
              <a:t>В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charset="0"/>
              </a:rPr>
              <a:t>случае проявления ими интереса к изделиям Вашей фирмы мы Вам сообщим об этом дополнительно.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    Искренне Ваш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 ________________ (подпись)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dirty="0" smtClean="0">
              <a:ln>
                <a:noFill/>
              </a:ln>
              <a:solidFill>
                <a:schemeClr val="bg2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738702"/>
          </a:xfrm>
        </p:spPr>
        <p:txBody>
          <a:bodyPr/>
          <a:lstStyle/>
          <a:p>
            <a:r>
              <a:rPr lang="ru-RU" dirty="0" smtClean="0"/>
              <a:t>Этикет</a:t>
            </a:r>
          </a:p>
          <a:p>
            <a:r>
              <a:rPr lang="ru-RU" dirty="0" smtClean="0"/>
              <a:t>Деловой этикет</a:t>
            </a:r>
          </a:p>
          <a:p>
            <a:r>
              <a:rPr lang="ru-RU" dirty="0" smtClean="0"/>
              <a:t>Манера поведения</a:t>
            </a:r>
          </a:p>
          <a:p>
            <a:r>
              <a:rPr lang="ru-RU" dirty="0" smtClean="0"/>
              <a:t>Стиль отношений</a:t>
            </a:r>
          </a:p>
          <a:p>
            <a:r>
              <a:rPr lang="ru-RU" dirty="0" smtClean="0"/>
              <a:t>Доброжелательность</a:t>
            </a:r>
          </a:p>
          <a:p>
            <a:r>
              <a:rPr lang="ru-RU" dirty="0" smtClean="0"/>
              <a:t>Субординация</a:t>
            </a:r>
          </a:p>
          <a:p>
            <a:r>
              <a:rPr lang="ru-RU" dirty="0" smtClean="0"/>
              <a:t>Нейтральность</a:t>
            </a:r>
          </a:p>
          <a:p>
            <a:r>
              <a:rPr lang="ru-RU" dirty="0" smtClean="0"/>
              <a:t>Фиксированное время</a:t>
            </a:r>
          </a:p>
          <a:p>
            <a:r>
              <a:rPr lang="ru-RU" dirty="0" smtClean="0"/>
              <a:t>Визит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понимаете: доброжелательность – это стиль или манера поведения?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Что значит «соблюдении субординации»: на работе, во время не служебных отношений?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</a:t>
            </a:r>
            <a:r>
              <a:rPr lang="ru-RU" dirty="0" smtClean="0"/>
              <a:t>урока</a:t>
            </a: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Научится отличать понятия «этикет»,  «этика», «нормы морали».</a:t>
            </a:r>
          </a:p>
          <a:p>
            <a:r>
              <a:rPr lang="ru-RU" dirty="0" smtClean="0"/>
              <a:t>Научится соблюдении субординации: на работе, во время не служебных отношений.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>
          <a:xfrm>
            <a:off x="4000496" y="609600"/>
            <a:ext cx="4457704" cy="1143000"/>
          </a:xfrm>
        </p:spPr>
        <p:txBody>
          <a:bodyPr/>
          <a:lstStyle/>
          <a:p>
            <a:r>
              <a:rPr lang="ru-RU" dirty="0" smtClean="0"/>
              <a:t>ЭТИКЕТ</a:t>
            </a:r>
            <a:endParaRPr lang="ru-RU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714744" y="1571612"/>
            <a:ext cx="4772004" cy="4114800"/>
          </a:xfrm>
        </p:spPr>
        <p:txBody>
          <a:bodyPr/>
          <a:lstStyle/>
          <a:p>
            <a:r>
              <a:rPr lang="ru-RU" sz="2800" dirty="0" smtClean="0"/>
              <a:t>Дипломатический</a:t>
            </a:r>
          </a:p>
          <a:p>
            <a:r>
              <a:rPr lang="ru-RU" sz="2800" dirty="0" smtClean="0"/>
              <a:t>Придворный</a:t>
            </a:r>
          </a:p>
          <a:p>
            <a:r>
              <a:rPr lang="ru-RU" sz="2800" dirty="0" smtClean="0"/>
              <a:t>Телефонный</a:t>
            </a:r>
          </a:p>
          <a:p>
            <a:r>
              <a:rPr lang="ru-RU" sz="2800" dirty="0" smtClean="0"/>
              <a:t>Гостевой</a:t>
            </a:r>
          </a:p>
          <a:p>
            <a:r>
              <a:rPr lang="ru-RU" sz="2800" dirty="0" smtClean="0"/>
              <a:t>Служебный</a:t>
            </a:r>
          </a:p>
          <a:p>
            <a:r>
              <a:rPr lang="ru-RU" sz="2800" dirty="0" smtClean="0"/>
              <a:t>Свадебный</a:t>
            </a:r>
          </a:p>
          <a:p>
            <a:r>
              <a:rPr lang="ru-RU" sz="2800" dirty="0" smtClean="0"/>
              <a:t>Гражданский и т.д.</a:t>
            </a:r>
            <a:endParaRPr lang="ru-RU" sz="2800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85720" y="5143512"/>
            <a:ext cx="3714744" cy="495288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r>
              <a:rPr kumimoji="1" lang="ru-RU" sz="2000" b="1" dirty="0" smtClean="0">
                <a:latin typeface="Arial" charset="0"/>
              </a:rPr>
              <a:t>Служебно-деловой</a:t>
            </a:r>
            <a:endParaRPr kumimoji="1" lang="ru-RU" sz="2000" dirty="0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ru-RU" sz="2000" b="1" dirty="0" smtClean="0">
                <a:latin typeface="Arial" charset="0"/>
              </a:rPr>
              <a:t>- Это свод правил поведения, принятых в сфере производства. Услуг, культуры, науки и т.д., то есть в сфере вашей профессиональной деятельности.</a:t>
            </a:r>
            <a:endParaRPr lang="ru-RU" sz="2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71472" y="642918"/>
            <a:ext cx="7772400" cy="1143000"/>
          </a:xfrm>
        </p:spPr>
        <p:txBody>
          <a:bodyPr/>
          <a:lstStyle/>
          <a:p>
            <a:r>
              <a:rPr lang="ru-RU" dirty="0" smtClean="0"/>
              <a:t>Норма морали - </a:t>
            </a:r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Правила этикета в большей степени являются условными и носят характер неписанных законов, которые все неукоснительно соблюдают.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1143000"/>
          </a:xfrm>
        </p:spPr>
        <p:txBody>
          <a:bodyPr/>
          <a:lstStyle/>
          <a:p>
            <a:r>
              <a:rPr lang="ru-RU" dirty="0" smtClean="0"/>
              <a:t>Имидж делового человека</a:t>
            </a:r>
            <a:endParaRPr lang="ru-RU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2976" y="2071678"/>
            <a:ext cx="7315224" cy="3952884"/>
          </a:xfrm>
        </p:spPr>
        <p:txBody>
          <a:bodyPr/>
          <a:lstStyle/>
          <a:p>
            <a:r>
              <a:rPr lang="ru-RU" sz="2800" dirty="0" smtClean="0"/>
              <a:t>Искренне интересоваться другими людьми</a:t>
            </a:r>
          </a:p>
          <a:p>
            <a:r>
              <a:rPr lang="ru-RU" sz="2800" dirty="0" smtClean="0"/>
              <a:t>Улыбаться людям</a:t>
            </a:r>
          </a:p>
          <a:p>
            <a:r>
              <a:rPr lang="ru-RU" sz="2800" dirty="0" smtClean="0"/>
              <a:t>Обращаться к собеседнику по имени</a:t>
            </a:r>
          </a:p>
          <a:p>
            <a:r>
              <a:rPr lang="ru-RU" sz="2800" dirty="0" smtClean="0"/>
              <a:t>Уметь слушать собеседника</a:t>
            </a:r>
          </a:p>
          <a:p>
            <a:r>
              <a:rPr lang="ru-RU" sz="2800" dirty="0" smtClean="0"/>
              <a:t>Говорить с собеседником о том, что его интересует</a:t>
            </a:r>
          </a:p>
          <a:p>
            <a:r>
              <a:rPr lang="ru-RU" sz="2800" dirty="0" smtClean="0"/>
              <a:t>Внушать друзьям, коллегам сознание их собственной значимости.</a:t>
            </a:r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14744" y="1428736"/>
            <a:ext cx="5143504" cy="709602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r>
              <a:rPr kumimoji="1" lang="ru-RU" sz="3200" dirty="0" smtClean="0"/>
              <a:t>Правила искусства нравится</a:t>
            </a:r>
            <a:endParaRPr kumimoji="1"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взаимоотношения сотрудников  и руководителя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85786" y="2428868"/>
            <a:ext cx="7772400" cy="4114800"/>
          </a:xfrm>
        </p:spPr>
        <p:txBody>
          <a:bodyPr/>
          <a:lstStyle/>
          <a:p>
            <a:r>
              <a:rPr lang="ru-RU" sz="2800" dirty="0" smtClean="0"/>
              <a:t>Обращаться по имени и отчеству</a:t>
            </a:r>
          </a:p>
          <a:p>
            <a:r>
              <a:rPr lang="ru-RU" sz="2800" dirty="0" smtClean="0"/>
              <a:t>Здороваться первым</a:t>
            </a:r>
          </a:p>
          <a:p>
            <a:r>
              <a:rPr lang="ru-RU" sz="2800" dirty="0" smtClean="0"/>
              <a:t>Приветствуй первым (пожатие руки, до </a:t>
            </a:r>
            <a:r>
              <a:rPr lang="ru-RU" sz="2800" dirty="0" err="1" smtClean="0"/>
              <a:t>трагивание</a:t>
            </a:r>
            <a:r>
              <a:rPr lang="ru-RU" sz="2800" dirty="0" smtClean="0"/>
              <a:t> до плеча…)</a:t>
            </a:r>
          </a:p>
          <a:p>
            <a:r>
              <a:rPr lang="ru-RU" sz="2800" dirty="0" smtClean="0"/>
              <a:t>Перед тем как войти в дверь постучи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Субординация в деловых отношениях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Н</a:t>
            </a:r>
            <a:r>
              <a:rPr lang="ru-RU" dirty="0" smtClean="0"/>
              <a:t>еобходимо быть предельно корректным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Не следует отдавать распоряжения через голову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Соблюдайте принцип эмоциональной нейтральности к подчиненным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Относится ко всем сотрудникам ровно и сдержанно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Организация деловых контактов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Четко фиксированное время визита</a:t>
            </a:r>
          </a:p>
          <a:p>
            <a:r>
              <a:rPr lang="ru-RU" dirty="0" smtClean="0"/>
              <a:t>Ограничить число лиц входящих в кабинет</a:t>
            </a:r>
            <a:endParaRPr lang="ru-RU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/>
            <a:endParaRPr kumimoji="1" lang="ru-RU" sz="2400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ru-RU" sz="2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Ведение деловых бесед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714348" y="1571612"/>
            <a:ext cx="7772400" cy="5000660"/>
          </a:xfrm>
        </p:spPr>
        <p:txBody>
          <a:bodyPr/>
          <a:lstStyle/>
          <a:p>
            <a:r>
              <a:rPr lang="ru-RU" sz="2000" dirty="0" smtClean="0"/>
              <a:t>Избегайте жаргонных слов и оскорбительных выражений</a:t>
            </a:r>
          </a:p>
          <a:p>
            <a:r>
              <a:rPr lang="ru-RU" sz="2000" dirty="0" smtClean="0"/>
              <a:t>Умейте слушать других и показывать, что вам это интересно</a:t>
            </a:r>
          </a:p>
          <a:p>
            <a:r>
              <a:rPr lang="ru-RU" sz="2000" dirty="0" smtClean="0"/>
              <a:t>Правильно произносите имена и фамилии</a:t>
            </a:r>
          </a:p>
          <a:p>
            <a:r>
              <a:rPr lang="ru-RU" sz="2000" dirty="0" smtClean="0"/>
              <a:t>Все служебные тайны, как профессиональные, так и личные, храните при себе</a:t>
            </a:r>
          </a:p>
          <a:p>
            <a:r>
              <a:rPr lang="ru-RU" sz="2000" dirty="0" smtClean="0"/>
              <a:t>Будьте осторожны с конфиденциальной информацией</a:t>
            </a:r>
          </a:p>
          <a:p>
            <a:r>
              <a:rPr lang="ru-RU" sz="2000" dirty="0" smtClean="0"/>
              <a:t>Говорите кратко и по существу</a:t>
            </a:r>
          </a:p>
          <a:p>
            <a:r>
              <a:rPr lang="ru-RU" sz="2000" dirty="0" smtClean="0"/>
              <a:t>Не «якайте»</a:t>
            </a:r>
          </a:p>
          <a:p>
            <a:r>
              <a:rPr lang="ru-RU" sz="2000" dirty="0" smtClean="0"/>
              <a:t>Говорите опираясь на факты, не увлекаясь деталями</a:t>
            </a:r>
          </a:p>
          <a:p>
            <a:r>
              <a:rPr lang="ru-RU" sz="2000" dirty="0" smtClean="0"/>
              <a:t>Избегайте назидательного тоны</a:t>
            </a:r>
          </a:p>
          <a:p>
            <a:r>
              <a:rPr lang="ru-RU" sz="2000" dirty="0" smtClean="0"/>
              <a:t>Ищите выход из сложившейся конфронтации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ru-RU" sz="20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coverd_ppt_file(24)">
  <a:themeElements>
    <a:clrScheme name="Тема Offic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Recoverd_ppt_file(24)</Template>
  <TotalTime>71</TotalTime>
  <Words>419</Words>
  <Application>Microsoft PowerPoint 7.0</Application>
  <PresentationFormat>Экран (4:3)</PresentationFormat>
  <Paragraphs>94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Wingdings</vt:lpstr>
      <vt:lpstr>Recoverd_ppt_file(24)</vt:lpstr>
      <vt:lpstr>СЛУЖЕБНО-ДЕЛОВОЙ ЭТИКЕТ</vt:lpstr>
      <vt:lpstr>Цели урока</vt:lpstr>
      <vt:lpstr>ЭТИКЕТ</vt:lpstr>
      <vt:lpstr>Норма морали - </vt:lpstr>
      <vt:lpstr>Имидж делового человека</vt:lpstr>
      <vt:lpstr>Особенности взаимоотношения сотрудников  и руководителя </vt:lpstr>
      <vt:lpstr>Субординация в деловых отношениях </vt:lpstr>
      <vt:lpstr>Организация деловых контактов </vt:lpstr>
      <vt:lpstr>Ведение деловых бесед </vt:lpstr>
      <vt:lpstr>Деловая переписка</vt:lpstr>
      <vt:lpstr>Практическая работа</vt:lpstr>
      <vt:lpstr>Основные понятия:</vt:lpstr>
      <vt:lpstr>Вопросы: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СЛУЖЕБНО-ДЕЛОВОЙ ЭТИКЕТ</dc:title>
  <dc:creator>User</dc:creator>
  <cp:lastModifiedBy>User</cp:lastModifiedBy>
  <cp:revision>8</cp:revision>
  <cp:lastPrinted>1601-01-01T00:00:00Z</cp:lastPrinted>
  <dcterms:created xsi:type="dcterms:W3CDTF">2013-02-04T13:44:22Z</dcterms:created>
  <dcterms:modified xsi:type="dcterms:W3CDTF">2013-02-04T14:55:23Z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