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6DB42E-165F-42FF-973A-9D1B12D21395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9E14C0-E2EA-41E0-9454-899FC4F36F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458200" cy="208823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Технологические карты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6 класс</a:t>
            </a: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400800" cy="1198984"/>
          </a:xfrm>
        </p:spPr>
        <p:txBody>
          <a:bodyPr/>
          <a:lstStyle/>
          <a:p>
            <a:pPr algn="ctr"/>
            <a:r>
              <a:rPr lang="ru-RU" dirty="0" smtClean="0"/>
              <a:t>Тема урока: «Опиливание заготовок из сортового проката»</a:t>
            </a:r>
            <a:endParaRPr lang="ru-RU" dirty="0"/>
          </a:p>
        </p:txBody>
      </p:sp>
      <p:sp>
        <p:nvSpPr>
          <p:cNvPr id="5" name="Содержимое 3"/>
          <p:cNvSpPr txBox="1">
            <a:spLocks/>
          </p:cNvSpPr>
          <p:nvPr/>
        </p:nvSpPr>
        <p:spPr>
          <a:xfrm>
            <a:off x="5543600" y="3861048"/>
            <a:ext cx="3600400" cy="25202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Составил: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учитель технологии высшей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квалификационной категории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МКОУ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Светлоярской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СОШ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№2 им. Ф. Ф.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Плужникова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Трофимов В. П.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5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67471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Технологическая карта № 1: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686800" cy="580526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«Изготовление оконного угольника».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103120"/>
          <a:ext cx="892899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888432"/>
                <a:gridCol w="2520280"/>
                <a:gridCol w="1944216"/>
              </a:tblGrid>
              <a:tr h="30725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№ П/П</a:t>
                      </a:r>
                      <a:endParaRPr lang="ru-RU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Последовательность выполнения работ</a:t>
                      </a:r>
                      <a:endParaRPr lang="ru-RU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Изображение</a:t>
                      </a:r>
                      <a:endParaRPr lang="ru-RU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Инструменты, приспособления</a:t>
                      </a:r>
                      <a:endParaRPr lang="ru-RU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3016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Опилить одну из внешних сторон угольника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Слесарные тиски,</a:t>
                      </a:r>
                      <a:r>
                        <a:rPr lang="ru-RU" sz="1400" baseline="0" dirty="0" smtClean="0"/>
                        <a:t> драчёвые напильники, личные напильники</a:t>
                      </a:r>
                      <a:endParaRPr lang="ru-RU" sz="1400" dirty="0"/>
                    </a:p>
                  </a:txBody>
                  <a:tcPr/>
                </a:tc>
              </a:tr>
              <a:tr h="43016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Опилить вторую внешнюю</a:t>
                      </a:r>
                      <a:r>
                        <a:rPr lang="ru-RU" sz="1400" baseline="0" dirty="0" smtClean="0"/>
                        <a:t> сторону угольника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Слесарные тиски,</a:t>
                      </a:r>
                      <a:r>
                        <a:rPr lang="ru-RU" sz="1400" baseline="0" dirty="0" smtClean="0"/>
                        <a:t> драчёвые напильники, личные напильники</a:t>
                      </a:r>
                      <a:endParaRPr lang="ru-RU" sz="1400" dirty="0" smtClean="0"/>
                    </a:p>
                  </a:txBody>
                  <a:tcPr/>
                </a:tc>
              </a:tr>
              <a:tr h="55306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Опилить  одну из внутренних сторон угольник в размер 14 мм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Слесарные тиски,</a:t>
                      </a:r>
                      <a:r>
                        <a:rPr lang="ru-RU" sz="1400" baseline="0" dirty="0" smtClean="0"/>
                        <a:t> драчёвые напильники, личные напильники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5306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Опилить</a:t>
                      </a:r>
                      <a:r>
                        <a:rPr lang="ru-RU" sz="1400" baseline="0" dirty="0" smtClean="0"/>
                        <a:t> вторую внутреннюю сторону угольника в размер 14 мм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Слесарные тиски,</a:t>
                      </a:r>
                      <a:r>
                        <a:rPr lang="ru-RU" sz="1400" baseline="0" dirty="0" smtClean="0"/>
                        <a:t> драчёвые напильники, личные напильники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9381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Опилить скосы угольника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Слесарные тиски,</a:t>
                      </a:r>
                      <a:r>
                        <a:rPr lang="ru-RU" sz="1400" baseline="0" dirty="0" smtClean="0"/>
                        <a:t> драчёвые напильники, личные напильники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504" y="1196752"/>
          <a:ext cx="8928992" cy="1211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464496"/>
              </a:tblGrid>
              <a:tr h="5710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Сведения об изделии </a:t>
                      </a:r>
                      <a:endParaRPr lang="ru-RU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Сведения</a:t>
                      </a:r>
                      <a:r>
                        <a:rPr lang="ru-RU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о заготовке</a:t>
                      </a:r>
                      <a:endParaRPr lang="ru-RU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Заготовка оконного угольника с припуском на опиливание. Материал-</a:t>
                      </a:r>
                      <a:r>
                        <a:rPr lang="ru-RU" baseline="0" dirty="0" smtClean="0"/>
                        <a:t> сталь.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Я\Desktop\уг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72816"/>
            <a:ext cx="804242" cy="648072"/>
          </a:xfrm>
          <a:prstGeom prst="rect">
            <a:avLst/>
          </a:prstGeom>
          <a:noFill/>
        </p:spPr>
      </p:pic>
      <p:pic>
        <p:nvPicPr>
          <p:cNvPr id="1027" name="Picture 3" descr="C:\Users\Я\Desktop\О.П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564904"/>
            <a:ext cx="1152128" cy="720080"/>
          </a:xfrm>
          <a:prstGeom prst="rect">
            <a:avLst/>
          </a:prstGeom>
          <a:noFill/>
        </p:spPr>
      </p:pic>
      <p:pic>
        <p:nvPicPr>
          <p:cNvPr id="1028" name="Picture 4" descr="C:\Users\Я\Desktop\О.П.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3284984"/>
            <a:ext cx="1142058" cy="720080"/>
          </a:xfrm>
          <a:prstGeom prst="rect">
            <a:avLst/>
          </a:prstGeom>
          <a:noFill/>
        </p:spPr>
      </p:pic>
      <p:pic>
        <p:nvPicPr>
          <p:cNvPr id="1029" name="Picture 5" descr="C:\Users\Я\Desktop\1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4941168"/>
            <a:ext cx="1152128" cy="936104"/>
          </a:xfrm>
          <a:prstGeom prst="rect">
            <a:avLst/>
          </a:prstGeom>
          <a:noFill/>
        </p:spPr>
      </p:pic>
      <p:pic>
        <p:nvPicPr>
          <p:cNvPr id="1030" name="Picture 6" descr="C:\Users\Я\Desktop\14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7" y="5877272"/>
            <a:ext cx="1152128" cy="792088"/>
          </a:xfrm>
          <a:prstGeom prst="rect">
            <a:avLst/>
          </a:prstGeom>
          <a:noFill/>
        </p:spPr>
      </p:pic>
      <p:pic>
        <p:nvPicPr>
          <p:cNvPr id="1031" name="Picture 7" descr="C:\Users\Я\Desktop\14 уг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4005064"/>
            <a:ext cx="1152128" cy="936104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pull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686800" cy="10081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Технологическая карта № 2: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200" b="1" dirty="0" smtClean="0"/>
              <a:t>«Изготовление подвеса для полочек»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980728"/>
          <a:ext cx="86868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4114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Сведения об изделии </a:t>
                      </a:r>
                    </a:p>
                    <a:p>
                      <a:endParaRPr lang="ru-RU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Сведения</a:t>
                      </a:r>
                      <a:r>
                        <a:rPr lang="ru-RU" sz="1200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о заготовке</a:t>
                      </a:r>
                      <a:endParaRPr lang="ru-RU" sz="1200" dirty="0" smtClean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  <a:p>
                      <a:endParaRPr lang="ru-RU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40654"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Тонколистовая</a:t>
                      </a:r>
                      <a:r>
                        <a:rPr lang="ru-RU" sz="1400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сталь толщиной 2 мм, длиной и шириной не менее 65Х16мм</a:t>
                      </a:r>
                    </a:p>
                    <a:p>
                      <a:endParaRPr lang="ru-RU" sz="1200" baseline="0" dirty="0" smtClean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  <a:p>
                      <a:endParaRPr lang="ru-RU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2276872"/>
          <a:ext cx="8712969" cy="4600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096344"/>
                <a:gridCol w="2016224"/>
                <a:gridCol w="3168353"/>
              </a:tblGrid>
              <a:tr h="493427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№ П/П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Последовательность выполнения работ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Изображение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Инструменты, приспособления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468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Разметить прямоугольник.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Линейка, угольник, чертилка.</a:t>
                      </a:r>
                      <a:endParaRPr lang="ru-RU" sz="1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Вырубить зубилом прямоугольник по разметке и выправить его.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Зубило, молоток.</a:t>
                      </a:r>
                      <a:endParaRPr lang="ru-RU" sz="1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Разметить контур изделия.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Линейка, угольник, чертилка, циркуль.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</a:tr>
              <a:tr h="49872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Разметить центры отверстий.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Линейка, угольник, чертилка.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7974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Просверлить три отверстия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Ø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5мм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одно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Ø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8мм.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Зенковать отверстия под шурупы.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Сверлильный станок, </a:t>
                      </a:r>
                      <a:r>
                        <a:rPr lang="ru-RU" sz="1400" dirty="0" err="1" smtClean="0"/>
                        <a:t>сверла,кернер,молоток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  <a:tr h="57676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Вырубить</a:t>
                      </a:r>
                      <a:r>
                        <a:rPr lang="ru-RU" sz="1400" baseline="0" dirty="0" smtClean="0"/>
                        <a:t> зубилом перемычку между отверстиями и опилить напильником.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Зубило,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err="1" smtClean="0"/>
                        <a:t>напильники,молоток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  <a:tr h="44366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Опилить контур изделия. Снять заусенцы.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Личные и бархатные напильники.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2" name="Picture 4" descr="C:\Users\Я\Desktop\4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861048"/>
            <a:ext cx="1855787" cy="504056"/>
          </a:xfrm>
          <a:prstGeom prst="rect">
            <a:avLst/>
          </a:prstGeom>
          <a:noFill/>
        </p:spPr>
      </p:pic>
      <p:pic>
        <p:nvPicPr>
          <p:cNvPr id="2053" name="Picture 5" descr="C:\Users\Я\Desktop\5 - коп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365105"/>
            <a:ext cx="1872208" cy="504056"/>
          </a:xfrm>
          <a:prstGeom prst="rect">
            <a:avLst/>
          </a:prstGeom>
          <a:noFill/>
        </p:spPr>
      </p:pic>
      <p:pic>
        <p:nvPicPr>
          <p:cNvPr id="2054" name="Picture 6" descr="C:\Users\Я\Desktop\6 - коп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4869160"/>
            <a:ext cx="1872208" cy="864096"/>
          </a:xfrm>
          <a:prstGeom prst="rect">
            <a:avLst/>
          </a:prstGeom>
          <a:noFill/>
        </p:spPr>
      </p:pic>
      <p:pic>
        <p:nvPicPr>
          <p:cNvPr id="2055" name="Picture 7" descr="C:\Users\Я\Desktop\7 - копия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5805264"/>
            <a:ext cx="1872208" cy="432048"/>
          </a:xfrm>
          <a:prstGeom prst="rect">
            <a:avLst/>
          </a:prstGeom>
          <a:noFill/>
        </p:spPr>
      </p:pic>
      <p:pic>
        <p:nvPicPr>
          <p:cNvPr id="2056" name="Picture 8" descr="C:\Users\Я\Desktop\8 - копия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0" y="6309320"/>
            <a:ext cx="1868487" cy="548680"/>
          </a:xfrm>
          <a:prstGeom prst="rect">
            <a:avLst/>
          </a:prstGeom>
          <a:noFill/>
        </p:spPr>
      </p:pic>
      <p:pic>
        <p:nvPicPr>
          <p:cNvPr id="2057" name="Picture 9" descr="C:\Users\Я\Desktop\1 - копия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9632" y="1412776"/>
            <a:ext cx="2016224" cy="864096"/>
          </a:xfrm>
          <a:prstGeom prst="rect">
            <a:avLst/>
          </a:prstGeom>
          <a:noFill/>
        </p:spPr>
      </p:pic>
      <p:pic>
        <p:nvPicPr>
          <p:cNvPr id="2058" name="Picture 10" descr="C:\Users\Я\Desktop\2 - копия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920" y="3284984"/>
            <a:ext cx="1872208" cy="576064"/>
          </a:xfrm>
          <a:prstGeom prst="rect">
            <a:avLst/>
          </a:prstGeom>
          <a:noFill/>
        </p:spPr>
      </p:pic>
      <p:pic>
        <p:nvPicPr>
          <p:cNvPr id="2061" name="Picture 13" descr="C:\Users\Я\Desktop\рбпивлаопт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51921" y="2780929"/>
            <a:ext cx="1872207" cy="504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Autofit/>
          </a:bodyPr>
          <a:lstStyle/>
          <a:p>
            <a:r>
              <a:rPr lang="ru-RU" sz="1800" dirty="0" smtClean="0"/>
              <a:t>Технологическая карта №3: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b="1" dirty="0" smtClean="0"/>
              <a:t>«изготовление подвеса для плакатов»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052736"/>
          <a:ext cx="8686800" cy="972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Сведения об изделии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Сведения</a:t>
                      </a:r>
                      <a:r>
                        <a:rPr lang="ru-RU" sz="1100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о заготовке</a:t>
                      </a:r>
                      <a:endParaRPr lang="ru-RU" sz="1100" dirty="0" smtClean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13222"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Лист Алюминия толщиной 1,5мм, размером не менее</a:t>
                      </a:r>
                      <a:r>
                        <a:rPr lang="ru-RU" sz="1100" baseline="0" dirty="0" smtClean="0"/>
                        <a:t> 65Х45мм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9" y="1988842"/>
          <a:ext cx="8712968" cy="467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/>
                <a:gridCol w="3456384"/>
                <a:gridCol w="1800200"/>
                <a:gridCol w="2808313"/>
              </a:tblGrid>
              <a:tr h="43204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№ П/П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Последовательность выполнения работ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Изображение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Инструменты, приспособления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9559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Разметить контур изделия и центр отверстий.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Линейка, угольник, чертилка.</a:t>
                      </a:r>
                      <a:endParaRPr lang="ru-RU" sz="1400" dirty="0"/>
                    </a:p>
                  </a:txBody>
                  <a:tcPr/>
                </a:tc>
              </a:tr>
              <a:tr h="74456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Обрезать заготовку по контуру, оставляя припуск 0,5мм на обработку.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Ножницы</a:t>
                      </a:r>
                      <a:endParaRPr lang="ru-RU" sz="1400" dirty="0"/>
                    </a:p>
                  </a:txBody>
                  <a:tcPr/>
                </a:tc>
              </a:tr>
              <a:tr h="6970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Опилить заготовку по контуру.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Напильники</a:t>
                      </a:r>
                      <a:endParaRPr lang="ru-RU" sz="14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Просверлить одно отверстие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Ø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8мм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два отверстия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Ø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3мм.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Сверлильный станок, сверла.</a:t>
                      </a:r>
                      <a:endParaRPr lang="ru-RU" sz="1400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Опилить по внутренним очертанием</a:t>
                      </a:r>
                      <a:r>
                        <a:rPr lang="ru-RU" sz="1400" baseline="0" dirty="0" smtClean="0"/>
                        <a:t> поверхность </a:t>
                      </a:r>
                      <a:r>
                        <a:rPr lang="en-US" sz="1400" baseline="0" dirty="0" smtClean="0"/>
                        <a:t>R10</a:t>
                      </a:r>
                      <a:r>
                        <a:rPr lang="ru-RU" sz="1400" baseline="0" dirty="0" smtClean="0"/>
                        <a:t>мм.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Напильники.</a:t>
                      </a:r>
                      <a:endParaRPr lang="ru-RU" sz="1400" dirty="0"/>
                    </a:p>
                  </a:txBody>
                  <a:tcPr/>
                </a:tc>
              </a:tr>
              <a:tr h="69559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Сделать прорезь.</a:t>
                      </a:r>
                      <a:r>
                        <a:rPr lang="ru-RU" sz="1400" baseline="0" dirty="0" smtClean="0"/>
                        <a:t> Обработать внутреннюю поверхность, снять заусенцы.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Ножницы, напильники.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9" name="Picture 7" descr="C:\Users\Я\Desktop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420888"/>
            <a:ext cx="1224136" cy="720080"/>
          </a:xfrm>
          <a:prstGeom prst="rect">
            <a:avLst/>
          </a:prstGeom>
          <a:noFill/>
        </p:spPr>
      </p:pic>
      <p:pic>
        <p:nvPicPr>
          <p:cNvPr id="3080" name="Picture 8" descr="C:\Users\Я\Desktop\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140968"/>
            <a:ext cx="1204372" cy="2045147"/>
          </a:xfrm>
          <a:prstGeom prst="rect">
            <a:avLst/>
          </a:prstGeom>
          <a:noFill/>
        </p:spPr>
      </p:pic>
      <p:pic>
        <p:nvPicPr>
          <p:cNvPr id="3081" name="Picture 9" descr="C:\Users\Я\Desktop\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5157192"/>
            <a:ext cx="1224136" cy="1512168"/>
          </a:xfrm>
          <a:prstGeom prst="rect">
            <a:avLst/>
          </a:prstGeom>
          <a:noFill/>
        </p:spPr>
      </p:pic>
      <p:pic>
        <p:nvPicPr>
          <p:cNvPr id="3082" name="Picture 10" descr="C:\Users\Я\Desktop\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1340768"/>
            <a:ext cx="1154757" cy="648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Технологическая карта № 4</a:t>
            </a:r>
            <a:r>
              <a:rPr lang="ru-RU" sz="2000" b="1" dirty="0" smtClean="0"/>
              <a:t>: «Изготовление угольника слесарного»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988840"/>
          <a:ext cx="8686799" cy="472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988"/>
                <a:gridCol w="3146612"/>
                <a:gridCol w="2474258"/>
                <a:gridCol w="2554941"/>
              </a:tblGrid>
              <a:tr h="484391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№ П/П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Последовательность выполнения работ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Изображение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Инструменты, приспособления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47683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Выбрать и разметить</a:t>
                      </a:r>
                      <a:r>
                        <a:rPr lang="ru-RU" sz="1400" baseline="0" dirty="0" smtClean="0"/>
                        <a:t> заготовку по чертежу.  Тщательно проверить  качество разметки.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Линейка, чертилка.</a:t>
                      </a:r>
                      <a:endParaRPr lang="ru-RU" sz="1400" dirty="0"/>
                    </a:p>
                  </a:txBody>
                  <a:tcPr/>
                </a:tc>
              </a:tr>
              <a:tr h="84962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Просверлить</a:t>
                      </a:r>
                      <a:r>
                        <a:rPr lang="ru-RU" sz="1400" baseline="0" dirty="0" smtClean="0"/>
                        <a:t> отверстие.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Кернер,</a:t>
                      </a:r>
                      <a:r>
                        <a:rPr lang="ru-RU" sz="1400" baseline="0" dirty="0" smtClean="0"/>
                        <a:t> молоток, сверло, сверлильный станок.</a:t>
                      </a:r>
                      <a:endParaRPr lang="ru-RU" sz="1400" dirty="0"/>
                    </a:p>
                  </a:txBody>
                  <a:tcPr/>
                </a:tc>
              </a:tr>
              <a:tr h="845737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Выпилить слесарной ножовкой</a:t>
                      </a:r>
                      <a:r>
                        <a:rPr lang="ru-RU" sz="1400" baseline="0" dirty="0" smtClean="0"/>
                        <a:t> заготовку. Сохраняя на ней разметочные линии.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Слесарная ножовка, тиски.</a:t>
                      </a:r>
                      <a:endParaRPr lang="ru-RU" sz="1400" dirty="0"/>
                    </a:p>
                  </a:txBody>
                  <a:tcPr/>
                </a:tc>
              </a:tr>
              <a:tr h="96878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4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Опилить заготовку напильником. Опиливание контролировать  линейкой, угольником и штангенциркулем.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Напильник, линейка, угольник, штангенциркуль.</a:t>
                      </a:r>
                      <a:endParaRPr lang="ru-RU" sz="1400" dirty="0"/>
                    </a:p>
                  </a:txBody>
                  <a:tcPr/>
                </a:tc>
              </a:tr>
              <a:tr h="684301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Зачистить шлифовальной шкуркой и проверить качество работы контрольным угольником.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Шлифовальная шкурка,</a:t>
                      </a:r>
                      <a:r>
                        <a:rPr lang="ru-RU" sz="1400" baseline="0" dirty="0" smtClean="0"/>
                        <a:t> контрольный угольник.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323528" y="692696"/>
          <a:ext cx="8712968" cy="1226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Сведения об изделии </a:t>
                      </a:r>
                    </a:p>
                    <a:p>
                      <a:endParaRPr lang="ru-RU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Сведения</a:t>
                      </a:r>
                      <a:r>
                        <a:rPr lang="ru-RU" sz="1200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о заготовке</a:t>
                      </a:r>
                      <a:endParaRPr lang="ru-RU" sz="1200" dirty="0" smtClean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  <a:p>
                      <a:endParaRPr lang="ru-RU" sz="12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69586">
                <a:tc>
                  <a:txBody>
                    <a:bodyPr/>
                    <a:lstStyle/>
                    <a:p>
                      <a:endParaRPr lang="ru-RU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Тонколистовая</a:t>
                      </a:r>
                      <a:r>
                        <a:rPr lang="ru-RU" sz="1200" baseline="0" dirty="0" smtClean="0"/>
                        <a:t> сталь толщиной 4 мм, длиной и шириной не менее 105Х65мм.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C:\Users\Я\Desktop\угольник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995936" y="2492896"/>
            <a:ext cx="2448272" cy="864096"/>
          </a:xfrm>
          <a:prstGeom prst="rect">
            <a:avLst/>
          </a:prstGeom>
          <a:noFill/>
        </p:spPr>
      </p:pic>
      <p:pic>
        <p:nvPicPr>
          <p:cNvPr id="1028" name="Picture 4" descr="C:\Users\Я\Desktop\угольник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356992"/>
            <a:ext cx="2448272" cy="2664296"/>
          </a:xfrm>
          <a:prstGeom prst="rect">
            <a:avLst/>
          </a:prstGeom>
          <a:noFill/>
        </p:spPr>
      </p:pic>
      <p:pic>
        <p:nvPicPr>
          <p:cNvPr id="11" name="Picture 2" descr="C:\Users\Я\Desktop\угольник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1124744"/>
            <a:ext cx="2520280" cy="8174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86800" cy="8382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Технологическая карта №5:</a:t>
            </a:r>
            <a:r>
              <a:rPr lang="ru-RU" sz="3200" b="1" dirty="0" smtClean="0"/>
              <a:t>«Изготовление подвески»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323528" y="908719"/>
          <a:ext cx="8686800" cy="1468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230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Сведения об изделии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Сведения</a:t>
                      </a:r>
                      <a:r>
                        <a:rPr lang="ru-RU" sz="1100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 о заготовке</a:t>
                      </a:r>
                      <a:endParaRPr lang="ru-RU" sz="1100" dirty="0" smtClean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209908"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Лист стали толщиной 3 мм, размером не менее</a:t>
                      </a:r>
                      <a:r>
                        <a:rPr lang="ru-RU" sz="1100" baseline="0" dirty="0" smtClean="0"/>
                        <a:t> 55Х45мм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2204864"/>
          <a:ext cx="8712968" cy="4593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/>
                <a:gridCol w="3096344"/>
                <a:gridCol w="2448272"/>
                <a:gridCol w="2520281"/>
              </a:tblGrid>
              <a:tr h="26492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№ П/П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Последовательность выполнения работ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Изображение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Инструменты, приспособления</a:t>
                      </a:r>
                      <a:endParaRPr lang="ru-RU" sz="110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398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Выбрать и разметить заготовку по чертежу. Тщательно проверить качество</a:t>
                      </a:r>
                      <a:r>
                        <a:rPr lang="ru-RU" sz="1400" baseline="0" dirty="0" smtClean="0"/>
                        <a:t> разметки.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Линейка, чертилка.</a:t>
                      </a:r>
                      <a:endParaRPr lang="ru-RU" sz="1400" dirty="0"/>
                    </a:p>
                  </a:txBody>
                  <a:tcPr/>
                </a:tc>
              </a:tr>
              <a:tr h="6848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Просверлить и </a:t>
                      </a:r>
                      <a:r>
                        <a:rPr lang="ru-RU" sz="1400" dirty="0" err="1" smtClean="0"/>
                        <a:t>раззенковать</a:t>
                      </a:r>
                      <a:r>
                        <a:rPr lang="ru-RU" sz="1400" dirty="0" smtClean="0"/>
                        <a:t> отверстие.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Кейнер</a:t>
                      </a:r>
                      <a:r>
                        <a:rPr lang="ru-RU" sz="1400" dirty="0" smtClean="0"/>
                        <a:t>, молоток, сверла, сверлильный станок.</a:t>
                      </a:r>
                      <a:endParaRPr lang="ru-RU" sz="1400" dirty="0"/>
                    </a:p>
                  </a:txBody>
                  <a:tcPr/>
                </a:tc>
              </a:tr>
              <a:tr h="64113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Отпилить слесарной ножовкой прямоугольные участки сохраняя разметочные линии.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Слесарная ножовка</a:t>
                      </a:r>
                      <a:r>
                        <a:rPr lang="ru-RU" sz="1400" baseline="0" dirty="0" smtClean="0"/>
                        <a:t> и </a:t>
                      </a:r>
                      <a:r>
                        <a:rPr lang="ru-RU" sz="1400" baseline="0" dirty="0" smtClean="0"/>
                        <a:t>тиски</a:t>
                      </a:r>
                      <a:r>
                        <a:rPr lang="ru-RU" sz="1400" baseline="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  <a:tr h="59609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Отпилить</a:t>
                      </a:r>
                      <a:r>
                        <a:rPr lang="ru-RU" sz="1400" baseline="0" dirty="0" smtClean="0"/>
                        <a:t> слесарной ножовкой уголки, сохраняя разметочные линии.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Слесарная ножовка и </a:t>
                      </a:r>
                      <a:r>
                        <a:rPr lang="ru-RU" sz="1400" dirty="0" smtClean="0"/>
                        <a:t>тиски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  <a:tr h="66232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Опилить заготовку напильником. Опиливание постоянно контролировать линейкой, угольником и штангенциркулем.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Напильник, линейка, угольник</a:t>
                      </a:r>
                      <a:r>
                        <a:rPr lang="ru-RU" sz="1400" baseline="0" dirty="0" smtClean="0"/>
                        <a:t> и штангенциркуль.</a:t>
                      </a:r>
                      <a:endParaRPr lang="ru-RU" sz="1400" dirty="0"/>
                    </a:p>
                  </a:txBody>
                  <a:tcPr/>
                </a:tc>
              </a:tr>
              <a:tr h="6398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Зачистить шлифовальной  шкуркой и проверить качество изделия.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Шлифовальная шкурка, линейка, штангенциркуль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Я\Desktop\подвеска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96753"/>
            <a:ext cx="2160240" cy="1008112"/>
          </a:xfrm>
          <a:prstGeom prst="rect">
            <a:avLst/>
          </a:prstGeom>
          <a:noFill/>
        </p:spPr>
      </p:pic>
      <p:pic>
        <p:nvPicPr>
          <p:cNvPr id="2051" name="Picture 3" descr="C:\Users\Я\Desktop\подвес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3" y="2492896"/>
            <a:ext cx="1368151" cy="720080"/>
          </a:xfrm>
          <a:prstGeom prst="rect">
            <a:avLst/>
          </a:prstGeom>
          <a:noFill/>
        </p:spPr>
      </p:pic>
      <p:pic>
        <p:nvPicPr>
          <p:cNvPr id="2052" name="Picture 4" descr="C:\Users\Я\Desktop\подвеска5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499992" y="3212976"/>
            <a:ext cx="1512167" cy="1440160"/>
          </a:xfrm>
          <a:prstGeom prst="rect">
            <a:avLst/>
          </a:prstGeom>
          <a:noFill/>
        </p:spPr>
      </p:pic>
      <p:pic>
        <p:nvPicPr>
          <p:cNvPr id="2053" name="Picture 5" descr="C:\Users\Я\Desktop\подвеска6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499992" y="4653136"/>
            <a:ext cx="1512167" cy="576064"/>
          </a:xfrm>
          <a:prstGeom prst="rect">
            <a:avLst/>
          </a:prstGeom>
          <a:noFill/>
        </p:spPr>
      </p:pic>
      <p:pic>
        <p:nvPicPr>
          <p:cNvPr id="2054" name="Picture 6" descr="C:\Users\Я\Desktop\подвеска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5229200"/>
            <a:ext cx="1512168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r>
              <a:rPr lang="ru-RU" dirty="0" smtClean="0"/>
              <a:t>Используемые ресурсы: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Учебник «Технология» В. Д. Симоненко; 4-е изд. М.; </a:t>
            </a:r>
            <a:r>
              <a:rPr lang="ru-RU" dirty="0" err="1" smtClean="0"/>
              <a:t>Вентана-Граф</a:t>
            </a:r>
            <a:r>
              <a:rPr lang="ru-RU" dirty="0" smtClean="0"/>
              <a:t>, 2013</a:t>
            </a:r>
          </a:p>
          <a:p>
            <a:r>
              <a:rPr lang="ru-RU" dirty="0" smtClean="0"/>
              <a:t>Лабораторно-практические работы по техническому труду; В. А. Перов; М. «Просвещение», 1983</a:t>
            </a:r>
          </a:p>
          <a:p>
            <a:r>
              <a:rPr lang="ru-RU" dirty="0" smtClean="0"/>
              <a:t>Учебные задания по труду Н. Ф. </a:t>
            </a:r>
            <a:r>
              <a:rPr lang="ru-RU" dirty="0" err="1" smtClean="0"/>
              <a:t>Якубин</a:t>
            </a:r>
            <a:r>
              <a:rPr lang="ru-RU" dirty="0" smtClean="0"/>
              <a:t>, М. «Просвещение» 1991</a:t>
            </a:r>
          </a:p>
          <a:p>
            <a:r>
              <a:rPr lang="ru-RU" dirty="0" smtClean="0"/>
              <a:t>Технология обработки металлов, Б. М. Муравьев, М. «Просвещение» 2002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409</TotalTime>
  <Words>709</Words>
  <Application>Microsoft Office PowerPoint</Application>
  <PresentationFormat>Экран (4:3)</PresentationFormat>
  <Paragraphs>142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 Технологические карты 6 класс</vt:lpstr>
      <vt:lpstr>Технологическая карта № 1:</vt:lpstr>
      <vt:lpstr>Технологическая карта № 2: «Изготовление подвеса для полочек»</vt:lpstr>
      <vt:lpstr>Технологическая карта №3: «изготовление подвеса для плакатов»</vt:lpstr>
      <vt:lpstr>Технологическая карта № 4: «Изготовление угольника слесарного» </vt:lpstr>
      <vt:lpstr>Технологическая карта №5:«Изготовление подвески»</vt:lpstr>
      <vt:lpstr>Используемые ресурсы: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карты 6 класс</dc:title>
  <dc:creator>RePack by SPecialiST</dc:creator>
  <cp:lastModifiedBy>RePack by SPecialiST</cp:lastModifiedBy>
  <cp:revision>38</cp:revision>
  <dcterms:created xsi:type="dcterms:W3CDTF">2013-11-03T07:29:04Z</dcterms:created>
  <dcterms:modified xsi:type="dcterms:W3CDTF">2013-11-10T06:40:20Z</dcterms:modified>
</cp:coreProperties>
</file>