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8" r:id="rId9"/>
    <p:sldId id="270" r:id="rId10"/>
    <p:sldId id="273" r:id="rId11"/>
    <p:sldId id="275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2" r:id="rId20"/>
    <p:sldId id="293" r:id="rId21"/>
    <p:sldId id="295" r:id="rId22"/>
    <p:sldId id="297" r:id="rId23"/>
    <p:sldId id="299" r:id="rId24"/>
    <p:sldId id="301" r:id="rId25"/>
    <p:sldId id="303" r:id="rId26"/>
    <p:sldId id="305" r:id="rId27"/>
    <p:sldId id="307" r:id="rId28"/>
    <p:sldId id="309" r:id="rId29"/>
    <p:sldId id="312" r:id="rId30"/>
    <p:sldId id="314" r:id="rId31"/>
    <p:sldId id="317" r:id="rId32"/>
    <p:sldId id="318" r:id="rId33"/>
    <p:sldId id="32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3D0C0-6CFA-4046-8891-22D70799E71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DF6B-E3CD-49DA-AE06-474F55498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0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DF6B-E3CD-49DA-AE06-474F55498C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DF6B-E3CD-49DA-AE06-474F55498CD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DF6B-E3CD-49DA-AE06-474F55498CD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D3E2022-515C-4632-B3C7-FA949B1EB0DB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C6DE25-C3C7-4CEE-8163-B96C92DD5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log.stilago.net/ru/wp-content/uploads/FASHION_11.jp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log.stilago.net/ru/wp-content/uploads/FASHION_4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log.stilago.net/ru/wp-content/uploads/FASHION_12.jpg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log.stilago.net/ru/wp-content/uploads/FASHION_14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3ladies.ru/wp-content/uploads/2012/12/4-vera_wang_spring_summer_2013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hyperlink" Target="http://3ladies.ru/wp-content/uploads/2012/12/5-vera_wang_spring_summer_2013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blog.stilago.net/ru/wp-content/uploads/FASHION_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tilago.net/ru/wp-content/uploads/FASHIO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tyart.ru/plissirovannye-platy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blog.stilago.net/ru/wp-content/uploads/FASHION_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Тенденции, тренды и </a:t>
            </a:r>
            <a:r>
              <a:rPr lang="ru-RU" dirty="0" err="1" smtClean="0"/>
              <a:t>must-have</a:t>
            </a:r>
            <a:r>
              <a:rPr lang="ru-RU" dirty="0" smtClean="0"/>
              <a:t> сезона весна-лето 2013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Обзор модных журналов, </a:t>
            </a:r>
            <a:r>
              <a:rPr lang="ru-RU" i="1" dirty="0" err="1" smtClean="0">
                <a:solidFill>
                  <a:schemeClr val="tx1"/>
                </a:solidFill>
              </a:rPr>
              <a:t>интернет-источников</a:t>
            </a:r>
            <a:r>
              <a:rPr lang="ru-RU" i="1" dirty="0" smtClean="0">
                <a:solidFill>
                  <a:schemeClr val="tx1"/>
                </a:solidFill>
              </a:rPr>
              <a:t>, показов моды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333744" cy="580074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/>
                </a:solidFill>
              </a:rPr>
              <a:t> Гавайи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Гавайские расцветки широко представлены в новом сезоне. Гибискусы, райские птицы, колибри и пальмовые листья, берущие истоки из Гонолулу, сделают гардероб нового сезона частью тропического пейзажа. </a:t>
            </a:r>
            <a:endParaRPr lang="ru-RU" dirty="0"/>
          </a:p>
        </p:txBody>
      </p:sp>
      <p:pic>
        <p:nvPicPr>
          <p:cNvPr id="4098" name="Picture 2" descr="http://www.elle.ru/var/elleru/storage/images/moda/podium/vesna-leto-2013-pret-a-porter/isabel_marant/pokaz/marant-rs13-1868/2866808-1-eng-GB/Marant-RS13-1868_catwalk_slideshow.jpg"/>
          <p:cNvPicPr>
            <a:picLocks noChangeAspect="1" noChangeArrowheads="1"/>
          </p:cNvPicPr>
          <p:nvPr/>
        </p:nvPicPr>
        <p:blipFill>
          <a:blip r:embed="rId2" cstate="print"/>
          <a:srcRect l="16917" r="17293"/>
          <a:stretch>
            <a:fillRect/>
          </a:stretch>
        </p:blipFill>
        <p:spPr bwMode="auto">
          <a:xfrm>
            <a:off x="3929058" y="357166"/>
            <a:ext cx="2500330" cy="5715000"/>
          </a:xfrm>
          <a:prstGeom prst="rect">
            <a:avLst/>
          </a:prstGeom>
          <a:noFill/>
        </p:spPr>
      </p:pic>
      <p:pic>
        <p:nvPicPr>
          <p:cNvPr id="5" name="Picture 6" descr="http://www.elle.ru/var/elleru/storage/images/moda/podium/vesna-leto-2013-pret-a-porter/proenza-schouler/pokaz/schouler-rs13-3454/2703985-1-eng-GB/Schouler-RS13-3454_catwalk_slidesho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80" y="980728"/>
            <a:ext cx="285752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405182" cy="61579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Рисунок в горошек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новом сезоне мода возвращается к знаменитому платью в горошек </a:t>
            </a:r>
            <a:r>
              <a:rPr lang="ru-RU" sz="2000" dirty="0" err="1" smtClean="0"/>
              <a:t>Орди</a:t>
            </a:r>
            <a:r>
              <a:rPr lang="ru-RU" sz="2000" dirty="0" smtClean="0"/>
              <a:t> </a:t>
            </a:r>
            <a:r>
              <a:rPr lang="ru-RU" sz="2000" dirty="0" err="1" smtClean="0"/>
              <a:t>Хепберн</a:t>
            </a:r>
            <a:r>
              <a:rPr lang="ru-RU" sz="2000" dirty="0" smtClean="0"/>
              <a:t> из «Завтрака у Тиффани» 1961 года, подчеркивая женскую утонченность и изысканность. Классический дуэт черного платья и белых точек – основная деталь минималистского образа с элегантным оттенком. Этот эффект используют </a:t>
            </a:r>
            <a:r>
              <a:rPr lang="ru-RU" sz="2000" dirty="0" err="1" smtClean="0"/>
              <a:t>Giorgio</a:t>
            </a:r>
            <a:r>
              <a:rPr lang="ru-RU" sz="2000" dirty="0" smtClean="0"/>
              <a:t> </a:t>
            </a:r>
            <a:r>
              <a:rPr lang="ru-RU" sz="2000" dirty="0" err="1" smtClean="0"/>
              <a:t>Armani</a:t>
            </a:r>
            <a:r>
              <a:rPr lang="ru-RU" sz="2000" dirty="0" smtClean="0"/>
              <a:t>, </a:t>
            </a:r>
            <a:r>
              <a:rPr lang="ru-RU" sz="2000" dirty="0" err="1" smtClean="0"/>
              <a:t>Chanel</a:t>
            </a:r>
            <a:r>
              <a:rPr lang="ru-RU" sz="2000" dirty="0" smtClean="0"/>
              <a:t> и </a:t>
            </a:r>
            <a:r>
              <a:rPr lang="ru-RU" sz="2000" dirty="0" err="1" smtClean="0"/>
              <a:t>Haider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 descr="http://blog.stilago.net/ru/wp-content/uploads/FASHION_11-590x1024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392909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le.ru/var/elleru/storage/images/moda/podium/vesna-leto-2013-pret-a-porter/giorgio_armani/pokaz/giorgio-armani-rs13-3101/2817783-1-eng-GB/Giorgio-Armani-RS13-3101_catwalk_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08" y="357166"/>
            <a:ext cx="4038801" cy="6053140"/>
          </a:xfrm>
          <a:prstGeom prst="rect">
            <a:avLst/>
          </a:prstGeom>
          <a:noFill/>
        </p:spPr>
      </p:pic>
      <p:pic>
        <p:nvPicPr>
          <p:cNvPr id="1028" name="Picture 4" descr="http://www.elle.ru/var/elleru/storage/images/moda/podium/vesna-leto-2013-pret-a-porter/chanel/pokaz/chanel-rs13-3086/2909529-1-eng-GB/Chanel-RS13-3086_catwalk_slidesh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074"/>
            <a:ext cx="3929090" cy="590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690934" cy="608649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Смокинги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Мужская и женская андрогиния продолжает вдохновлять дизайнеров. Классические тренды, в очередной раз использованные на подиуме в коллекциях </a:t>
            </a:r>
            <a:r>
              <a:rPr lang="ru-RU" sz="2200" dirty="0" err="1" smtClean="0"/>
              <a:t>Lanvin</a:t>
            </a:r>
            <a:r>
              <a:rPr lang="ru-RU" sz="2200" dirty="0" smtClean="0"/>
              <a:t>, </a:t>
            </a:r>
            <a:r>
              <a:rPr lang="ru-RU" sz="2200" dirty="0" err="1" smtClean="0"/>
              <a:t>Christian</a:t>
            </a:r>
            <a:r>
              <a:rPr lang="ru-RU" sz="2200" dirty="0" smtClean="0"/>
              <a:t> </a:t>
            </a:r>
            <a:r>
              <a:rPr lang="ru-RU" sz="2200" dirty="0" err="1" smtClean="0"/>
              <a:t>Dior</a:t>
            </a:r>
            <a:r>
              <a:rPr lang="ru-RU" sz="2200" dirty="0" smtClean="0"/>
              <a:t> и </a:t>
            </a:r>
            <a:r>
              <a:rPr lang="ru-RU" sz="2200" dirty="0" err="1" smtClean="0"/>
              <a:t>Céline</a:t>
            </a:r>
            <a:r>
              <a:rPr lang="ru-RU" sz="2200" dirty="0" smtClean="0"/>
              <a:t>. Черные и белые силуэты в стиле фотографа </a:t>
            </a:r>
            <a:r>
              <a:rPr lang="ru-RU" sz="2200" dirty="0" err="1" smtClean="0"/>
              <a:t>Хелмута</a:t>
            </a:r>
            <a:r>
              <a:rPr lang="ru-RU" sz="2200" dirty="0" smtClean="0"/>
              <a:t> Ньютона.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blog.stilago.net/ru/wp-content/uploads/FASHION_4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3891"/>
            <a:ext cx="2823497" cy="45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he_image" descr="http://www.elle.ru/var/elleru/storage/images/moda/podium/vesna-leto-2013-pret-a-porter/christian-dior/pokaz/dior-rs13-2849/2864996-1-eng-GB/Dior-RS13-2849_catwalk_slidesho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737" y="2852936"/>
            <a:ext cx="2321936" cy="384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4"/>
            <a:ext cx="3286148" cy="608649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Металл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Дефиле </a:t>
            </a:r>
            <a:r>
              <a:rPr lang="ru-RU" sz="2200" dirty="0" err="1" smtClean="0"/>
              <a:t>Burberry</a:t>
            </a:r>
            <a:r>
              <a:rPr lang="ru-RU" sz="2200" dirty="0" smtClean="0"/>
              <a:t>, </a:t>
            </a:r>
            <a:r>
              <a:rPr lang="ru-RU" sz="2200" dirty="0" err="1" smtClean="0"/>
              <a:t>Christian</a:t>
            </a:r>
            <a:r>
              <a:rPr lang="ru-RU" sz="2200" dirty="0" smtClean="0"/>
              <a:t> </a:t>
            </a:r>
            <a:r>
              <a:rPr lang="ru-RU" sz="2200" dirty="0" err="1" smtClean="0"/>
              <a:t>Dior</a:t>
            </a:r>
            <a:r>
              <a:rPr lang="ru-RU" sz="2200" dirty="0" smtClean="0"/>
              <a:t> и </a:t>
            </a:r>
            <a:r>
              <a:rPr lang="ru-RU" sz="2200" dirty="0" err="1" smtClean="0"/>
              <a:t>Jean-Paul</a:t>
            </a:r>
            <a:r>
              <a:rPr lang="ru-RU" sz="2200" dirty="0" smtClean="0"/>
              <a:t> </a:t>
            </a:r>
            <a:r>
              <a:rPr lang="ru-RU" sz="2200" dirty="0" err="1" smtClean="0"/>
              <a:t>Gaultier</a:t>
            </a:r>
            <a:r>
              <a:rPr lang="ru-RU" sz="2200" dirty="0" smtClean="0"/>
              <a:t> показывают, что блестящие металлические частицы задают тон новому сезону. Ослепляющая </a:t>
            </a:r>
            <a:r>
              <a:rPr lang="ru-RU" sz="2200" dirty="0" err="1" smtClean="0"/>
              <a:t>тренденция</a:t>
            </a:r>
            <a:r>
              <a:rPr lang="ru-RU" sz="2200" dirty="0" smtClean="0"/>
              <a:t> присутствующая  в </a:t>
            </a:r>
            <a:br>
              <a:rPr lang="ru-RU" sz="2200" dirty="0" smtClean="0"/>
            </a:br>
            <a:r>
              <a:rPr lang="ru-RU" sz="2200" dirty="0" err="1" smtClean="0"/>
              <a:t>тренчах</a:t>
            </a:r>
            <a:r>
              <a:rPr lang="ru-RU" sz="2200" dirty="0" smtClean="0"/>
              <a:t> </a:t>
            </a:r>
            <a:r>
              <a:rPr lang="ru-RU" sz="2200" dirty="0" err="1" smtClean="0"/>
              <a:t>Burberry</a:t>
            </a:r>
            <a:r>
              <a:rPr lang="ru-RU" sz="2200" dirty="0" smtClean="0"/>
              <a:t>, платьях </a:t>
            </a:r>
            <a:r>
              <a:rPr lang="ru-RU" sz="2200" dirty="0" err="1" smtClean="0"/>
              <a:t>Dior</a:t>
            </a:r>
            <a:r>
              <a:rPr lang="ru-RU" sz="2200" dirty="0" smtClean="0"/>
              <a:t> и </a:t>
            </a:r>
            <a:r>
              <a:rPr lang="ru-RU" sz="2200" dirty="0" err="1" smtClean="0"/>
              <a:t>Jean-Paul</a:t>
            </a:r>
            <a:r>
              <a:rPr lang="ru-RU" sz="2200" dirty="0" smtClean="0"/>
              <a:t> </a:t>
            </a:r>
            <a:r>
              <a:rPr lang="ru-RU" sz="2200" dirty="0" err="1" smtClean="0"/>
              <a:t>Gaultier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the_image" descr="http://www.elle.ru/var/elleru/storage/images/moda/podium/vesna-leto-2013-pret-a-porter/christian-dior/pokaz/dior-rs13-2950/2865191-1-eng-GB/Dior-RS13-2950_catwalk_slidesh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3140422" cy="513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he_image" descr="http://www.elle.ru/var/elleru/storage/images/moda/podium/vesna-leto-2013-pret-a-porter/burberry_prorsum/pokaz/burberry-rs13-1728/2752738-1-eng-GB/Burberry-RS13-1728_catwalk_slideshow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876" y="1110720"/>
            <a:ext cx="24288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333744" cy="608649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Золотые блестки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Золотые блестки засверкают на куртках, платьях и брюках нового летнего сезона 2013. Зеркальный эффект блестящих частиц взорвет </a:t>
            </a:r>
            <a:r>
              <a:rPr lang="ru-RU" sz="2200" dirty="0" err="1" smtClean="0"/>
              <a:t>танцпол</a:t>
            </a:r>
            <a:r>
              <a:rPr lang="ru-RU" sz="2200" dirty="0" smtClean="0"/>
              <a:t>, когда закрутится дискобол. </a:t>
            </a:r>
            <a:r>
              <a:rPr lang="ru-RU" sz="2200" dirty="0" err="1" smtClean="0"/>
              <a:t>Fendi</a:t>
            </a:r>
            <a:r>
              <a:rPr lang="ru-RU" sz="2200" dirty="0" smtClean="0"/>
              <a:t>, </a:t>
            </a:r>
            <a:r>
              <a:rPr lang="ru-RU" sz="2200" dirty="0" err="1" smtClean="0"/>
              <a:t>Saint-Laurent</a:t>
            </a:r>
            <a:r>
              <a:rPr lang="ru-RU" sz="2200" dirty="0" smtClean="0"/>
              <a:t> и </a:t>
            </a:r>
            <a:r>
              <a:rPr lang="ru-RU" sz="2200" dirty="0" err="1" smtClean="0"/>
              <a:t>Ralph</a:t>
            </a:r>
            <a:r>
              <a:rPr lang="ru-RU" sz="2200" dirty="0" smtClean="0"/>
              <a:t> </a:t>
            </a:r>
            <a:r>
              <a:rPr lang="ru-RU" sz="2200" dirty="0" err="1" smtClean="0"/>
              <a:t>Lauren</a:t>
            </a:r>
            <a:r>
              <a:rPr lang="ru-RU" sz="2200" dirty="0" smtClean="0"/>
              <a:t> использовали блестки в новом сезоне.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blog.stilago.net/ru/wp-content/uploads/FASHION_12-547x1024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331819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76288"/>
            <a:ext cx="3571900" cy="52959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Бахрома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Возвращаясь к кричащим платьям в стиле чарльстон из 20-х к королевам диско 70-х, мода сезона весна-лето 2013 в очередной раз акцентирует внимание на бахроме. </a:t>
            </a:r>
            <a:r>
              <a:rPr lang="ru-RU" sz="2200" dirty="0" err="1" smtClean="0"/>
              <a:t>Nina</a:t>
            </a:r>
            <a:r>
              <a:rPr lang="ru-RU" sz="2200" dirty="0" smtClean="0"/>
              <a:t> </a:t>
            </a:r>
            <a:r>
              <a:rPr lang="ru-RU" sz="2200" dirty="0" err="1" smtClean="0"/>
              <a:t>Ricci</a:t>
            </a:r>
            <a:r>
              <a:rPr lang="ru-RU" sz="2200" dirty="0" smtClean="0"/>
              <a:t>, </a:t>
            </a:r>
            <a:r>
              <a:rPr lang="ru-RU" sz="2200" dirty="0" err="1" smtClean="0"/>
              <a:t>Bottega</a:t>
            </a:r>
            <a:r>
              <a:rPr lang="ru-RU" sz="2200" dirty="0" smtClean="0"/>
              <a:t> </a:t>
            </a:r>
            <a:r>
              <a:rPr lang="ru-RU" sz="2200" dirty="0" err="1" smtClean="0"/>
              <a:t>Veneta</a:t>
            </a:r>
            <a:r>
              <a:rPr lang="ru-RU" sz="2200" dirty="0" smtClean="0"/>
              <a:t> и </a:t>
            </a:r>
            <a:r>
              <a:rPr lang="ru-RU" sz="2200" dirty="0" err="1" smtClean="0"/>
              <a:t>Versace</a:t>
            </a:r>
            <a:r>
              <a:rPr lang="ru-RU" sz="2200" dirty="0" smtClean="0"/>
              <a:t> используют ее в новом сезоне.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blog.stilago.net/ru/wp-content/uploads/FASHION_14-533x1024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42853"/>
            <a:ext cx="34640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85728"/>
            <a:ext cx="2888448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Сафари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новом сезоне дизайнеры создали одежду в стиле сафари, используя бежевые тона и материалы цвета хаки. Это прослеживается в коллекциях </a:t>
            </a:r>
            <a:r>
              <a:rPr lang="ru-RU" sz="2200" dirty="0" err="1" smtClean="0"/>
              <a:t>Emporio</a:t>
            </a:r>
            <a:r>
              <a:rPr lang="ru-RU" sz="2200" dirty="0" smtClean="0"/>
              <a:t> </a:t>
            </a:r>
            <a:r>
              <a:rPr lang="ru-RU" sz="2200" dirty="0" err="1" smtClean="0"/>
              <a:t>Armani</a:t>
            </a:r>
            <a:r>
              <a:rPr lang="ru-RU" sz="2200" dirty="0" smtClean="0"/>
              <a:t>, </a:t>
            </a:r>
            <a:r>
              <a:rPr lang="ru-RU" sz="2200" dirty="0" err="1" smtClean="0"/>
              <a:t>Kenzo</a:t>
            </a:r>
            <a:r>
              <a:rPr lang="ru-RU" sz="2200" dirty="0" smtClean="0"/>
              <a:t> и </a:t>
            </a:r>
            <a:r>
              <a:rPr lang="ru-RU" sz="2200" dirty="0" err="1" smtClean="0"/>
              <a:t>MaxMara</a:t>
            </a:r>
            <a:r>
              <a:rPr lang="ru-RU" sz="22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4034" name="Picture 2" descr="http://www.elle.ru/var/elleru/storage/images/moda/podium/vesna-leto-2013-pret-a-porter/emporio_armani/pokaz/emporio-armani-rs13-1811/2778653-1-eng-GB/Emporio-Armani-RS13-1811_catwalk_slidesh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2500330" cy="5695950"/>
          </a:xfrm>
          <a:prstGeom prst="rect">
            <a:avLst/>
          </a:prstGeom>
          <a:noFill/>
        </p:spPr>
      </p:pic>
      <p:pic>
        <p:nvPicPr>
          <p:cNvPr id="44036" name="Picture 4" descr="http://www.elle.ru/var/elleru/storage/images/moda/podium/vesna-leto-2013-pret-a-porter/max_mara/pokaz/max-mara-rs13-1215/2778423-1-eng-GB/Max-Mara-RS13-1215_catwalk_slideshow.jpg"/>
          <p:cNvPicPr>
            <a:picLocks noChangeAspect="1" noChangeArrowheads="1"/>
          </p:cNvPicPr>
          <p:nvPr/>
        </p:nvPicPr>
        <p:blipFill>
          <a:blip r:embed="rId3" cstate="print"/>
          <a:srcRect l="18797" r="17293"/>
          <a:stretch>
            <a:fillRect/>
          </a:stretch>
        </p:blipFill>
        <p:spPr bwMode="auto">
          <a:xfrm>
            <a:off x="6286512" y="357166"/>
            <a:ext cx="2428892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85794"/>
            <a:ext cx="3317076" cy="5715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Клетка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За кулисами шоу </a:t>
            </a:r>
            <a:r>
              <a:rPr lang="ru-RU" sz="2200" dirty="0" err="1" smtClean="0"/>
              <a:t>Louis</a:t>
            </a:r>
            <a:r>
              <a:rPr lang="ru-RU" sz="2200" dirty="0" smtClean="0"/>
              <a:t> </a:t>
            </a:r>
            <a:r>
              <a:rPr lang="ru-RU" sz="2200" dirty="0" err="1" smtClean="0"/>
              <a:t>Vuitton</a:t>
            </a:r>
            <a:r>
              <a:rPr lang="ru-RU" sz="2200" dirty="0" smtClean="0"/>
              <a:t> Марк </a:t>
            </a:r>
            <a:r>
              <a:rPr lang="ru-RU" sz="2200" dirty="0" err="1" smtClean="0"/>
              <a:t>Джейкобс</a:t>
            </a:r>
            <a:r>
              <a:rPr lang="ru-RU" sz="2200" dirty="0" smtClean="0"/>
              <a:t> признался, что при создании своей новой коллекции был вдохновлен колоннами </a:t>
            </a:r>
            <a:r>
              <a:rPr lang="ru-RU" sz="2200" dirty="0" err="1" smtClean="0"/>
              <a:t>Бюрена</a:t>
            </a:r>
            <a:r>
              <a:rPr lang="ru-RU" sz="2200" dirty="0" smtClean="0"/>
              <a:t>, установленными в 1986 во дворе парижского </a:t>
            </a:r>
            <a:r>
              <a:rPr lang="ru-RU" sz="2200" dirty="0" err="1" smtClean="0"/>
              <a:t>Пале-Рояль</a:t>
            </a:r>
            <a:r>
              <a:rPr lang="ru-RU" sz="2200" dirty="0" smtClean="0"/>
              <a:t>. Эти же тенденции можно наблюдать в коллекции </a:t>
            </a:r>
            <a:r>
              <a:rPr lang="ru-RU" sz="2200" dirty="0" err="1" smtClean="0"/>
              <a:t>Balmain</a:t>
            </a:r>
            <a:r>
              <a:rPr lang="ru-RU" sz="2200" dirty="0" smtClean="0"/>
              <a:t>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&amp;Mcy;&amp;ocy;&amp;dcy;&amp;ncy;&amp;ycy;&amp;iecy; &amp;tcy;&amp;rcy;&amp;iecy;&amp;ncy;&amp;dcy;&amp;ycy; &amp;vcy;&amp;iecy;&amp;scy;&amp;ncy;&amp;acy;-&amp;lcy;&amp;iecy;&amp;tcy;&amp;ocy; 20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26" y="714356"/>
            <a:ext cx="5072130" cy="52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0813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Тренды сезона </a:t>
            </a:r>
            <a:br>
              <a:rPr lang="ru-RU" b="1" dirty="0" smtClean="0"/>
            </a:br>
            <a:r>
              <a:rPr lang="ru-RU" b="1" dirty="0" smtClean="0"/>
              <a:t>весна-лето 2013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 последнее время стало принято смешивать </a:t>
            </a:r>
            <a:r>
              <a:rPr lang="ru-RU" sz="2000" dirty="0" smtClean="0"/>
              <a:t>понятия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тенденция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тренд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/>
              <a:t>Считается, что это одно и то же. Между тем</a:t>
            </a:r>
            <a:r>
              <a:rPr lang="ru-RU" sz="2000" dirty="0" smtClean="0"/>
              <a:t>, любая тенденция станет  </a:t>
            </a:r>
            <a:r>
              <a:rPr lang="ru-RU" sz="2000" dirty="0"/>
              <a:t>т</a:t>
            </a:r>
            <a:r>
              <a:rPr lang="ru-RU" sz="2000" dirty="0" smtClean="0"/>
              <a:t>рендом через </a:t>
            </a:r>
            <a:r>
              <a:rPr lang="ru-RU" sz="2000" dirty="0"/>
              <a:t>два </a:t>
            </a:r>
            <a:r>
              <a:rPr lang="ru-RU" sz="2000" dirty="0" smtClean="0"/>
              <a:t>года и может сохранится в моде несколько сезонов.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900634"/>
          </a:xfrm>
        </p:spPr>
        <p:txBody>
          <a:bodyPr>
            <a:noAutofit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енденция</a:t>
            </a:r>
            <a:r>
              <a:rPr lang="ru-RU" dirty="0" smtClean="0"/>
              <a:t> – это направление, в которое мода только начинает разворачиваться, а также, закономерность предложений  </a:t>
            </a:r>
            <a:r>
              <a:rPr lang="ru-RU" dirty="0"/>
              <a:t>встречающаяся в </a:t>
            </a:r>
            <a:r>
              <a:rPr lang="ru-RU" dirty="0" smtClean="0"/>
              <a:t>коллекциях сезона различных Домов моды и модельеров.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/>
              <a:t>Тренд </a:t>
            </a:r>
            <a:r>
              <a:rPr lang="ru-RU" dirty="0" smtClean="0"/>
              <a:t>–это </a:t>
            </a:r>
            <a:r>
              <a:rPr lang="ru-RU" dirty="0"/>
              <a:t>повторяющие </a:t>
            </a:r>
            <a:r>
              <a:rPr lang="ru-RU" dirty="0" smtClean="0"/>
              <a:t>из сезона в сезон  и даже в из года в год тенденции моды. 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b="1" dirty="0" smtClean="0"/>
              <a:t>Тренды </a:t>
            </a:r>
            <a:r>
              <a:rPr lang="ru-RU" dirty="0" smtClean="0"/>
              <a:t>представляют собой характерные для модного сезона цвета, крой, отделки, детали, аксессуары, стили и т. </a:t>
            </a:r>
            <a:r>
              <a:rPr lang="ru-RU" dirty="0" err="1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29552" cy="12858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Белый цвет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000" dirty="0" smtClean="0"/>
              <a:t>Слои белого — с головы до ног одеться в один цвет и не выглядеть скучно. Невыполнимо? Отнюдь. </a:t>
            </a:r>
            <a:br>
              <a:rPr lang="ru-RU" sz="2000" dirty="0" smtClean="0"/>
            </a:br>
            <a:r>
              <a:rPr lang="ru-RU" sz="2000" dirty="0" smtClean="0"/>
              <a:t>   Легкие структурированные наряды из коллекций сезона весна-лето 2013 подойдут всем модным "ангелам".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buro247.ru/local/images/buro/vg2_jpg_134969648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000240"/>
            <a:ext cx="32147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ltuzarr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28575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548058" cy="54435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Шорты.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этом сезоне нам предстоит отложить на дальнюю полку шкафа наши любимые джинсовые шорты, так как теперь на пике популярности шорты. выполненные из более благородных материалов либо в строгом, более </a:t>
            </a:r>
            <a:r>
              <a:rPr lang="ru-RU" sz="2000" dirty="0" smtClean="0"/>
              <a:t>классическом стиле, либо спортивном.</a:t>
            </a:r>
            <a:endParaRPr lang="ru-RU" sz="2000" dirty="0"/>
          </a:p>
        </p:txBody>
      </p:sp>
      <p:pic>
        <p:nvPicPr>
          <p:cNvPr id="4" name="Рисунок 3" descr="MONIQUE Lhuillier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881"/>
            <a:ext cx="2947046" cy="456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hotoset-main-image-2162" descr="imag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572" y="2604628"/>
            <a:ext cx="2593428" cy="42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119430" cy="56578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Баска.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И вновь баска на пике популярности. </a:t>
            </a:r>
            <a:br>
              <a:rPr lang="ru-RU" sz="2200" dirty="0" smtClean="0"/>
            </a:br>
            <a:r>
              <a:rPr lang="ru-RU" sz="2200" dirty="0" smtClean="0"/>
              <a:t>     В новом сезоне сочетаем топ с баской как с юбкой- карандашом, с обтягивающей мини, так и с узкими укороченными брюками, еще одним хитом сезона.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СALL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3393763" cy="548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MONIQUE Lhuillier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122115"/>
            <a:ext cx="2313177" cy="570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262306" cy="46577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Накладные карманы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 Этот тренд перешел к нам из осенне-зимнего сезона 2012.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Крупные карманы украшают не только брюки и шорты, но и женственные платья и юбки.</a:t>
            </a:r>
            <a:endParaRPr lang="ru-RU" sz="2000" dirty="0"/>
          </a:p>
        </p:txBody>
      </p:sp>
      <p:pic>
        <p:nvPicPr>
          <p:cNvPr id="4" name="Рисунок 3" descr="altuzarr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3320615" cy="519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ill Stuart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750" y="1484784"/>
            <a:ext cx="2749681" cy="51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3428992" cy="472441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Этнический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принт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Этот </a:t>
            </a:r>
            <a:r>
              <a:rPr lang="ru-RU" sz="2000" dirty="0" err="1" smtClean="0"/>
              <a:t>принт</a:t>
            </a:r>
            <a:r>
              <a:rPr lang="ru-RU" sz="2000" dirty="0" smtClean="0"/>
              <a:t> так же пришел из предыдущих сезонов. </a:t>
            </a:r>
            <a:br>
              <a:rPr lang="ru-RU" sz="2000" dirty="0" smtClean="0"/>
            </a:br>
            <a:r>
              <a:rPr lang="ru-RU" sz="2000" dirty="0" smtClean="0"/>
              <a:t>     Сочетаем как платья и юбки, так и шорты и брюки с этим </a:t>
            </a:r>
            <a:r>
              <a:rPr lang="ru-RU" sz="2000" dirty="0" err="1" smtClean="0"/>
              <a:t>принтом</a:t>
            </a:r>
            <a:r>
              <a:rPr lang="ru-RU" sz="2000" dirty="0" smtClean="0"/>
              <a:t> с однотонными вещами.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Mara Hoffma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4624"/>
            <a:ext cx="3079520" cy="494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ara Hoffm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575" y="1715753"/>
            <a:ext cx="3251425" cy="51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548058" cy="372904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Черный+белый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Уже не первый сезон на пике популярности держится сочетание именно этих цветов.</a:t>
            </a:r>
            <a:br>
              <a:rPr lang="ru-RU" sz="2000" dirty="0" smtClean="0"/>
            </a:br>
            <a:r>
              <a:rPr lang="ru-RU" sz="2000" dirty="0" smtClean="0"/>
              <a:t>     Классика жанра по новому прекрасно подойдет для офиса.</a:t>
            </a:r>
            <a:endParaRPr lang="ru-RU" sz="2000" dirty="0"/>
          </a:p>
        </p:txBody>
      </p:sp>
      <p:pic>
        <p:nvPicPr>
          <p:cNvPr id="4" name="Рисунок 3" descr="Charlotte Ron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3307086" cy="50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rabal Gurung"/>
          <p:cNvPicPr/>
          <p:nvPr/>
        </p:nvPicPr>
        <p:blipFill>
          <a:blip r:embed="rId3" cstate="print"/>
          <a:srcRect l="14929" r="17890"/>
          <a:stretch>
            <a:fillRect/>
          </a:stretch>
        </p:blipFill>
        <p:spPr bwMode="auto">
          <a:xfrm>
            <a:off x="6660231" y="1124743"/>
            <a:ext cx="2485847" cy="56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476620" cy="4229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Топики-бра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Мягкие, повседневные, почти как спортивные топы. В отличие от твердых корсетов прошлых сезонов, такие топы демократичны и женственны.</a:t>
            </a:r>
            <a:endParaRPr lang="ru-RU" sz="2000" dirty="0"/>
          </a:p>
        </p:txBody>
      </p:sp>
      <p:pic>
        <p:nvPicPr>
          <p:cNvPr id="3" name="photoset-main-image-3254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019054" cy="51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Mcy;&amp;ocy;&amp;dcy;&amp;ncy;&amp;ycy;&amp;iecy; &amp;tcy;&amp;rcy;&amp;iecy;&amp;ncy;&amp;dcy;&amp;ycy; &amp;vcy;&amp;iecy;&amp;scy;&amp;ncy;&amp;acy;-&amp;lcy;&amp;iecy;&amp;tcy;&amp;ocy; 20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94" y="3866708"/>
            <a:ext cx="4233082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190868" cy="46577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Чешуя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Этот необычный тренд так же не является новым, но в предстоящем сезоне чешуей покрыто абсолютно все-платья, юбки, брюки.</a:t>
            </a:r>
            <a:endParaRPr lang="ru-RU" sz="2000" dirty="0"/>
          </a:p>
        </p:txBody>
      </p:sp>
      <p:pic>
        <p:nvPicPr>
          <p:cNvPr id="4" name="Рисунок 3" descr="MONIQUE Lhuilli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3590558" cy="59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he_image" descr="http://www.elle.ru/var/elleru/storage/images/moda/podium/vesna-leto-2013-pret-a-porter/burberry_prorsum/pokaz/burberry-rs13-1701/2753058-1-eng-GB/Burberry-RS13-1701_catwalk_slideshow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869" y="1143000"/>
            <a:ext cx="264320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047992" cy="58721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Пышные юбки.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Пышные платья и просто юбки тренд модных тенденций. Длина от очень короткой до середины икры позволяет подобрать пышную юбку соответственно стилю и погодным условиям. </a:t>
            </a:r>
            <a:endParaRPr lang="ru-RU" sz="2000" dirty="0"/>
          </a:p>
        </p:txBody>
      </p:sp>
      <p:pic>
        <p:nvPicPr>
          <p:cNvPr id="4" name="Рисунок 3" descr="Мода весна-лето 2013">
            <a:hlinkClick r:id="rId2" tooltip="&quot;Мода весна-лето 2013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27860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да весна-лето 2013">
            <a:hlinkClick r:id="rId4" tooltip="&quot;Мода весна-лето 2013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143116"/>
            <a:ext cx="26432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286148" cy="607223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"Бумажные" узоры и вырезы.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Как бумажные снежинки выглядят модные платья нового сезона весна-лето 2013. </a:t>
            </a:r>
            <a:br>
              <a:rPr lang="ru-RU" sz="2200" dirty="0" smtClean="0"/>
            </a:br>
            <a:r>
              <a:rPr lang="ru-RU" sz="2200" dirty="0" smtClean="0"/>
              <a:t>    Это изящно и необычно. Кроме того, в отличие от прошлого сезона – исключительно женственно.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&amp;Mcy;&amp;ocy;&amp;dcy;&amp;ncy;&amp;ycy;&amp;iecy; &amp;tcy;&amp;rcy;&amp;iecy;&amp;ncy;&amp;dcy;&amp;ycy; &amp;vcy;&amp;iecy;&amp;scy;&amp;ncy;&amp;acy;-&amp;lcy;&amp;iecy;&amp;tcy;&amp;ocy; 20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14148"/>
            <a:ext cx="5078938" cy="4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657338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ust-have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сезона (от англ. </a:t>
            </a:r>
            <a:r>
              <a:rPr lang="ru-RU" sz="2000" dirty="0" err="1" smtClean="0"/>
              <a:t>must</a:t>
            </a:r>
            <a:r>
              <a:rPr lang="ru-RU" sz="2000" dirty="0" smtClean="0"/>
              <a:t> — должен) — модальный перфект, обозначающий предположение, обычно переводимое на русский выражением "должно быть",  чаще всего относятся к одежде и аксессуарам.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071678"/>
            <a:ext cx="7405710" cy="42148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ru-RU" b="1" dirty="0" err="1" smtClean="0">
                <a:solidFill>
                  <a:schemeClr val="tx1"/>
                </a:solidFill>
              </a:rPr>
              <a:t>ust-have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это  вещи, необходимые для поддержания статуса модника.  Порой одного аксессуара достаточно, чтобы выглядеть </a:t>
            </a:r>
            <a:r>
              <a:rPr lang="ru-RU" dirty="0" err="1" smtClean="0">
                <a:solidFill>
                  <a:schemeClr val="tx1"/>
                </a:solidFill>
              </a:rPr>
              <a:t>ультрамодно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Потому  нужно не забывать следить за сезонными новинками, ведь </a:t>
            </a:r>
            <a:r>
              <a:rPr lang="ru-RU" dirty="0" err="1" smtClean="0">
                <a:solidFill>
                  <a:schemeClr val="tx1"/>
                </a:solidFill>
              </a:rPr>
              <a:t>must-have</a:t>
            </a:r>
            <a:r>
              <a:rPr lang="ru-RU" dirty="0" smtClean="0">
                <a:solidFill>
                  <a:schemeClr val="tx1"/>
                </a:solidFill>
              </a:rPr>
              <a:t> сезона это не всегда что-то очень дорогое и недоступное, а даже наоборот.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Это может быть очень модный шарф, либо крупный браслет, либо головной убор. Любая мелочь сможет сделать ваш образ просто неповторимым.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6"/>
            <a:ext cx="3174200" cy="585791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Деним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девяностых.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Не совсем точная копия, но все же очень похоже.   </a:t>
            </a:r>
            <a:br>
              <a:rPr lang="ru-RU" sz="2200" dirty="0" smtClean="0"/>
            </a:br>
            <a:r>
              <a:rPr lang="ru-RU" sz="2200" dirty="0" smtClean="0"/>
              <a:t>    Теперь светлая </a:t>
            </a:r>
            <a:r>
              <a:rPr lang="ru-RU" sz="2200" dirty="0" err="1" smtClean="0"/>
              <a:t>джинса</a:t>
            </a:r>
            <a:r>
              <a:rPr lang="ru-RU" sz="2200" dirty="0" smtClean="0"/>
              <a:t> должна быть у всех.</a:t>
            </a:r>
            <a:br>
              <a:rPr lang="ru-RU" sz="2200" dirty="0" smtClean="0"/>
            </a:br>
            <a:r>
              <a:rPr lang="ru-RU" sz="2200" dirty="0" smtClean="0"/>
              <a:t>   Самый модный объект из такого </a:t>
            </a:r>
            <a:r>
              <a:rPr lang="ru-RU" sz="2200" dirty="0" err="1" smtClean="0"/>
              <a:t>денима</a:t>
            </a:r>
            <a:r>
              <a:rPr lang="ru-RU" sz="2200" dirty="0" smtClean="0"/>
              <a:t> – свободные, чуть мешковатые брюки.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&amp;Mcy;&amp;ocy;&amp;dcy;&amp;ncy;&amp;ycy;&amp;iecy; &amp;tcy;&amp;rcy;&amp;iecy;&amp;ncy;&amp;dcy;&amp;ycy; &amp;vcy;&amp;iecy;&amp;scy;&amp;ncy;&amp;acy;-&amp;lcy;&amp;iecy;&amp;tcy;&amp;ocy; 20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642918"/>
            <a:ext cx="489722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2547926" cy="58721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Макраме</a:t>
            </a:r>
            <a:r>
              <a:rPr lang="ru-RU" sz="2000" dirty="0" smtClean="0"/>
              <a:t> —</a:t>
            </a:r>
            <a:br>
              <a:rPr lang="ru-RU" sz="2000" dirty="0" smtClean="0"/>
            </a:br>
            <a:r>
              <a:rPr lang="ru-RU" sz="2000" dirty="0" smtClean="0"/>
              <a:t> нет, это не цветочное кашпо. Это привлекательно, и в новом сезоне весна-лето 2013 модные дизайнеры практически единогласно предлагают добавить в образ ажурных нарядов. </a:t>
            </a:r>
            <a:endParaRPr lang="ru-RU" sz="2000" dirty="0"/>
          </a:p>
        </p:txBody>
      </p:sp>
      <p:pic>
        <p:nvPicPr>
          <p:cNvPr id="4" name="Рисунок 3" descr="http://buro247.ru/local/images/buro/_jpg_13496854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480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2547926" cy="58721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Пластиковый блеск </a:t>
            </a:r>
            <a:r>
              <a:rPr lang="ru-RU" sz="2000" dirty="0" smtClean="0"/>
              <a:t>— неожиданно, но и пластик может быть модным. Дело в силуэте и цвете. Мировые дизайнеры показали класс там, где никто не ожидал – жакет из пластика. В дождь придется как нельзя кстати.</a:t>
            </a:r>
            <a:endParaRPr lang="ru-RU" sz="2000" dirty="0"/>
          </a:p>
        </p:txBody>
      </p:sp>
      <p:pic>
        <p:nvPicPr>
          <p:cNvPr id="5" name="Рисунок 4" descr="http://buro247.ru/local/images/buro/_jpg_134969024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4806376" cy="61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Кожа - </a:t>
            </a:r>
            <a:r>
              <a:rPr lang="ru-RU" dirty="0" err="1" smtClean="0"/>
              <a:t>must</a:t>
            </a:r>
            <a:r>
              <a:rPr lang="ru-RU" dirty="0" smtClean="0"/>
              <a:t> </a:t>
            </a:r>
            <a:r>
              <a:rPr lang="ru-RU" dirty="0" err="1" smtClean="0"/>
              <a:t>have</a:t>
            </a:r>
            <a:r>
              <a:rPr lang="ru-RU" dirty="0" smtClean="0"/>
              <a:t> сезона весна-лето 2013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571744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В новом сезоне кожа просто вскружила голову дизайнерам. </a:t>
            </a:r>
          </a:p>
          <a:p>
            <a:r>
              <a:rPr lang="ru-RU" dirty="0" smtClean="0"/>
              <a:t>      Они предлагают нам облачиться в кожу с ног до головы, и причем, кожа может быть абсолютно разных оттенков, от оттенка пудры до </a:t>
            </a:r>
            <a:r>
              <a:rPr lang="ru-RU" dirty="0" err="1" smtClean="0"/>
              <a:t>флюоресцентного</a:t>
            </a:r>
            <a:r>
              <a:rPr lang="ru-RU" dirty="0" smtClean="0"/>
              <a:t> голубого или фиолетового.</a:t>
            </a:r>
          </a:p>
          <a:p>
            <a:r>
              <a:rPr lang="ru-RU" dirty="0" smtClean="0"/>
              <a:t>      Так же в весенне-летнем сезоне кожа рептилии  на пике популярности.</a:t>
            </a:r>
          </a:p>
          <a:p>
            <a:r>
              <a:rPr lang="ru-RU" dirty="0" smtClean="0"/>
              <a:t>      Дизайнеры решили так же вернуть тренд 80-90-х годов — латекс и металлизированную кожу разных цветов и оттенков. </a:t>
            </a:r>
            <a:br>
              <a:rPr lang="ru-RU" dirty="0" smtClean="0"/>
            </a:br>
            <a:r>
              <a:rPr lang="ru-RU" dirty="0" smtClean="0"/>
              <a:t>      Так же дизайнеры и стилисты предлагают нам носить либо </a:t>
            </a:r>
            <a:r>
              <a:rPr lang="ru-RU" dirty="0" err="1" smtClean="0"/>
              <a:t>total</a:t>
            </a:r>
            <a:r>
              <a:rPr lang="ru-RU" dirty="0" smtClean="0"/>
              <a:t> </a:t>
            </a:r>
            <a:r>
              <a:rPr lang="ru-RU" dirty="0" err="1" smtClean="0"/>
              <a:t>look</a:t>
            </a:r>
            <a:r>
              <a:rPr lang="ru-RU" dirty="0" smtClean="0"/>
              <a:t> из кожи, либо одну вещь, выполненную из кожи, которая является основной составляющей вашего комплекта, такую, как, например, брюки.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972452" cy="47331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Тенденции моды сезона весна-лето 2013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20899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Шестидесятые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Легкий разноцветный дух витает над коллекциями сезона весна-лето 2013.</a:t>
            </a:r>
            <a:br>
              <a:rPr lang="ru-RU" sz="2000" dirty="0" smtClean="0"/>
            </a:br>
            <a:r>
              <a:rPr lang="ru-RU" sz="2000" dirty="0" smtClean="0"/>
              <a:t> Мини-юбки, платья-трапеции,  узоры и мотивы, выполненные в ярких цветах.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ostwald-helgaso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906394"/>
            <a:ext cx="2878458" cy="449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log.stilago.net/ru/wp-content/uploads/FASHION_6.jpg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285968"/>
            <a:ext cx="2643206" cy="43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rendy.wmj.ru/uploads/images/00/00/84/2012/12/03/1eb77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643182"/>
            <a:ext cx="2500330" cy="40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lotte Ronso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164342" cy="59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log.stilago.net/ru/wp-content/uploads/FASHION-590x1024.jpg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283" y="299029"/>
            <a:ext cx="364333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Полосы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Единогласный вердикт Недели моды: лето 2013 будет полосатым. Узкие и широкие, минималистские и </a:t>
            </a:r>
            <a:r>
              <a:rPr lang="ru-RU" sz="2000" dirty="0" err="1" smtClean="0"/>
              <a:t>психоделические</a:t>
            </a:r>
            <a:r>
              <a:rPr lang="ru-RU" sz="2000" dirty="0" smtClean="0"/>
              <a:t> полосы были показаны на подиуме.</a:t>
            </a:r>
            <a:endParaRPr lang="ru-RU" sz="2000" dirty="0"/>
          </a:p>
        </p:txBody>
      </p:sp>
      <p:pic>
        <p:nvPicPr>
          <p:cNvPr id="7" name="Рисунок 6" descr="http://trendy.wmj.ru/uploads/images/00/28/01/2012/12/11/c495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643050"/>
            <a:ext cx="492922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357586" cy="664371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Восточные мотивы-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кимано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Традиционные восточные узоры появились в этом сезоне в новой западной интерпретации, которая мысленно ссылается на Ханой, Пекин и Токио. Мотивы с драконами, лотосами, пионами и гибискусами появились в коллекциях </a:t>
            </a:r>
            <a:r>
              <a:rPr lang="ru-RU" sz="2000" dirty="0" err="1" smtClean="0"/>
              <a:t>Etro</a:t>
            </a:r>
            <a:r>
              <a:rPr lang="ru-RU" sz="2000" dirty="0" smtClean="0"/>
              <a:t>, </a:t>
            </a:r>
            <a:r>
              <a:rPr lang="ru-RU" sz="2000" dirty="0" err="1" smtClean="0"/>
              <a:t>Emilio</a:t>
            </a:r>
            <a:r>
              <a:rPr lang="ru-RU" sz="2000" dirty="0" smtClean="0"/>
              <a:t> </a:t>
            </a:r>
            <a:r>
              <a:rPr lang="ru-RU" sz="2000" dirty="0" err="1" smtClean="0"/>
              <a:t>Pucci</a:t>
            </a:r>
            <a:r>
              <a:rPr lang="ru-RU" sz="2000" dirty="0" smtClean="0"/>
              <a:t> и </a:t>
            </a:r>
            <a:r>
              <a:rPr lang="ru-RU" sz="2000" dirty="0" err="1" smtClean="0"/>
              <a:t>Prada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http://buro247.ru/local/images/buro/_jpg_13496958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529319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756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Воланы и гофра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Дизайнеры </a:t>
            </a:r>
            <a:r>
              <a:rPr lang="ru-RU" sz="2000" dirty="0" err="1" smtClean="0"/>
              <a:t>Gucci</a:t>
            </a:r>
            <a:r>
              <a:rPr lang="ru-RU" sz="2000" dirty="0" smtClean="0"/>
              <a:t>, </a:t>
            </a:r>
            <a:r>
              <a:rPr lang="ru-RU" sz="2000" dirty="0" err="1" smtClean="0"/>
              <a:t>Givenchy</a:t>
            </a:r>
            <a:r>
              <a:rPr lang="ru-RU" sz="2000" dirty="0" smtClean="0"/>
              <a:t> и </a:t>
            </a:r>
            <a:r>
              <a:rPr lang="ru-RU" sz="2000" dirty="0" err="1" smtClean="0"/>
              <a:t>Chloé</a:t>
            </a:r>
            <a:r>
              <a:rPr lang="ru-RU" sz="2000" dirty="0" smtClean="0"/>
              <a:t> украсили свои модели плиссировкой и гофрами, наложили раппорты рисунка друг на друга, создав тем самым острый прямоугольный силуэт следующего сезона. Воланы сезона весна-лето 2013 будут развиваться вокруг выреза, талии и манжет.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Платья фасона гофре">
            <a:hlinkClick r:id="rId2" tooltip="&quot;Плиссированные платья (плиссе): вечная женственность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3071834" cy="41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log.stilago.net/ru/wp-content/uploads/FASHION_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00306"/>
            <a:ext cx="2571768" cy="39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uro247.ru/local/images/buro/photo-by-helmut-newton_-vogue_-march-15_-1968_jpg_1349695679.jpg"/>
          <p:cNvPicPr/>
          <p:nvPr/>
        </p:nvPicPr>
        <p:blipFill>
          <a:blip r:embed="rId6" cstate="print"/>
          <a:srcRect l="54086" t="8065"/>
          <a:stretch>
            <a:fillRect/>
          </a:stretch>
        </p:blipFill>
        <p:spPr bwMode="auto">
          <a:xfrm>
            <a:off x="6715140" y="2214554"/>
            <a:ext cx="2198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368</Words>
  <Application>Microsoft Office PowerPoint</Application>
  <PresentationFormat>Экран (4:3)</PresentationFormat>
  <Paragraphs>46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Яркая</vt:lpstr>
      <vt:lpstr>Тенденции, тренды и must-have сезона весна-лето 2013 </vt:lpstr>
      <vt:lpstr>В последнее время стало принято смешивать понятия тенденция  и тренд. Считается, что это одно и то же. Между тем, любая тенденция станет  трендом через два года и может сохранится в моде несколько сезонов.  </vt:lpstr>
      <vt:lpstr> Must-have сезона (от англ. must — должен) — модальный перфект, обозначающий предположение, обычно переводимое на русский выражением "должно быть",  чаще всего относятся к одежде и аксессуарам.</vt:lpstr>
      <vt:lpstr>Тенденции моды сезона весна-лето 2013 </vt:lpstr>
      <vt:lpstr>Шестидесятые  Легкий разноцветный дух витает над коллекциями сезона весна-лето 2013.  Мини-юбки, платья-трапеции,  узоры и мотивы, выполненные в ярких цветах. </vt:lpstr>
      <vt:lpstr>Презентация PowerPoint</vt:lpstr>
      <vt:lpstr> Полосы Единогласный вердикт Недели моды: лето 2013 будет полосатым. Узкие и широкие, минималистские и психоделические полосы были показаны на подиуме.</vt:lpstr>
      <vt:lpstr> Восточные мотивы- кимано  Традиционные восточные узоры появились в этом сезоне в новой западной интерпретации, которая мысленно ссылается на Ханой, Пекин и Токио. Мотивы с драконами, лотосами, пионами и гибискусами появились в коллекциях Etro, Emilio Pucci и Prada. </vt:lpstr>
      <vt:lpstr> Воланы и гофра Дизайнеры Gucci, Givenchy и Chloé украсили свои модели плиссировкой и гофрами, наложили раппорты рисунка друг на друга, создав тем самым острый прямоугольный силуэт следующего сезона. Воланы сезона весна-лето 2013 будут развиваться вокруг выреза, талии и манжет. </vt:lpstr>
      <vt:lpstr> Гавайи  Гавайские расцветки широко представлены в новом сезоне. Гибискусы, райские птицы, колибри и пальмовые листья, берущие истоки из Гонолулу, сделают гардероб нового сезона частью тропического пейзажа. </vt:lpstr>
      <vt:lpstr>Рисунок в горошек  В новом сезоне мода возвращается к знаменитому платью в горошек Орди Хепберн из «Завтрака у Тиффани» 1961 года, подчеркивая женскую утонченность и изысканность. Классический дуэт черного платья и белых точек – основная деталь минималистского образа с элегантным оттенком. Этот эффект используют Giorgio Armani, Chanel и Haider </vt:lpstr>
      <vt:lpstr>Презентация PowerPoint</vt:lpstr>
      <vt:lpstr> Смокинги  Мужская и женская андрогиния продолжает вдохновлять дизайнеров. Классические тренды, в очередной раз использованные на подиуме в коллекциях Lanvin, Christian Dior и Céline. Черные и белые силуэты в стиле фотографа Хелмута Ньютона. </vt:lpstr>
      <vt:lpstr> Металл  Дефиле Burberry, Christian Dior и Jean-Paul Gaultier показывают, что блестящие металлические частицы задают тон новому сезону. Ослепляющая тренденция присутствующая  в  тренчах Burberry, платьях Dior и Jean-Paul Gaultier. </vt:lpstr>
      <vt:lpstr> Золотые блестки  Золотые блестки засверкают на куртках, платьях и брюках нового летнего сезона 2013. Зеркальный эффект блестящих частиц взорвет танцпол, когда закрутится дискобол. Fendi, Saint-Laurent и Ralph Lauren использовали блестки в новом сезоне. </vt:lpstr>
      <vt:lpstr> Бахрома  Возвращаясь к кричащим платьям в стиле чарльстон из 20-х к королевам диско 70-х, мода сезона весна-лето 2013 в очередной раз акцентирует внимание на бахроме. Nina Ricci, Bottega Veneta и Versace используют ее в новом сезоне. </vt:lpstr>
      <vt:lpstr> Сафари  В новом сезоне дизайнеры создали одежду в стиле сафари, используя бежевые тона и материалы цвета хаки. Это прослеживается в коллекциях Emporio Armani, Kenzo и MaxMara. </vt:lpstr>
      <vt:lpstr> Клетка  За кулисами шоу Louis Vuitton Марк Джейкобс признался, что при создании своей новой коллекции был вдохновлен колоннами Бюрена, установленными в 1986 во дворе парижского Пале-Рояль. Эти же тенденции можно наблюдать в коллекции Balmain . </vt:lpstr>
      <vt:lpstr>Тренды сезона  весна-лето 2013 </vt:lpstr>
      <vt:lpstr>Белый цвет     Слои белого — с головы до ног одеться в один цвет и не выглядеть скучно. Невыполнимо? Отнюдь.     Легкие структурированные наряды из коллекций сезона весна-лето 2013 подойдут всем модным "ангелам". </vt:lpstr>
      <vt:lpstr>Шорты.  В этом сезоне нам предстоит отложить на дальнюю полку шкафа наши любимые джинсовые шорты, так как теперь на пике популярности шорты. выполненные из более благородных материалов либо в строгом, более классическом стиле, либо спортивном.</vt:lpstr>
      <vt:lpstr> Баска.      И вновь баска на пике популярности.       В новом сезоне сочетаем топ с баской как с юбкой- карандашом, с обтягивающей мини, так и с узкими укороченными брюками, еще одним хитом сезона. </vt:lpstr>
      <vt:lpstr>Накладные карманы    Этот тренд перешел к нам из осенне-зимнего сезона 2012.      Крупные карманы украшают не только брюки и шорты, но и женственные платья и юбки.</vt:lpstr>
      <vt:lpstr>Этнический принт       Этот принт так же пришел из предыдущих сезонов.       Сочетаем как платья и юбки, так и шорты и брюки с этим принтом с однотонными вещами. </vt:lpstr>
      <vt:lpstr>Черный+белый      Уже не первый сезон на пике популярности держится сочетание именно этих цветов.      Классика жанра по новому прекрасно подойдет для офиса.</vt:lpstr>
      <vt:lpstr>Топики-бра    Мягкие, повседневные, почти как спортивные топы. В отличие от твердых корсетов прошлых сезонов, такие топы демократичны и женственны.</vt:lpstr>
      <vt:lpstr>Чешуя     Этот необычный тренд так же не является новым, но в предстоящем сезоне чешуей покрыто абсолютно все-платья, юбки, брюки.</vt:lpstr>
      <vt:lpstr> Пышные юбки.   Пышные платья и просто юбки тренд модных тенденций. Длина от очень короткой до середины икры позволяет подобрать пышную юбку соответственно стилю и погодным условиям. </vt:lpstr>
      <vt:lpstr> "Бумажные" узоры и вырезы.      Как бумажные снежинки выглядят модные платья нового сезона весна-лето 2013.      Это изящно и необычно. Кроме того, в отличие от прошлого сезона – исключительно женственно. </vt:lpstr>
      <vt:lpstr>  Деним девяностых.       Не совсем точная копия, но все же очень похоже.        Теперь светлая джинса должна быть у всех.    Самый модный объект из такого денима – свободные, чуть мешковатые брюки.  </vt:lpstr>
      <vt:lpstr>Макраме —  нет, это не цветочное кашпо. Это привлекательно, и в новом сезоне весна-лето 2013 модные дизайнеры практически единогласно предлагают добавить в образ ажурных нарядов. </vt:lpstr>
      <vt:lpstr>Пластиковый блеск — неожиданно, но и пластик может быть модным. Дело в силуэте и цвете. Мировые дизайнеры показали класс там, где никто не ожидал – жакет из пластика. В дождь придется как нельзя кстати.</vt:lpstr>
      <vt:lpstr>Кожа - must have сезона весна-лето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54</cp:revision>
  <dcterms:created xsi:type="dcterms:W3CDTF">2013-01-06T13:52:56Z</dcterms:created>
  <dcterms:modified xsi:type="dcterms:W3CDTF">2014-09-24T08:07:57Z</dcterms:modified>
</cp:coreProperties>
</file>