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77" r:id="rId2"/>
    <p:sldId id="278" r:id="rId3"/>
    <p:sldId id="279" r:id="rId4"/>
    <p:sldId id="256" r:id="rId5"/>
    <p:sldId id="259" r:id="rId6"/>
    <p:sldId id="275" r:id="rId7"/>
    <p:sldId id="257" r:id="rId8"/>
    <p:sldId id="262" r:id="rId9"/>
    <p:sldId id="263" r:id="rId10"/>
    <p:sldId id="274" r:id="rId11"/>
    <p:sldId id="265" r:id="rId12"/>
    <p:sldId id="260" r:id="rId13"/>
    <p:sldId id="267" r:id="rId14"/>
    <p:sldId id="270" r:id="rId15"/>
    <p:sldId id="276" r:id="rId16"/>
    <p:sldId id="268" r:id="rId17"/>
    <p:sldId id="273" r:id="rId18"/>
    <p:sldId id="269" r:id="rId19"/>
    <p:sldId id="272" r:id="rId20"/>
    <p:sldId id="271" r:id="rId21"/>
    <p:sldId id="26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04BC"/>
    <a:srgbClr val="EA7AA5"/>
    <a:srgbClr val="F8FE0E"/>
    <a:srgbClr val="E5B1D4"/>
    <a:srgbClr val="AF5D8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878" autoAdjust="0"/>
  </p:normalViewPr>
  <p:slideViewPr>
    <p:cSldViewPr>
      <p:cViewPr varScale="1">
        <p:scale>
          <a:sx n="41" d="100"/>
          <a:sy n="41" d="100"/>
        </p:scale>
        <p:origin x="-70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4-24T12:56:11.187" idx="1">
    <p:pos x="3974" y="317"/>
    <p:text>унке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5-04T10:45:36.015" idx="3">
    <p:pos x="5317" y="44"/>
    <p:text>В 17 веке в городе Амстердам жил мастер ювелир Николай Бентонен. Он был влюблен в Аниту, дочь скупого соседа. Целыми днями Анита сидела у окна и вышивала на пяльцах красивые узоры, которые отец потом продавал.
И вот однажды в дом Аниты принесли подарок, упакованный в красивую коробочку.
Вопрос. Что мог влюбленный мастер подарить своей возлюбленной?
</p:text>
  </p:cm>
  <p:cm authorId="0" dt="2012-05-04T10:50:03.890" idx="4">
    <p:pos x="69" y="40"/>
    <p:text>Ответ. В коробочке было послание, написанное по правилам тогдашнего тона: "Уважаемую госпожу прошу принять в подарок это мое изобретение, чтобыоно защищало от уколов прекрасные и трудолюбивые пальчики.  (наперсток)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AF9AE-3C5C-42AB-8688-A4CD508BA1F0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96490-BBD2-4060-9245-878E20EB7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6490-BBD2-4060-9245-878E20EB72B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6490-BBD2-4060-9245-878E20EB72B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96490-BBD2-4060-9245-878E20EB72B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9729-BC50-4713-A72C-33B11419D307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F049-D903-4E0F-ABE8-D62F4C94E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9729-BC50-4713-A72C-33B11419D307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F049-D903-4E0F-ABE8-D62F4C94E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9729-BC50-4713-A72C-33B11419D307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F049-D903-4E0F-ABE8-D62F4C94E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9729-BC50-4713-A72C-33B11419D307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F049-D903-4E0F-ABE8-D62F4C94E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9729-BC50-4713-A72C-33B11419D307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F049-D903-4E0F-ABE8-D62F4C94E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9729-BC50-4713-A72C-33B11419D307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F049-D903-4E0F-ABE8-D62F4C94E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9729-BC50-4713-A72C-33B11419D307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F049-D903-4E0F-ABE8-D62F4C94E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9729-BC50-4713-A72C-33B11419D307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F049-D903-4E0F-ABE8-D62F4C94E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9729-BC50-4713-A72C-33B11419D307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F049-D903-4E0F-ABE8-D62F4C94E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9729-BC50-4713-A72C-33B11419D307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F049-D903-4E0F-ABE8-D62F4C94E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9729-BC50-4713-A72C-33B11419D307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F049-D903-4E0F-ABE8-D62F4C94E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A9729-BC50-4713-A72C-33B11419D307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DF049-D903-4E0F-ABE8-D62F4C94E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comments" Target="../comments/commen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slide" Target="slide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6.png"/><Relationship Id="rId7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12" Type="http://schemas.openxmlformats.org/officeDocument/2006/relationships/slide" Target="slide14.xml"/><Relationship Id="rId17" Type="http://schemas.openxmlformats.org/officeDocument/2006/relationships/slide" Target="slide17.xml"/><Relationship Id="rId2" Type="http://schemas.openxmlformats.org/officeDocument/2006/relationships/notesSlide" Target="../notesSlides/notesSlide1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9.xml"/><Relationship Id="rId5" Type="http://schemas.openxmlformats.org/officeDocument/2006/relationships/slide" Target="slide8.xml"/><Relationship Id="rId15" Type="http://schemas.openxmlformats.org/officeDocument/2006/relationships/slide" Target="slide19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&#1050;&#1083;&#1091;&#1073;%20&#1079;&#1085;&#1072;&#1090;&#1086;&#1082;&#1086;&#1074;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2386028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 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5214950"/>
            <a:ext cx="3929090" cy="100013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Составила:  учитель технологии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Новикова Наталья Николаевна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428736"/>
            <a:ext cx="72866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1214422"/>
            <a:ext cx="7392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3000372"/>
            <a:ext cx="3994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казённое образовательное учреждение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Горковская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специальная (коррекционная) общеобразовательная школа – интернат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обучающихся, воспитанников с ограниченными возможностями здоровья»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3" y="2214554"/>
            <a:ext cx="77867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2000240"/>
            <a:ext cx="781498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2B04B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по трудовому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2B04B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обучению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2B04B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«Клуб знатоков».</a:t>
            </a:r>
            <a:endParaRPr lang="ru-RU" sz="5400" b="1" cap="none" spc="50" dirty="0">
              <a:ln w="11430"/>
              <a:solidFill>
                <a:srgbClr val="2B04B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8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4" descr="b4b247e5a23c4369fc87355648998c8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6190"/>
            <a:ext cx="3221038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57224" y="714356"/>
            <a:ext cx="7715304" cy="5411807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2B04BC"/>
                </a:solidFill>
              </a:rPr>
              <a:t>Ручное вязание популярно во всём мире. Многие женщины называют его своим любимым занятием.</a:t>
            </a:r>
          </a:p>
          <a:p>
            <a:pPr algn="ctr">
              <a:buNone/>
            </a:pPr>
            <a:r>
              <a:rPr lang="ru-RU" b="1" u="sng" dirty="0" smtClean="0"/>
              <a:t>Вопрос:</a:t>
            </a:r>
            <a:r>
              <a:rPr lang="ru-RU" u="sng" dirty="0" smtClean="0"/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А кто первым придумал вязание на спицах?  </a:t>
            </a:r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00430" y="4143380"/>
            <a:ext cx="2771788" cy="571504"/>
          </a:xfrm>
          <a:prstGeom prst="roundRect">
            <a:avLst/>
          </a:prstGeom>
          <a:solidFill>
            <a:srgbClr val="E5B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А)  Женщины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0430" y="4929198"/>
            <a:ext cx="2771788" cy="571504"/>
          </a:xfrm>
          <a:prstGeom prst="roundRect">
            <a:avLst/>
          </a:prstGeom>
          <a:solidFill>
            <a:srgbClr val="E5B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Б) Мужчины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8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9" name="Picture 7" descr="fdbe6b739726996b639efe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573016"/>
            <a:ext cx="2232248" cy="283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703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8"/>
            <a:ext cx="360045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Равнобедренный треугольник 7">
            <a:hlinkClick r:id="rId5" action="ppaction://hlinksldjump"/>
          </p:cNvPr>
          <p:cNvSpPr/>
          <p:nvPr/>
        </p:nvSpPr>
        <p:spPr>
          <a:xfrm>
            <a:off x="7812360" y="5943600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571472" y="714356"/>
            <a:ext cx="8229600" cy="58579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2B04BC"/>
                </a:solidFill>
              </a:rPr>
              <a:t>  Кто  из ученых был первооткрывателем  Российского бисера: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7224" y="2571744"/>
            <a:ext cx="3929090" cy="642942"/>
          </a:xfrm>
          <a:prstGeom prst="roundRect">
            <a:avLst/>
          </a:prstGeom>
          <a:solidFill>
            <a:srgbClr val="F8FE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А)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Д.И. Менделеев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24" y="3571876"/>
            <a:ext cx="3929090" cy="642942"/>
          </a:xfrm>
          <a:prstGeom prst="roundRect">
            <a:avLst/>
          </a:prstGeom>
          <a:solidFill>
            <a:srgbClr val="F8FE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Б)  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М.Ю. Ломоносов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4572008"/>
            <a:ext cx="3929090" cy="642942"/>
          </a:xfrm>
          <a:prstGeom prst="roundRect">
            <a:avLst/>
          </a:prstGeom>
          <a:solidFill>
            <a:srgbClr val="F8FE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 Н.И. Вавилов 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21993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8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44824"/>
            <a:ext cx="2262190" cy="176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t1.gstatic.com/images?q=tbn:ANd9GcQ81rE0hHHFpB8P9l1UAiB7DuwY9zomVpyDAjcelhVX3f7kxV6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996952"/>
            <a:ext cx="1428760" cy="1928826"/>
          </a:xfrm>
          <a:prstGeom prst="rect">
            <a:avLst/>
          </a:prstGeom>
          <a:noFill/>
        </p:spPr>
      </p:pic>
      <p:sp>
        <p:nvSpPr>
          <p:cNvPr id="1030" name="AutoShape 6" descr="data:image/jpeg;base64,/9j/4AAQSkZJRgABAQAAAQABAAD/2wBDAAkGBwgHBgkIBwgKCgkLDRYPDQwMDRsUFRAWIB0iIiAdHx8kKDQsJCYxJx8fLT0tMTU3Ojo6Iys/RD84QzQ5Ojf/2wBDAQoKCg0MDRoPDxo3JR8lNzc3Nzc3Nzc3Nzc3Nzc3Nzc3Nzc3Nzc3Nzc3Nzc3Nzc3Nzc3Nzc3Nzc3Nzc3Nzc3Nzf/wAARCABcAGQDASIAAhEBAxEB/8QAHAAAAQUBAQEAAAAAAAAAAAAABgADBAUHAgEI/8QANRAAAgEDAgQEBQMDBAMAAAAAAQIDAAQRBRIGITFBEyJRYQcUcYGRobHBFUJSMlPR8DNDcv/EABQBAQAAAAAAAAAAAAAAAAAAAAD/xAAUEQEAAAAAAAAAAAAAAAAAAAAA/9oADAMBAAIRAxEAPwDcO1eEHtXuKRoIGs6lDpGny3lySUQclHVj2ArMtZ4v1e5bbLciyjc5WG38rAdstnP7U9xbrEup6hcyJKfkrJikUYTIdh1bPT81U8K8MXPE10by/ZksUOCwPOQ/4r6D1NBX38oEiySvJcMSCXlcuT7c/v8AgVUXFw0dyZIWMbg9VOMVoHF/CEpPzGkR5j8PbJCOoPTcv27Vmd7FcwSbJYnVxyIZSDQS5dbuJspcsjr6FB1H/evWu7TiK7t51ayuZ7dyu1ykhGR6H1+9U8FrPcS4249eVXP9I2QjaOeOZoDPh34k3VqVi1gNd2/+8oAkT69m/f61qVndw3ttHc20iywSruR1OQRXzPuMUxifHIcs1rfwh1Mz6Xd6ezE/LSCSPPZXzkfkH80GhE59qQwK4L14GoHM5pU1vFKgljNczuI4nkIyFUnH0rumrgb4nT/JSPzQYXAtxrcvy8R2GSXJAJwuT1PvWy6VaRWllDbQJtiiQIo9hWVcHwtZcQi2uF2yiRlIP9u3r+9azBMNgFA1crsNDeuwRTjc0SFh3IFEd7INue9DOpTHzYoBaayjjJIQLj0Fc2tr48gQdDyrrVLja2Biu9BnBm8x55zQA/Flo1jrDIQOXMH2ol+FN4U4n8IEgTWzgj1III/aq74mqf6nbS7eTKRmpPwjge44reUf6YLVyfqSAP5oNp3n1pbzSVCa62AUHmffFKvRGTzzSoJ5bBptzmkwOa8IJoMw1iOex4/SNV8s0vjIwGPK4wR+VNHtmpKDd+9VV1bmbid5Z0iMduqGMkecEg5+3Sq7ijW/6dBl7w25blGsUZd3PsKAi1MpDDv3DI686HpJIplct2rLNQ4l117+dEvb3bB/5I541Ur25rk+35or0ye/ueGTe3QMc/PHLGV7H70DuqC2GXMqKvqetU1tqlna3iBJQxJ5c6BmN3qeotCJWySR52IUY9anaJaXCSB5dPaXDYMZba2PXmcfrQHXHcCalocd3EDuiIY/TvU/4N2SWvz80wImuI42XP8At5b+c/ivNDtVvtPltWkZonBCh15gY6fapXBFzJHrM9hPCsT2oaFSnR0PmH7Z+5oNHXmMKKQXGS1MCcggAU9v3LzFAhOo6D80qb2ClQWVcP7V3XjDNAK8Q22NUhu1bBiQkj/IEY/TArlLTxlF3CkXjbcbyo3AematNetZ7lU+WSN3AIO9tuP0qq0+Uou1uvQighvocN5cCS/RW2/2jvTXEiRjSbkRAKAowBXev6g5u4NLsQfHmOZXH/rj7n8cvvVDxDrcNnaXtrJZyIVIVcSowcHuBnP5FAIappNoLyC4g8jyoCcHvVjaaTiLdPcN9AaGbzVVuwwgtfOqgRT+P0PLqv5qdZa7N5YLhdsnv3oD/Q4kt7ZyCdo6ZqZw/bRLrVzOsZyw3tISCC2AuB9h+tVdlcl7EDlyGavOH4YEgFwkSLPKD4kgHNgCcZoCOMqaeDd6ixNhfSnAST1oHcntSrtI8rSoLKvD0r2m5W2igZuD6UM3sfy2ouQCFk86/wA/rRE7ZzmoGqQLPbZAzJGcr7+1Bn+v31xpd2Wt4mlubtv9SqWOBjAH5NZ9xAbm4uxNcJJEAdzNMCAcevKtphgUy+KRl8bQaq+IPEiiZoo5HJ/tC7s/agwecxuQ6M2exAx9P+/Wp+ntcTHwZ1YY8yswwRiii6gvri6Ly2Mwx0JhI/irC009JkLSRbWHqKB6C62wOqty2qPvijbR1dLOBfRBmgJrd2lS3jUmWRwqr6k8hRfp+rfI8YzaBeOBHcxJNZuSOTYw0f3Kkj3z7UBTAxwM1NhUsAcU3FbkNU2OLHKg6UDHM0q7EVKgkUzNkjlinqbfoaCI47mhrirV1spLWCJh4okWVxnsOg+/8VZ8V6hNpelSXFsE8QHA3jOKzCa5muz49xIZJX8zMe5oNLKrcBbi3IxIA2Oxz/NeNMsWVddh9xVRwXcySW0kDnKRkbfbOf8AiiNkWTyuoYehFAI63qkVuGC+Y/WhxLq41OdYbOMyStzCr29yew96PdV0mwljkaW1jbCk4I9qD/hhdfM22qL4EMQiuVUeEpBII7kk5oCLQ9Ai01TcSkS3hGGk7J7L/wA1nfxQlQ8VW0SEiSK1R9ynBB3sVI9xitgIGzHasS+IjF+NLsnqscSj6bQf3JoDzgv4kWt0I7DiKRba7Awl0eUc3/0f7W/Q1pdvJFLErwusiMMhlOQfvXytKo3KfRhRJoeq6hpRB0+8mgH+Kv5T9V6fpQfQ28UqCNA4nv77TxNcpA0gYqWCEZ6e9Kg//9k="/>
          <p:cNvSpPr>
            <a:spLocks noChangeAspect="1" noChangeArrowheads="1"/>
          </p:cNvSpPr>
          <p:nvPr/>
        </p:nvSpPr>
        <p:spPr bwMode="auto">
          <a:xfrm>
            <a:off x="155575" y="-411163"/>
            <a:ext cx="9334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t1.gstatic.com/images?q=tbn:ANd9GcRhRcAB6ZotOPFZPnDxkOVA4n3v5cfezZgTtjpzMQ-RhEsLe1Di7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293096"/>
            <a:ext cx="1828800" cy="1676400"/>
          </a:xfrm>
          <a:prstGeom prst="rect">
            <a:avLst/>
          </a:prstGeom>
          <a:noFill/>
        </p:spPr>
      </p:pic>
      <p:sp>
        <p:nvSpPr>
          <p:cNvPr id="12" name="Равнобедренный треугольник 11">
            <a:hlinkClick r:id="rId6" action="ppaction://hlinksldjump"/>
          </p:cNvPr>
          <p:cNvSpPr/>
          <p:nvPr/>
        </p:nvSpPr>
        <p:spPr>
          <a:xfrm>
            <a:off x="7380312" y="5445224"/>
            <a:ext cx="1060704" cy="914400"/>
          </a:xfrm>
          <a:prstGeom prst="triangle">
            <a:avLst/>
          </a:prstGeom>
          <a:solidFill>
            <a:srgbClr val="F8FE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01120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 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«Сокровище  времени»</a:t>
            </a:r>
            <a:b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4800" dirty="0"/>
          </a:p>
        </p:txBody>
      </p:sp>
      <p:sp>
        <p:nvSpPr>
          <p:cNvPr id="9" name="Стрелка влево 8">
            <a:hlinkClick r:id="" action="ppaction://hlinkshowjump?jump=firstslide">
              <a:snd r:embed="rId3" name="chimes.wav"/>
            </a:hlinkClick>
          </p:cNvPr>
          <p:cNvSpPr/>
          <p:nvPr/>
        </p:nvSpPr>
        <p:spPr>
          <a:xfrm>
            <a:off x="7812360" y="5805264"/>
            <a:ext cx="978408" cy="700656"/>
          </a:xfrm>
          <a:prstGeom prst="leftArrow">
            <a:avLst/>
          </a:prstGeom>
          <a:solidFill>
            <a:srgbClr val="AF5D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1442296_13109_177_614_artfile_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42952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479631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52399" y="2967335"/>
            <a:ext cx="6239209" cy="92333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Сокровищница»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Стрелка влево 14">
            <a:hlinkClick r:id="rId6" action="ppaction://hlinksldjump"/>
          </p:cNvPr>
          <p:cNvSpPr/>
          <p:nvPr/>
        </p:nvSpPr>
        <p:spPr>
          <a:xfrm>
            <a:off x="7812360" y="5805264"/>
            <a:ext cx="978408" cy="772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714356"/>
            <a:ext cx="4643470" cy="27146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2B04BC"/>
                </a:solidFill>
                <a:latin typeface="Comic Sans MS" pitchFamily="66" charset="0"/>
              </a:rPr>
              <a:t>Чтобы правильно связать такие рукавицы с узором мы должны внимательно изучить схему. 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284984"/>
            <a:ext cx="4929222" cy="2840039"/>
          </a:xfrm>
        </p:spPr>
        <p:txBody>
          <a:bodyPr/>
          <a:lstStyle/>
          <a:p>
            <a:pPr lvl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lvl="0" algn="ctr">
              <a:buNone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 сначала необходимо сделать?</a:t>
            </a:r>
            <a:endParaRPr lang="ru-RU" sz="4800" b="1" dirty="0" smtClean="0">
              <a:latin typeface="Arial" pitchFamily="34" charset="0"/>
            </a:endParaRPr>
          </a:p>
          <a:p>
            <a:pPr algn="ctr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4" name="Рисунок 3" descr="H:\Images\My photos\Фото0255.jpg"/>
          <p:cNvPicPr/>
          <p:nvPr/>
        </p:nvPicPr>
        <p:blipFill>
          <a:blip r:embed="rId2" cstate="print"/>
          <a:srcRect l="13493" r="8415" b="5960"/>
          <a:stretch>
            <a:fillRect/>
          </a:stretch>
        </p:blipFill>
        <p:spPr bwMode="auto">
          <a:xfrm>
            <a:off x="785786" y="642918"/>
            <a:ext cx="235745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IMAGE0122.JPG"/>
          <p:cNvPicPr/>
          <p:nvPr/>
        </p:nvPicPr>
        <p:blipFill>
          <a:blip r:embed="rId3" cstate="print"/>
          <a:srcRect l="33818" t="39790" r="17226" b="29172"/>
          <a:stretch>
            <a:fillRect/>
          </a:stretch>
        </p:blipFill>
        <p:spPr bwMode="auto">
          <a:xfrm rot="16200000" flipV="1">
            <a:off x="5079477" y="3209555"/>
            <a:ext cx="3071833" cy="2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428728" y="5214950"/>
            <a:ext cx="3500462" cy="10001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Haettenschweiler" pitchFamily="34" charset="0"/>
              </a:rPr>
              <a:t>  </a:t>
            </a:r>
            <a:r>
              <a:rPr lang="ru-RU" sz="2000" b="1" dirty="0" smtClean="0">
                <a:solidFill>
                  <a:schemeClr val="tx1"/>
                </a:solidFill>
                <a:latin typeface="Lucida Console" pitchFamily="49" charset="0"/>
              </a:rPr>
              <a:t>Пересчитать количество  клеточек</a:t>
            </a:r>
            <a:endParaRPr lang="ru-RU" sz="2000" b="1" strike="dblStrike" baseline="-25000" dirty="0">
              <a:solidFill>
                <a:schemeClr val="tx1"/>
              </a:solidFill>
              <a:latin typeface="Franklin Gothic Demi Cond" pitchFamily="34" charset="0"/>
            </a:endParaRPr>
          </a:p>
        </p:txBody>
      </p:sp>
      <p:pic>
        <p:nvPicPr>
          <p:cNvPr id="8" name="Picture 8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>
            <a:off x="7524328" y="5805264"/>
            <a:ext cx="978408" cy="576064"/>
          </a:xfrm>
          <a:prstGeom prst="rightArrow">
            <a:avLst/>
          </a:prstGeom>
          <a:solidFill>
            <a:srgbClr val="EA7A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571480"/>
            <a:ext cx="8143932" cy="222566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Совершенно уникальным является ручное узорчатое вязание в знаменитом промысле 	оренбургских  пуховых  платков, 	</a:t>
            </a:r>
            <a:b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возникшем в </a:t>
            </a:r>
            <a:r>
              <a:rPr lang="en-US" sz="3600" dirty="0" smtClean="0">
                <a:solidFill>
                  <a:srgbClr val="002060"/>
                </a:solidFill>
                <a:latin typeface="Monotype Corsiva" pitchFamily="66" charset="0"/>
              </a:rPr>
              <a:t>XVIII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в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.  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платок5"/>
          <p:cNvPicPr/>
          <p:nvPr/>
        </p:nvPicPr>
        <p:blipFill>
          <a:blip r:embed="rId3" cstate="print"/>
          <a:srcRect r="67557"/>
          <a:stretch>
            <a:fillRect/>
          </a:stretch>
        </p:blipFill>
        <p:spPr bwMode="auto">
          <a:xfrm>
            <a:off x="1071538" y="2928934"/>
            <a:ext cx="1643074" cy="3286148"/>
          </a:xfrm>
          <a:prstGeom prst="rect">
            <a:avLst/>
          </a:prstGeom>
          <a:noFill/>
        </p:spPr>
      </p:pic>
      <p:pic>
        <p:nvPicPr>
          <p:cNvPr id="6" name="Рисунок 5" descr="платок5"/>
          <p:cNvPicPr/>
          <p:nvPr/>
        </p:nvPicPr>
        <p:blipFill>
          <a:blip r:embed="rId3" cstate="print"/>
          <a:srcRect l="66412"/>
          <a:stretch>
            <a:fillRect/>
          </a:stretch>
        </p:blipFill>
        <p:spPr bwMode="auto">
          <a:xfrm>
            <a:off x="6300192" y="3068960"/>
            <a:ext cx="1500198" cy="3071834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000364" y="2928934"/>
            <a:ext cx="3301087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Такой платок размером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весит всего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29058" y="4572008"/>
            <a:ext cx="1428760" cy="571504"/>
          </a:xfrm>
          <a:prstGeom prst="roundRect">
            <a:avLst/>
          </a:prstGeom>
          <a:solidFill>
            <a:srgbClr val="F8FE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70 г.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29058" y="5214950"/>
            <a:ext cx="1428760" cy="571504"/>
          </a:xfrm>
          <a:prstGeom prst="roundRect">
            <a:avLst/>
          </a:prstGeom>
          <a:solidFill>
            <a:srgbClr val="F8FE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100 г.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29058" y="5929330"/>
            <a:ext cx="1428760" cy="571504"/>
          </a:xfrm>
          <a:prstGeom prst="roundRect">
            <a:avLst/>
          </a:prstGeom>
          <a:solidFill>
            <a:srgbClr val="F8FE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150 г.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0" name="Равнобедренный треугольник 9">
            <a:hlinkClick r:id="rId4" action="ppaction://hlinksldjump"/>
          </p:cNvPr>
          <p:cNvSpPr/>
          <p:nvPr/>
        </p:nvSpPr>
        <p:spPr>
          <a:xfrm>
            <a:off x="7596336" y="5589240"/>
            <a:ext cx="1060704" cy="914400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60848"/>
            <a:ext cx="407196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4860032" y="3068960"/>
            <a:ext cx="3500462" cy="928694"/>
          </a:xfrm>
          <a:prstGeom prst="roundRect">
            <a:avLst/>
          </a:prstGeom>
          <a:solidFill>
            <a:srgbClr val="E5B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10 синих квадратов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0032" y="4221088"/>
            <a:ext cx="3528392" cy="928694"/>
          </a:xfrm>
          <a:prstGeom prst="roundRect">
            <a:avLst/>
          </a:prstGeom>
          <a:solidFill>
            <a:srgbClr val="E5B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6  желтых квадратов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42910" y="285728"/>
            <a:ext cx="8229600" cy="114300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Посчитайте, сколько нужно выкроить синих </a:t>
            </a: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квадратов</a:t>
            </a: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для  рисунка?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трелка влево 7">
            <a:hlinkClick r:id="rId4" action="ppaction://hlinksldjump"/>
          </p:cNvPr>
          <p:cNvSpPr/>
          <p:nvPr/>
        </p:nvSpPr>
        <p:spPr>
          <a:xfrm>
            <a:off x="7236296" y="5589240"/>
            <a:ext cx="1146934" cy="772664"/>
          </a:xfrm>
          <a:prstGeom prst="leftArrow">
            <a:avLst>
              <a:gd name="adj1" fmla="val 50000"/>
              <a:gd name="adj2" fmla="val 64131"/>
            </a:avLst>
          </a:prstGeom>
          <a:solidFill>
            <a:srgbClr val="AF5D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0811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Используя все геометрические фигуры соберите два одинаковых квадрата.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9495" y="2860985"/>
            <a:ext cx="448059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979027" y="3013861"/>
            <a:ext cx="449831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Равнобедренный треугольник 6">
            <a:hlinkClick r:id="rId5" action="ppaction://hlinksldjump"/>
          </p:cNvPr>
          <p:cNvSpPr/>
          <p:nvPr/>
        </p:nvSpPr>
        <p:spPr>
          <a:xfrm>
            <a:off x="7452320" y="5445224"/>
            <a:ext cx="1060704" cy="914400"/>
          </a:xfrm>
          <a:prstGeom prst="triangle">
            <a:avLst/>
          </a:prstGeom>
          <a:solidFill>
            <a:srgbClr val="EA7A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			</a:t>
            </a:r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b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6000" dirty="0"/>
          </a:p>
        </p:txBody>
      </p:sp>
      <p:pic>
        <p:nvPicPr>
          <p:cNvPr id="4" name="Содержимое 3" descr="IMAGE01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0800000">
            <a:off x="1043608" y="620688"/>
            <a:ext cx="3286148" cy="5214974"/>
          </a:xfrm>
        </p:spPr>
      </p:pic>
      <p:pic>
        <p:nvPicPr>
          <p:cNvPr id="5" name="Содержимое 10" descr="coton-duv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636912"/>
            <a:ext cx="230090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644008" y="476672"/>
            <a:ext cx="3423324" cy="1921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Дайте название этому южному  растению</a:t>
            </a:r>
            <a:r>
              <a:rPr lang="ru-RU" sz="4000" dirty="0" smtClean="0">
                <a:solidFill>
                  <a:schemeClr val="tx1"/>
                </a:solidFill>
              </a:rPr>
              <a:t>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7" name="Picture 8" descr="Рисунок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4716016" y="4869160"/>
            <a:ext cx="2880320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хлопок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Равнобедренный треугольник 7">
            <a:hlinkClick r:id="rId6" action="ppaction://hlinksldjump"/>
          </p:cNvPr>
          <p:cNvSpPr/>
          <p:nvPr/>
        </p:nvSpPr>
        <p:spPr>
          <a:xfrm>
            <a:off x="7452320" y="5373216"/>
            <a:ext cx="1060704" cy="914400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1555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71480"/>
            <a:ext cx="82153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появления сукна, ситца,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хлопчатобумажной ткани на севере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из чего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ханты сами 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ткали полотно: 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88568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224" y="2643182"/>
            <a:ext cx="3929090" cy="642942"/>
          </a:xfrm>
          <a:prstGeom prst="roundRect">
            <a:avLst/>
          </a:prstGeom>
          <a:solidFill>
            <a:srgbClr val="F8FE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а) 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 шерсти оленя  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7224" y="3571876"/>
            <a:ext cx="3929090" cy="642942"/>
          </a:xfrm>
          <a:prstGeom prst="roundRect">
            <a:avLst/>
          </a:prstGeom>
          <a:solidFill>
            <a:srgbClr val="F8FE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б)  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из крапивы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5786" y="4429132"/>
            <a:ext cx="4357718" cy="642942"/>
          </a:xfrm>
          <a:prstGeom prst="roundRect">
            <a:avLst/>
          </a:prstGeom>
          <a:solidFill>
            <a:srgbClr val="F8FE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в)  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 собачьей шерсти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" name="Picture 8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14" name="Picture 2" descr="http://www.phytology.ru/images/stories/images/krapiv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000372"/>
            <a:ext cx="2286016" cy="2133584"/>
          </a:xfrm>
          <a:prstGeom prst="rect">
            <a:avLst/>
          </a:prstGeom>
          <a:noFill/>
        </p:spPr>
      </p:pic>
      <p:sp>
        <p:nvSpPr>
          <p:cNvPr id="12" name="Равнобедренный треугольник 11">
            <a:hlinkClick r:id="rId4" action="ppaction://hlinksldjump"/>
          </p:cNvPr>
          <p:cNvSpPr/>
          <p:nvPr/>
        </p:nvSpPr>
        <p:spPr>
          <a:xfrm>
            <a:off x="7524328" y="5445224"/>
            <a:ext cx="1060704" cy="914400"/>
          </a:xfrm>
          <a:prstGeom prst="triangle">
            <a:avLst/>
          </a:prstGeom>
          <a:solidFill>
            <a:srgbClr val="F8FE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Какая часть этого растения является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сырьем для текстильного производства?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len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928802"/>
            <a:ext cx="2963466" cy="3951288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le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57818" y="1857364"/>
            <a:ext cx="2599532" cy="3951288"/>
          </a:xfrm>
        </p:spPr>
      </p:pic>
      <p:pic>
        <p:nvPicPr>
          <p:cNvPr id="10" name="Picture 8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24128" y="3429000"/>
            <a:ext cx="1656184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стебель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>
            <a:hlinkClick r:id="rId5" action="ppaction://hlinksldjump"/>
          </p:cNvPr>
          <p:cNvSpPr/>
          <p:nvPr/>
        </p:nvSpPr>
        <p:spPr>
          <a:xfrm>
            <a:off x="7308304" y="5733256"/>
            <a:ext cx="978408" cy="7200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Задачи игры: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0200"/>
            <a:ext cx="714380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Обобщение знаний, умений и навыков полученных на уроках трудового обучения по швейному делу и национально-прикладному искусству.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Коррекция и развитие эмоционально — волевой сферы с целью переключения энергии эффективных переживаний на личностно — значимую деятельность, во время досуга.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Коррекция нарушения психофизических функций посредством выполнения заданий, умение концентрировать внимание,   конструктивного мышления.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8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917596"/>
          </a:xfrm>
        </p:spPr>
        <p:txBody>
          <a:bodyPr>
            <a:noAutofit/>
          </a:bodyPr>
          <a:lstStyle/>
          <a:p>
            <a:r>
              <a:rPr lang="ru-RU" sz="3600" dirty="0" smtClean="0"/>
              <a:t>Исключите лишнюю картинку.</a:t>
            </a:r>
            <a:br>
              <a:rPr lang="ru-RU" sz="3600" dirty="0" smtClean="0"/>
            </a:br>
            <a:r>
              <a:rPr lang="ru-RU" sz="3600" dirty="0" smtClean="0"/>
              <a:t>Что объединяет оставшиеся?</a:t>
            </a:r>
            <a:endParaRPr lang="ru-RU" sz="3600" dirty="0"/>
          </a:p>
        </p:txBody>
      </p:sp>
      <p:pic>
        <p:nvPicPr>
          <p:cNvPr id="4" name="Содержимое 3" descr="хлоп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928802"/>
            <a:ext cx="2647950" cy="1724025"/>
          </a:xfrm>
        </p:spPr>
      </p:pic>
      <p:pic>
        <p:nvPicPr>
          <p:cNvPr id="7" name="Содержимое 6" descr="верблюд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72198" y="1785926"/>
            <a:ext cx="2428892" cy="1928826"/>
          </a:xfrm>
        </p:spPr>
      </p:pic>
      <p:pic>
        <p:nvPicPr>
          <p:cNvPr id="4098" name="Picture 2" descr="http://www.phytology.ru/images/stories/images/krapiv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714620"/>
            <a:ext cx="2286016" cy="2133584"/>
          </a:xfrm>
          <a:prstGeom prst="rect">
            <a:avLst/>
          </a:prstGeom>
          <a:noFill/>
        </p:spPr>
      </p:pic>
      <p:pic>
        <p:nvPicPr>
          <p:cNvPr id="4100" name="Picture 4" descr="http://www.apus.ru/im.xp/0490500530480560550510500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071942"/>
            <a:ext cx="2381250" cy="2133601"/>
          </a:xfrm>
          <a:prstGeom prst="rect">
            <a:avLst/>
          </a:prstGeom>
          <a:noFill/>
        </p:spPr>
      </p:pic>
      <p:pic>
        <p:nvPicPr>
          <p:cNvPr id="4102" name="Picture 6" descr="http://t3.gstatic.com/images?q=tbn:ANd9GcTHPWAMlaI_gdc1Ind4SmDzv-8exrWeIwdKbAvZLgr97uLzd83dw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000504"/>
            <a:ext cx="2581275" cy="2143140"/>
          </a:xfrm>
          <a:prstGeom prst="rect">
            <a:avLst/>
          </a:prstGeom>
          <a:noFill/>
        </p:spPr>
      </p:pic>
      <p:pic>
        <p:nvPicPr>
          <p:cNvPr id="13" name="Picture 8" descr="Рисунок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0" name="Стрелка вправо 9">
            <a:hlinkClick r:id="rId8" action="ppaction://hlinksldjump"/>
          </p:cNvPr>
          <p:cNvSpPr/>
          <p:nvPr/>
        </p:nvSpPr>
        <p:spPr>
          <a:xfrm>
            <a:off x="7380312" y="5877272"/>
            <a:ext cx="1152128" cy="576064"/>
          </a:xfrm>
          <a:prstGeom prst="rightArrow">
            <a:avLst>
              <a:gd name="adj1" fmla="val 50000"/>
              <a:gd name="adj2" fmla="val 4052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4b247e5a23c4369fc87355648998c8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076700"/>
            <a:ext cx="3221038" cy="2781300"/>
          </a:xfrm>
          <a:prstGeom prst="rect">
            <a:avLst/>
          </a:prstGeom>
          <a:noFill/>
        </p:spPr>
      </p:pic>
      <p:pic>
        <p:nvPicPr>
          <p:cNvPr id="5" name="Picture 4" descr="b4b247e5a23c4369fc87355648998c8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21038" cy="2781300"/>
          </a:xfrm>
          <a:prstGeom prst="rect">
            <a:avLst/>
          </a:prstGeom>
          <a:noFill/>
        </p:spPr>
      </p:pic>
      <p:pic>
        <p:nvPicPr>
          <p:cNvPr id="6" name="Picture 4" descr="b4b247e5a23c4369fc87355648998c8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2962" y="0"/>
            <a:ext cx="3221038" cy="27813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3000372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Поздравляем с победой!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000132"/>
          </a:xfrm>
        </p:spPr>
        <p:txBody>
          <a:bodyPr/>
          <a:lstStyle/>
          <a:p>
            <a:r>
              <a:rPr lang="ru-RU" dirty="0" smtClean="0">
                <a:solidFill>
                  <a:srgbClr val="2B04BC"/>
                </a:solidFill>
              </a:rPr>
              <a:t>Условия  игры.</a:t>
            </a:r>
            <a:endParaRPr lang="ru-RU" dirty="0">
              <a:solidFill>
                <a:srgbClr val="2B04B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00200"/>
            <a:ext cx="797245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игре принимают участие ученицы 4 – 9 классов.   Все учащиеся делятся  на две команды с равными силами (команда состоит из представительниц  всех классов). 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Выбирается командир, который  в  ходе игры принимает  правильное решение и дает ответ. 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очереди команды  выбирают тему и вопрос . Вопросы расположены по степени сложности .   Если команда дает правильный ответ, то зарабатывает  выбранное количество баллов. При  неверном ответе  ход переходит к  другой команде. Побеждает команда , заработавшая  большее количество  баллов.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0" y="177281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0" y="3501008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Прямоугольник 36">
            <a:hlinkClick r:id="rId3" action="ppaction://hlinksldjump"/>
          </p:cNvPr>
          <p:cNvSpPr/>
          <p:nvPr/>
        </p:nvSpPr>
        <p:spPr>
          <a:xfrm>
            <a:off x="2771800" y="0"/>
            <a:ext cx="1584176" cy="17728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ysClr val="windowText" lastClr="000000"/>
                </a:solidFill>
              </a:rPr>
              <a:t>10</a:t>
            </a:r>
            <a:endParaRPr lang="ru-RU" sz="7200" b="1" dirty="0">
              <a:solidFill>
                <a:sysClr val="windowText" lastClr="000000"/>
              </a:solidFill>
            </a:endParaRPr>
          </a:p>
        </p:txBody>
      </p:sp>
      <p:sp>
        <p:nvSpPr>
          <p:cNvPr id="38" name="Прямоугольник 37">
            <a:hlinkClick r:id="rId4" action="ppaction://hlinksldjump"/>
          </p:cNvPr>
          <p:cNvSpPr/>
          <p:nvPr/>
        </p:nvSpPr>
        <p:spPr>
          <a:xfrm>
            <a:off x="4355976" y="0"/>
            <a:ext cx="1584176" cy="17728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20  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>
            <a:hlinkClick r:id="rId5" action="ppaction://hlinksldjump"/>
          </p:cNvPr>
          <p:cNvSpPr/>
          <p:nvPr/>
        </p:nvSpPr>
        <p:spPr>
          <a:xfrm>
            <a:off x="7559824" y="0"/>
            <a:ext cx="1584176" cy="17728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40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>
            <a:hlinkClick r:id="rId6" action="ppaction://hlinksldjump"/>
          </p:cNvPr>
          <p:cNvSpPr/>
          <p:nvPr/>
        </p:nvSpPr>
        <p:spPr>
          <a:xfrm>
            <a:off x="5940152" y="0"/>
            <a:ext cx="1656184" cy="17728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30</a:t>
            </a:r>
          </a:p>
          <a:p>
            <a:pPr algn="ctr"/>
            <a:r>
              <a:rPr lang="ru-RU" sz="7200" b="1" dirty="0" smtClean="0">
                <a:solidFill>
                  <a:schemeClr val="tx1"/>
                </a:solidFill>
                <a:hlinkClick r:id="rId6" action="ppaction://hlinksldjump"/>
              </a:rPr>
              <a:t> </a:t>
            </a:r>
            <a:r>
              <a:rPr lang="ru-RU" sz="7200" b="1" dirty="0" smtClean="0">
                <a:solidFill>
                  <a:schemeClr val="tx1"/>
                </a:solidFill>
              </a:rPr>
              <a:t> 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>
            <a:hlinkClick r:id="rId7" action="ppaction://hlinksldjump"/>
          </p:cNvPr>
          <p:cNvSpPr/>
          <p:nvPr/>
        </p:nvSpPr>
        <p:spPr>
          <a:xfrm>
            <a:off x="2771800" y="1772816"/>
            <a:ext cx="1584176" cy="17728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10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>
            <a:hlinkClick r:id="rId8" action="ppaction://hlinksldjump"/>
          </p:cNvPr>
          <p:cNvSpPr/>
          <p:nvPr/>
        </p:nvSpPr>
        <p:spPr>
          <a:xfrm>
            <a:off x="7572396" y="3500438"/>
            <a:ext cx="1571604" cy="17287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40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>
            <a:hlinkClick r:id="rId9" action="ppaction://hlinksldjump"/>
          </p:cNvPr>
          <p:cNvSpPr/>
          <p:nvPr/>
        </p:nvSpPr>
        <p:spPr>
          <a:xfrm>
            <a:off x="5940152" y="3501008"/>
            <a:ext cx="1632244" cy="170080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30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>
            <a:hlinkClick r:id="rId10" action="ppaction://hlinksldjump"/>
          </p:cNvPr>
          <p:cNvSpPr/>
          <p:nvPr/>
        </p:nvSpPr>
        <p:spPr>
          <a:xfrm>
            <a:off x="4355976" y="3501008"/>
            <a:ext cx="1584176" cy="17728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20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>
            <a:hlinkClick r:id="rId11" action="ppaction://hlinksldjump"/>
          </p:cNvPr>
          <p:cNvSpPr/>
          <p:nvPr/>
        </p:nvSpPr>
        <p:spPr>
          <a:xfrm>
            <a:off x="2771800" y="3501008"/>
            <a:ext cx="1584176" cy="17728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10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>
            <a:hlinkClick r:id="rId12" action="ppaction://hlinksldjump"/>
          </p:cNvPr>
          <p:cNvSpPr/>
          <p:nvPr/>
        </p:nvSpPr>
        <p:spPr>
          <a:xfrm>
            <a:off x="4355976" y="1772816"/>
            <a:ext cx="1584176" cy="17276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20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>
            <a:hlinkClick r:id="rId13" action="ppaction://hlinksldjump"/>
          </p:cNvPr>
          <p:cNvSpPr/>
          <p:nvPr/>
        </p:nvSpPr>
        <p:spPr>
          <a:xfrm>
            <a:off x="5940152" y="1772816"/>
            <a:ext cx="1656184" cy="17281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30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>
            <a:hlinkClick r:id="rId14" action="ppaction://hlinksldjump"/>
          </p:cNvPr>
          <p:cNvSpPr/>
          <p:nvPr/>
        </p:nvSpPr>
        <p:spPr>
          <a:xfrm>
            <a:off x="7596336" y="1772816"/>
            <a:ext cx="1547664" cy="17281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40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>
            <a:hlinkClick r:id="rId15" action="ppaction://hlinksldjump"/>
          </p:cNvPr>
          <p:cNvSpPr/>
          <p:nvPr/>
        </p:nvSpPr>
        <p:spPr>
          <a:xfrm>
            <a:off x="5940152" y="5229200"/>
            <a:ext cx="1656184" cy="1628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30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>
            <a:hlinkClick r:id="rId16" action="ppaction://hlinksldjump"/>
          </p:cNvPr>
          <p:cNvSpPr/>
          <p:nvPr/>
        </p:nvSpPr>
        <p:spPr>
          <a:xfrm>
            <a:off x="4355976" y="5229200"/>
            <a:ext cx="1584176" cy="1628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20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>
            <a:hlinkClick r:id="rId17" action="ppaction://hlinksldjump"/>
          </p:cNvPr>
          <p:cNvSpPr/>
          <p:nvPr/>
        </p:nvSpPr>
        <p:spPr>
          <a:xfrm>
            <a:off x="2771800" y="5229200"/>
            <a:ext cx="1584176" cy="1628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10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>
            <a:hlinkClick r:id="rId18" action="ppaction://hlinksldjump"/>
          </p:cNvPr>
          <p:cNvSpPr/>
          <p:nvPr/>
        </p:nvSpPr>
        <p:spPr>
          <a:xfrm>
            <a:off x="7596336" y="5229200"/>
            <a:ext cx="1547664" cy="1628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40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0" y="642918"/>
            <a:ext cx="2749414" cy="720080"/>
          </a:xfrm>
          <a:prstGeom prst="roundRect">
            <a:avLst/>
          </a:prstGeom>
          <a:solidFill>
            <a:srgbClr val="EA7A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Русский язык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79512" y="2204864"/>
            <a:ext cx="2448272" cy="720080"/>
          </a:xfrm>
          <a:prstGeom prst="roundRect">
            <a:avLst/>
          </a:prstGeom>
          <a:solidFill>
            <a:srgbClr val="EA7A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Математика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79512" y="3933056"/>
            <a:ext cx="2448272" cy="720080"/>
          </a:xfrm>
          <a:prstGeom prst="roundRect">
            <a:avLst/>
          </a:prstGeom>
          <a:solidFill>
            <a:srgbClr val="EA7A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История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4282" y="5643578"/>
            <a:ext cx="2357454" cy="714380"/>
          </a:xfrm>
          <a:prstGeom prst="roundRect">
            <a:avLst/>
          </a:prstGeom>
          <a:solidFill>
            <a:srgbClr val="EA7A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Биология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15616" y="1556792"/>
            <a:ext cx="7113984" cy="4525963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81884" y="2967335"/>
            <a:ext cx="380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Picture 8" descr="Рисунок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8033" y="1484784"/>
            <a:ext cx="816447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Название какого шва  </a:t>
            </a:r>
          </a:p>
          <a:p>
            <a:pPr algn="ctr">
              <a:buNone/>
            </a:pP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образовано от числительного?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Стрелка влево 6">
            <a:hlinkClick r:id="rId2" action="ppaction://hlinksldjump"/>
          </p:cNvPr>
          <p:cNvSpPr/>
          <p:nvPr/>
        </p:nvSpPr>
        <p:spPr>
          <a:xfrm>
            <a:off x="7452320" y="5661248"/>
            <a:ext cx="978408" cy="700656"/>
          </a:xfrm>
          <a:prstGeom prst="leftArrow">
            <a:avLst/>
          </a:prstGeom>
          <a:solidFill>
            <a:srgbClr val="AF5D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34643171_1225632124_36_14_1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204864"/>
            <a:ext cx="4248472" cy="4248473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С помощью приставок образуйте слова, употребляемые в швейном деле:</a:t>
            </a:r>
            <a:br>
              <a:rPr kumimoji="0" lang="ru-RU" sz="1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415609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C00000"/>
                </a:solidFill>
              </a:rPr>
              <a:t>    	при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	с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	у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	в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	из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	пере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61555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786050" y="2071678"/>
            <a:ext cx="2000264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285984" y="2714620"/>
            <a:ext cx="242889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214546" y="3357562"/>
            <a:ext cx="250033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214546" y="3714752"/>
            <a:ext cx="250033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357422" y="4000504"/>
            <a:ext cx="235745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928926" y="4286256"/>
            <a:ext cx="164307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8" descr="Рисунок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5000628" y="3214686"/>
            <a:ext cx="3071834" cy="785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тачать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452320" y="5661248"/>
            <a:ext cx="978408" cy="700656"/>
          </a:xfrm>
          <a:prstGeom prst="leftArrow">
            <a:avLst/>
          </a:prstGeom>
          <a:solidFill>
            <a:srgbClr val="AF5D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sz="3600" i="1" dirty="0" smtClean="0">
                <a:solidFill>
                  <a:srgbClr val="002060"/>
                </a:solidFill>
              </a:rPr>
              <a:t>Переведите на русский язык вьетнамскую пословицу:</a:t>
            </a:r>
            <a:endParaRPr lang="ru-RU" sz="3600" i="1" dirty="0">
              <a:solidFill>
                <a:srgbClr val="002060"/>
              </a:solidFill>
            </a:endParaRPr>
          </a:p>
        </p:txBody>
      </p:sp>
      <p:pic>
        <p:nvPicPr>
          <p:cNvPr id="9" name="Picture 8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772816"/>
            <a:ext cx="7096302" cy="1656183"/>
          </a:xfr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400" dirty="0" smtClean="0"/>
              <a:t>«Прежде чем сказать</a:t>
            </a:r>
          </a:p>
          <a:p>
            <a:pPr algn="ctr">
              <a:buNone/>
            </a:pPr>
            <a:r>
              <a:rPr lang="ru-RU" sz="4400" dirty="0" smtClean="0"/>
              <a:t>  поверни язык семь раз»</a:t>
            </a:r>
            <a:endParaRPr lang="ru-RU" sz="4400" dirty="0"/>
          </a:p>
        </p:txBody>
      </p:sp>
      <p:pic>
        <p:nvPicPr>
          <p:cNvPr id="7" name="Picture 25" descr="KIDS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501008"/>
            <a:ext cx="41044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лево 7">
            <a:hlinkClick r:id="rId4" action="ppaction://hlinksldjump"/>
          </p:cNvPr>
          <p:cNvSpPr/>
          <p:nvPr/>
        </p:nvSpPr>
        <p:spPr>
          <a:xfrm>
            <a:off x="7524328" y="5445224"/>
            <a:ext cx="978408" cy="700656"/>
          </a:xfrm>
          <a:prstGeom prst="leftArrow">
            <a:avLst/>
          </a:prstGeom>
          <a:solidFill>
            <a:srgbClr val="AF5D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«Пословица в рисунке»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E:\Отсканировано 17.02.2011 №1_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71744"/>
            <a:ext cx="400052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2428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b="1" dirty="0" smtClean="0"/>
              <a:t>Нужно сложить в слова первые буквы изображенных  на картинках  предметов и  прочитать пословицу. </a:t>
            </a:r>
            <a:endParaRPr lang="ru-RU" sz="2400" b="1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-3786246" y="135729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-3571932" y="54292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85720" y="19288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914400" y="2057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8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Стрелка влево 13">
            <a:hlinkClick r:id="rId4" action="ppaction://hlinksldjump"/>
          </p:cNvPr>
          <p:cNvSpPr/>
          <p:nvPr/>
        </p:nvSpPr>
        <p:spPr>
          <a:xfrm>
            <a:off x="7000892" y="5786454"/>
            <a:ext cx="1121284" cy="556070"/>
          </a:xfrm>
          <a:prstGeom prst="leftArrow">
            <a:avLst/>
          </a:prstGeom>
          <a:solidFill>
            <a:srgbClr val="AF5D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3143248"/>
            <a:ext cx="3674688" cy="138499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Тише едешь –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дальше будешь.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8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789040"/>
            <a:ext cx="2160240" cy="2448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4211960" y="4077072"/>
            <a:ext cx="4032448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Набедренная повязка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Стрелка влево 7">
            <a:hlinkClick r:id="rId4" action="ppaction://hlinksldjump"/>
          </p:cNvPr>
          <p:cNvSpPr/>
          <p:nvPr/>
        </p:nvSpPr>
        <p:spPr>
          <a:xfrm>
            <a:off x="7308304" y="5517232"/>
            <a:ext cx="978408" cy="55664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692696"/>
            <a:ext cx="7415813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Какое изделие</a:t>
            </a: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появилось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первым: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оясное или плечевое ?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(</a:t>
            </a:r>
            <a:r>
              <a:rPr lang="ru-RU" sz="36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Обоснуйте свой вариант  ответа)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1737</TotalTime>
  <Words>480</Words>
  <Application>Microsoft Office PowerPoint</Application>
  <PresentationFormat>Экран (4:3)</PresentationFormat>
  <Paragraphs>131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</vt:lpstr>
      <vt:lpstr>Задачи игры:</vt:lpstr>
      <vt:lpstr>Условия  игры.</vt:lpstr>
      <vt:lpstr>Слайд 4</vt:lpstr>
      <vt:lpstr>Слайд 5</vt:lpstr>
      <vt:lpstr>     при  с  у  в  из  пере  </vt:lpstr>
      <vt:lpstr> Переведите на русский язык вьетнамскую пословицу:</vt:lpstr>
      <vt:lpstr>«Пословица в рисунке» </vt:lpstr>
      <vt:lpstr>Слайд 9</vt:lpstr>
      <vt:lpstr>Слайд 10</vt:lpstr>
      <vt:lpstr>Слайд 11</vt:lpstr>
      <vt:lpstr> </vt:lpstr>
      <vt:lpstr>Чтобы правильно связать такие рукавицы с узором мы должны внимательно изучить схему.  </vt:lpstr>
      <vt:lpstr>Совершенно уникальным является ручное узорчатое вязание в знаменитом промысле  оренбургских  пуховых  платков,   возникшем в XVIII в.  </vt:lpstr>
      <vt:lpstr>Слайд 15</vt:lpstr>
      <vt:lpstr>Используя все геометрические фигуры соберите два одинаковых квадрата.</vt:lpstr>
      <vt:lpstr>     </vt:lpstr>
      <vt:lpstr>Слайд 18</vt:lpstr>
      <vt:lpstr>Какая часть этого растения является сырьем для текстильного производства?</vt:lpstr>
      <vt:lpstr>Исключите лишнюю картинку. Что объединяет оставшиеся?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Новиковы</dc:creator>
  <cp:lastModifiedBy>1</cp:lastModifiedBy>
  <cp:revision>162</cp:revision>
  <dcterms:created xsi:type="dcterms:W3CDTF">2012-04-22T17:22:41Z</dcterms:created>
  <dcterms:modified xsi:type="dcterms:W3CDTF">2013-01-18T07:06:32Z</dcterms:modified>
</cp:coreProperties>
</file>