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0" r:id="rId3"/>
    <p:sldId id="281" r:id="rId4"/>
    <p:sldId id="261" r:id="rId5"/>
    <p:sldId id="257" r:id="rId6"/>
    <p:sldId id="264" r:id="rId7"/>
    <p:sldId id="258" r:id="rId8"/>
    <p:sldId id="259" r:id="rId9"/>
    <p:sldId id="266" r:id="rId10"/>
    <p:sldId id="279" r:id="rId11"/>
    <p:sldId id="278" r:id="rId12"/>
    <p:sldId id="267" r:id="rId13"/>
    <p:sldId id="270" r:id="rId14"/>
    <p:sldId id="277" r:id="rId15"/>
    <p:sldId id="276" r:id="rId16"/>
    <p:sldId id="272" r:id="rId17"/>
    <p:sldId id="273" r:id="rId18"/>
    <p:sldId id="280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9933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6" autoAdjust="0"/>
    <p:restoredTop sz="94682" autoAdjust="0"/>
  </p:normalViewPr>
  <p:slideViewPr>
    <p:cSldViewPr>
      <p:cViewPr varScale="1">
        <p:scale>
          <a:sx n="59" d="100"/>
          <a:sy n="59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6147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0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5741C038-E31C-4001-88E1-11606563CF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37B1DE-BFED-4986-84F9-EBE002C4F1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07A34-C8FC-42C3-9A52-F5D685609E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886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9300FA3-AC2D-4BC2-923E-71BC6E4094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38862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862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3886200"/>
            <a:ext cx="38862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38862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A83D715-36E8-4463-A6C1-DE62014DEB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B4FC2-F7E8-45DB-849C-2F2934583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F7674-3F3A-4507-9852-54EC8990E2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86F30-1618-4EA8-9FD4-6460CFB229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1BF8A-0C6C-4C02-812C-AA51D638AA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16C0D-98B6-44A5-BC80-D96575394E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1EF35-F655-484B-99A2-0F476C8895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97248-8140-4D40-99AF-5AA60AA525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2EBF9-CD08-4BAF-BF1A-1FDFFCA929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DFAD157-BDC7-4AA1-A00E-4455A2A5CC5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z_air_alarm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Лаборатория состава ткани</a:t>
            </a:r>
          </a:p>
        </p:txBody>
      </p:sp>
      <p:pic>
        <p:nvPicPr>
          <p:cNvPr id="2059" name="Picture 11" descr="2915386_large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700213"/>
            <a:ext cx="6121400" cy="39481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Свойства полушерстяных тканей</a:t>
            </a:r>
            <a:r>
              <a:rPr lang="ru-RU" sz="3200" b="1"/>
              <a:t/>
            </a:r>
            <a:br>
              <a:rPr lang="ru-RU" sz="3200" b="1"/>
            </a:br>
            <a:r>
              <a:rPr lang="ru-RU" sz="3200" b="1"/>
              <a:t>    </a:t>
            </a:r>
            <a:r>
              <a:rPr lang="ru-RU" sz="3200" b="1">
                <a:solidFill>
                  <a:srgbClr val="FFFF00"/>
                </a:solidFill>
              </a:rPr>
              <a:t>с синтетическими волокнами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412875"/>
            <a:ext cx="3886200" cy="4419600"/>
          </a:xfrm>
        </p:spPr>
        <p:txBody>
          <a:bodyPr/>
          <a:lstStyle/>
          <a:p>
            <a:r>
              <a:rPr lang="ru-RU" sz="2800" b="1"/>
              <a:t>Не мнутся</a:t>
            </a:r>
          </a:p>
          <a:p>
            <a:r>
              <a:rPr lang="ru-RU" sz="2800" b="1"/>
              <a:t>Упругие</a:t>
            </a:r>
          </a:p>
          <a:p>
            <a:r>
              <a:rPr lang="ru-RU" sz="2800" b="1"/>
              <a:t>Прочные</a:t>
            </a:r>
          </a:p>
          <a:p>
            <a:r>
              <a:rPr lang="ru-RU" sz="2800" b="1"/>
              <a:t>Блестят</a:t>
            </a:r>
          </a:p>
          <a:p>
            <a:pPr>
              <a:buFont typeface="Wingdings" pitchFamily="2" charset="2"/>
              <a:buNone/>
            </a:pPr>
            <a:endParaRPr lang="ru-RU" sz="2800" b="1"/>
          </a:p>
          <a:p>
            <a:endParaRPr lang="ru-RU" sz="2800" b="1"/>
          </a:p>
          <a:p>
            <a:endParaRPr lang="ru-RU" sz="2800" b="1"/>
          </a:p>
          <a:p>
            <a:endParaRPr lang="ru-RU" sz="2800" b="1"/>
          </a:p>
          <a:p>
            <a:endParaRPr lang="ru-RU" sz="2800" b="1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1484313"/>
            <a:ext cx="4173537" cy="4419600"/>
          </a:xfrm>
        </p:spPr>
        <p:txBody>
          <a:bodyPr/>
          <a:lstStyle/>
          <a:p>
            <a:r>
              <a:rPr lang="ru-RU" sz="2800" b="1"/>
              <a:t>Плотные </a:t>
            </a:r>
          </a:p>
          <a:p>
            <a:r>
              <a:rPr lang="ru-RU" sz="2800" b="1"/>
              <a:t>Не дают усадку</a:t>
            </a:r>
          </a:p>
          <a:p>
            <a:r>
              <a:rPr lang="ru-RU" sz="2800" b="1"/>
              <a:t>Плохо впитывают влагу</a:t>
            </a:r>
          </a:p>
          <a:p>
            <a:r>
              <a:rPr lang="ru-RU" sz="2800" b="1"/>
              <a:t>Хорошо драпируются</a:t>
            </a:r>
          </a:p>
          <a:p>
            <a:endParaRPr lang="ru-RU" sz="2800" b="1"/>
          </a:p>
        </p:txBody>
      </p:sp>
      <p:pic>
        <p:nvPicPr>
          <p:cNvPr id="63493" name="Picture 5" descr="819680e41c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806825"/>
            <a:ext cx="2808287" cy="2106613"/>
          </a:xfrm>
          <a:prstGeom prst="rect">
            <a:avLst/>
          </a:prstGeom>
          <a:noFill/>
        </p:spPr>
      </p:pic>
      <p:pic>
        <p:nvPicPr>
          <p:cNvPr id="63494" name="Picture 6" descr="11543316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437063"/>
            <a:ext cx="2305050" cy="166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Практическая работа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4967287" cy="482441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1. </a:t>
            </a:r>
            <a:r>
              <a:rPr lang="ru-RU" sz="2400" b="1"/>
              <a:t>ОПРЕДЕЛИТЬ ТКАНЬ ПО СОСТАВУ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(шерсть; полушерсть)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b="1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/>
              <a:t>2</a:t>
            </a:r>
            <a:r>
              <a:rPr lang="ru-RU" sz="2400" b="1"/>
              <a:t>. ПОДОБРАТЬ ТКАНЬ К ФАСОНУ ЮБКИ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Обосновать свой выбор: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/>
              <a:t>Покрой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(прямая,</a:t>
            </a:r>
            <a:r>
              <a:rPr lang="en-US" sz="2400" b="1"/>
              <a:t> </a:t>
            </a:r>
            <a:r>
              <a:rPr lang="ru-RU" sz="2400" b="1"/>
              <a:t>клёш, клиньевая)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b="1"/>
              <a:t>Назначение (повседневная, спортивная,  домашняя, форменная)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 b="1"/>
          </a:p>
        </p:txBody>
      </p:sp>
      <p:pic>
        <p:nvPicPr>
          <p:cNvPr id="62469" name="Picture 5" descr="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28775"/>
            <a:ext cx="2635250" cy="4392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Трудности при обработке </a:t>
            </a:r>
            <a:br>
              <a:rPr lang="ru-RU" sz="3800" b="1">
                <a:solidFill>
                  <a:srgbClr val="FFFF00"/>
                </a:solidFill>
              </a:rPr>
            </a:br>
            <a:r>
              <a:rPr lang="ru-RU" sz="3800" b="1">
                <a:solidFill>
                  <a:srgbClr val="FFFF00"/>
                </a:solidFill>
              </a:rPr>
              <a:t>чистошерстяных тканей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Сильно тянутся при раскрое</a:t>
            </a:r>
          </a:p>
          <a:p>
            <a:r>
              <a:rPr lang="ru-RU" b="1"/>
              <a:t>Осыпаются</a:t>
            </a:r>
          </a:p>
          <a:p>
            <a:r>
              <a:rPr lang="ru-RU" b="1"/>
              <a:t>Прорубаются при стачивании</a:t>
            </a:r>
          </a:p>
          <a:p>
            <a:r>
              <a:rPr lang="ru-RU" b="1"/>
              <a:t>Пылеёмкие</a:t>
            </a:r>
          </a:p>
          <a:p>
            <a:r>
              <a:rPr lang="ru-RU" b="1"/>
              <a:t>Дают большую усадку</a:t>
            </a:r>
          </a:p>
        </p:txBody>
      </p:sp>
      <p:pic>
        <p:nvPicPr>
          <p:cNvPr id="30724" name="Picture 4" descr="information_items_1234947872"/>
          <p:cNvPicPr>
            <a:picLocks noChangeAspect="1" noChangeArrowheads="1"/>
          </p:cNvPicPr>
          <p:nvPr/>
        </p:nvPicPr>
        <p:blipFill>
          <a:blip r:embed="rId2" cstate="print"/>
          <a:srcRect t="15013"/>
          <a:stretch>
            <a:fillRect/>
          </a:stretch>
        </p:blipFill>
        <p:spPr bwMode="auto">
          <a:xfrm rot="-1767131">
            <a:off x="5580063" y="3789363"/>
            <a:ext cx="3024187" cy="203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Заполните таблицу</a:t>
            </a:r>
          </a:p>
        </p:txBody>
      </p:sp>
      <p:graphicFrame>
        <p:nvGraphicFramePr>
          <p:cNvPr id="37194" name="Group 330"/>
          <p:cNvGraphicFramePr>
            <a:graphicFrameLocks noGrp="1"/>
          </p:cNvGraphicFramePr>
          <p:nvPr>
            <p:ph sz="quarter" idx="1"/>
          </p:nvPr>
        </p:nvGraphicFramePr>
        <p:xfrm>
          <a:off x="3419475" y="1989138"/>
          <a:ext cx="3886200" cy="51816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197" name="Group 333"/>
          <p:cNvGraphicFramePr>
            <a:graphicFrameLocks noGrp="1"/>
          </p:cNvGraphicFramePr>
          <p:nvPr>
            <p:ph sz="quarter" idx="3"/>
          </p:nvPr>
        </p:nvGraphicFramePr>
        <p:xfrm>
          <a:off x="3419475" y="4076700"/>
          <a:ext cx="3886200" cy="51816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196" name="Group 332"/>
          <p:cNvGraphicFramePr>
            <a:graphicFrameLocks noGrp="1"/>
          </p:cNvGraphicFramePr>
          <p:nvPr>
            <p:ph sz="quarter" idx="4"/>
          </p:nvPr>
        </p:nvGraphicFramePr>
        <p:xfrm>
          <a:off x="3419475" y="3573463"/>
          <a:ext cx="3886200" cy="51816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243" name="Group 379"/>
          <p:cNvGraphicFramePr>
            <a:graphicFrameLocks noGrp="1"/>
          </p:cNvGraphicFramePr>
          <p:nvPr/>
        </p:nvGraphicFramePr>
        <p:xfrm>
          <a:off x="827088" y="1412875"/>
          <a:ext cx="2608262" cy="4751389"/>
        </p:xfrm>
        <a:graphic>
          <a:graphicData uri="http://schemas.openxmlformats.org/drawingml/2006/table">
            <a:tbl>
              <a:tblPr/>
              <a:tblGrid>
                <a:gridCol w="2608262"/>
              </a:tblGrid>
              <a:tr h="582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Свойства тканей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БЛЕСК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МЯГКОСТЬ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СМИНАЕМОСТЬ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ДРАПИРУЕМОСТЬ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ГИГРОСКОПИЧНОСТЬ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ПЫЛЕЁМКОСТЬ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ОСЫПАЕМОСТЬ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195" name="Group 331"/>
          <p:cNvGraphicFramePr>
            <a:graphicFrameLocks noGrp="1"/>
          </p:cNvGraphicFramePr>
          <p:nvPr>
            <p:ph sz="quarter" idx="2"/>
          </p:nvPr>
        </p:nvGraphicFramePr>
        <p:xfrm>
          <a:off x="3419475" y="2492375"/>
          <a:ext cx="3886200" cy="51816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238" name="Group 374"/>
          <p:cNvGraphicFramePr>
            <a:graphicFrameLocks noGrp="1"/>
          </p:cNvGraphicFramePr>
          <p:nvPr/>
        </p:nvGraphicFramePr>
        <p:xfrm>
          <a:off x="3419475" y="1412875"/>
          <a:ext cx="3889375" cy="592138"/>
        </p:xfrm>
        <a:graphic>
          <a:graphicData uri="http://schemas.openxmlformats.org/drawingml/2006/table">
            <a:tbl>
              <a:tblPr/>
              <a:tblGrid>
                <a:gridCol w="2017713"/>
                <a:gridCol w="1871662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Чистошерстяные ткани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Полушерстяные ткани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181" name="Group 317"/>
          <p:cNvGraphicFramePr>
            <a:graphicFrameLocks noGrp="1"/>
          </p:cNvGraphicFramePr>
          <p:nvPr/>
        </p:nvGraphicFramePr>
        <p:xfrm>
          <a:off x="3419475" y="2997200"/>
          <a:ext cx="3886200" cy="592138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198" name="Group 334"/>
          <p:cNvGraphicFramePr>
            <a:graphicFrameLocks noGrp="1"/>
          </p:cNvGraphicFramePr>
          <p:nvPr/>
        </p:nvGraphicFramePr>
        <p:xfrm>
          <a:off x="3419475" y="4581525"/>
          <a:ext cx="3886200" cy="51816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229" name="Group 365"/>
          <p:cNvGraphicFramePr>
            <a:graphicFrameLocks noGrp="1"/>
          </p:cNvGraphicFramePr>
          <p:nvPr/>
        </p:nvGraphicFramePr>
        <p:xfrm>
          <a:off x="3419475" y="5084763"/>
          <a:ext cx="3886200" cy="576263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228" name="Group 364"/>
          <p:cNvGraphicFramePr>
            <a:graphicFrameLocks noGrp="1"/>
          </p:cNvGraphicFramePr>
          <p:nvPr/>
        </p:nvGraphicFramePr>
        <p:xfrm>
          <a:off x="3419475" y="5661025"/>
          <a:ext cx="3886200" cy="520700"/>
        </p:xfrm>
        <a:graphic>
          <a:graphicData uri="http://schemas.openxmlformats.org/drawingml/2006/table">
            <a:tbl>
              <a:tblPr/>
              <a:tblGrid>
                <a:gridCol w="2016125"/>
                <a:gridCol w="1870075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Изделия из шерстяных тканей</a:t>
            </a:r>
          </a:p>
        </p:txBody>
      </p:sp>
      <p:pic>
        <p:nvPicPr>
          <p:cNvPr id="59395" name="Picture 3" descr="9DB6D5409920478D82099F0E6996A34A-1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2520950" cy="2292350"/>
          </a:xfrm>
          <a:prstGeom prst="rect">
            <a:avLst/>
          </a:prstGeom>
          <a:noFill/>
        </p:spPr>
      </p:pic>
      <p:pic>
        <p:nvPicPr>
          <p:cNvPr id="59396" name="Picture 4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1412875"/>
            <a:ext cx="1792288" cy="2684463"/>
          </a:xfrm>
          <a:prstGeom prst="rect">
            <a:avLst/>
          </a:prstGeom>
          <a:noFill/>
        </p:spPr>
      </p:pic>
      <p:pic>
        <p:nvPicPr>
          <p:cNvPr id="59397" name="Picture 5" descr="f1250_rock-diva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3357563"/>
            <a:ext cx="1200150" cy="2857500"/>
          </a:xfrm>
          <a:prstGeom prst="rect">
            <a:avLst/>
          </a:prstGeom>
          <a:noFill/>
        </p:spPr>
      </p:pic>
      <p:pic>
        <p:nvPicPr>
          <p:cNvPr id="59398" name="Picture 6" descr="richard1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6238" y="3357563"/>
            <a:ext cx="2490787" cy="2808287"/>
          </a:xfrm>
          <a:prstGeom prst="rect">
            <a:avLst/>
          </a:prstGeom>
          <a:noFill/>
        </p:spPr>
      </p:pic>
      <p:pic>
        <p:nvPicPr>
          <p:cNvPr id="59399" name="Picture 7" descr="wool_scar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3716338"/>
            <a:ext cx="2192337" cy="2192337"/>
          </a:xfrm>
          <a:prstGeom prst="rect">
            <a:avLst/>
          </a:prstGeom>
          <a:noFill/>
        </p:spPr>
      </p:pic>
      <p:pic>
        <p:nvPicPr>
          <p:cNvPr id="59400" name="Picture 8" descr="4224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4663" y="1412875"/>
            <a:ext cx="1781175" cy="191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Три группы шерстяных тканей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84213" y="1989138"/>
            <a:ext cx="21590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ПЛАТЕЛЬНЫЕ </a:t>
            </a:r>
          </a:p>
          <a:p>
            <a:pPr algn="ctr"/>
            <a:r>
              <a:rPr lang="ru-RU" sz="2400" b="1"/>
              <a:t>ткани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276600" y="2060575"/>
            <a:ext cx="215900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КОСТЮМНЫЕ</a:t>
            </a:r>
          </a:p>
          <a:p>
            <a:pPr algn="ctr"/>
            <a:r>
              <a:rPr lang="ru-RU" sz="2400" b="1"/>
              <a:t> ткани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5867400" y="2060575"/>
            <a:ext cx="223361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ПАЛЬТОВЫЕ</a:t>
            </a:r>
          </a:p>
          <a:p>
            <a:pPr algn="ctr"/>
            <a:r>
              <a:rPr lang="ru-RU" sz="2400" b="1"/>
              <a:t>ткани</a:t>
            </a:r>
          </a:p>
        </p:txBody>
      </p:sp>
      <p:sp>
        <p:nvSpPr>
          <p:cNvPr id="58374" name="AutoShape 6"/>
          <p:cNvSpPr>
            <a:spLocks noChangeArrowheads="1"/>
          </p:cNvSpPr>
          <p:nvPr/>
        </p:nvSpPr>
        <p:spPr bwMode="auto">
          <a:xfrm>
            <a:off x="4140200" y="1484313"/>
            <a:ext cx="647700" cy="576262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58375" name="AutoShape 7"/>
          <p:cNvSpPr>
            <a:spLocks noChangeArrowheads="1"/>
          </p:cNvSpPr>
          <p:nvPr/>
        </p:nvSpPr>
        <p:spPr bwMode="auto">
          <a:xfrm>
            <a:off x="6588125" y="1484313"/>
            <a:ext cx="647700" cy="576262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1619250" y="1412875"/>
            <a:ext cx="649288" cy="647700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pic>
        <p:nvPicPr>
          <p:cNvPr id="58377" name="Picture 9" descr="64587_t[1]"/>
          <p:cNvPicPr>
            <a:picLocks noChangeAspect="1" noChangeArrowheads="1"/>
          </p:cNvPicPr>
          <p:nvPr/>
        </p:nvPicPr>
        <p:blipFill>
          <a:blip r:embed="rId2" cstate="print"/>
          <a:srcRect l="8820" r="32361"/>
          <a:stretch>
            <a:fillRect/>
          </a:stretch>
        </p:blipFill>
        <p:spPr bwMode="auto">
          <a:xfrm>
            <a:off x="3492500" y="2852738"/>
            <a:ext cx="1973263" cy="2592387"/>
          </a:xfrm>
          <a:prstGeom prst="rect">
            <a:avLst/>
          </a:prstGeom>
          <a:noFill/>
        </p:spPr>
      </p:pic>
      <p:pic>
        <p:nvPicPr>
          <p:cNvPr id="58378" name="Picture 10" descr="9DB6D5409920478D82099F0E6996A34A-1031"/>
          <p:cNvPicPr>
            <a:picLocks noChangeAspect="1" noChangeArrowheads="1"/>
          </p:cNvPicPr>
          <p:nvPr/>
        </p:nvPicPr>
        <p:blipFill>
          <a:blip r:embed="rId3" cstate="print"/>
          <a:srcRect l="44012"/>
          <a:stretch>
            <a:fillRect/>
          </a:stretch>
        </p:blipFill>
        <p:spPr bwMode="auto">
          <a:xfrm>
            <a:off x="6372225" y="2781300"/>
            <a:ext cx="1647825" cy="2676525"/>
          </a:xfrm>
          <a:prstGeom prst="rect">
            <a:avLst/>
          </a:prstGeom>
          <a:noFill/>
        </p:spPr>
      </p:pic>
      <p:pic>
        <p:nvPicPr>
          <p:cNvPr id="58379" name="Picture 11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2781300"/>
            <a:ext cx="1778000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015287" cy="914400"/>
          </a:xfrm>
        </p:spPr>
        <p:txBody>
          <a:bodyPr/>
          <a:lstStyle/>
          <a:p>
            <a:pPr algn="ctr"/>
            <a:r>
              <a:rPr lang="ru-RU" sz="3800" b="1">
                <a:solidFill>
                  <a:srgbClr val="FF00FF"/>
                </a:solidFill>
              </a:rPr>
              <a:t>ВНИМАНИЕ! </a:t>
            </a:r>
            <a:br>
              <a:rPr lang="ru-RU" sz="3800" b="1">
                <a:solidFill>
                  <a:srgbClr val="FF00FF"/>
                </a:solidFill>
              </a:rPr>
            </a:br>
            <a:r>
              <a:rPr lang="ru-RU" sz="3800" b="1">
                <a:solidFill>
                  <a:srgbClr val="FF00FF"/>
                </a:solidFill>
              </a:rPr>
              <a:t>Вирус в лаборатории!</a:t>
            </a:r>
          </a:p>
        </p:txBody>
      </p:sp>
      <p:pic>
        <p:nvPicPr>
          <p:cNvPr id="40965" name="Picture 5" descr="297991_20090819124454[1]"/>
          <p:cNvPicPr>
            <a:picLocks noChangeAspect="1" noChangeArrowheads="1"/>
          </p:cNvPicPr>
          <p:nvPr/>
        </p:nvPicPr>
        <p:blipFill>
          <a:blip r:embed="rId3" cstate="print"/>
          <a:srcRect r="36198"/>
          <a:stretch>
            <a:fillRect/>
          </a:stretch>
        </p:blipFill>
        <p:spPr bwMode="auto">
          <a:xfrm>
            <a:off x="6227763" y="3716338"/>
            <a:ext cx="1944687" cy="2286000"/>
          </a:xfrm>
          <a:prstGeom prst="rect">
            <a:avLst/>
          </a:prstGeom>
          <a:noFill/>
        </p:spPr>
      </p:pic>
      <p:pic>
        <p:nvPicPr>
          <p:cNvPr id="40966" name="Picture 6" descr="floppy_disk_walking_md_wh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341438"/>
            <a:ext cx="2016125" cy="2016125"/>
          </a:xfrm>
          <a:prstGeom prst="rect">
            <a:avLst/>
          </a:prstGeom>
          <a:noFill/>
        </p:spPr>
      </p:pic>
      <p:pic>
        <p:nvPicPr>
          <p:cNvPr id="40967" name="z_air_alarm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8 0.15047 C 0.1184 0.16389 0.11632 0.15347 0.11753 0.17986 C 0.11701 0.19051 0.11458 0.21875 0.10486 0.22338 C 0.10295 0.23102 0.09653 0.23519 0.09201 0.24028 C 0.08976 0.2426 0.08767 0.24815 0.08507 0.24977 C 0.08246 0.25139 0.07951 0.25116 0.07691 0.25278 C 0.07187 0.25625 0.06736 0.2588 0.0618 0.26042 C 0.05781 0.26621 0.05278 0.27014 0.04792 0.27454 C 0.03576 0.28542 0.02535 0.29514 0.01042 0.29769 C 0.00173 0.30185 -0.00643 0.30625 -0.01493 0.31158 C -0.01736 0.31505 -0.02431 0.31783 -0.02431 0.31783 C -0.02743 0.32222 -0.03264 0.32523 -0.03698 0.32709 C -0.04063 0.33195 -0.04427 0.33033 -0.04861 0.33334 C -0.05382 0.33704 -0.05833 0.34352 -0.06268 0.34885 C -0.06389 0.35417 -0.06493 0.3581 -0.06719 0.36273 C -0.07205 0.38773 -0.08125 0.425 -0.06372 0.44028 C -0.06198 0.44792 -0.05972 0.4456 -0.05452 0.44815 C -0.05156 0.45185 -0.05035 0.45417 -0.04636 0.45579 C -0.03941 0.46227 -0.03733 0.46366 -0.02882 0.46667 C 0.00712 0.45834 0.05156 0.47084 0.08854 0.47454 C 0.12639 0.47408 0.16441 0.47408 0.20243 0.47292 C 0.20694 0.47269 0.20989 0.46551 0.21406 0.46366 C 0.21753 0.46204 0.22465 0.45903 0.22465 0.45903 C 0.22587 0.45394 0.22639 0.45047 0.22917 0.44653 C 0.22951 0.44491 0.22969 0.44329 0.23038 0.4419 C 0.2309 0.44074 0.23229 0.44028 0.23281 0.43889 C 0.23732 0.42709 0.23316 0.42894 0.23976 0.42176 C 0.24097 0.42037 0.24201 0.41852 0.24323 0.41713 C 0.24548 0.41482 0.25017 0.41088 0.25017 0.41088 C 0.25208 0.40347 0.25521 0.39908 0.26059 0.39699 C 0.26423 0.39213 0.2684 0.39144 0.27344 0.38912 C 0.27482 0.38843 0.27569 0.38704 0.27691 0.38611 C 0.28142 0.3831 0.27934 0.38588 0.28385 0.3831 C 0.30017 0.37338 0.28785 0.3794 0.2967 0.37523 C 0.29878 0.3676 0.30399 0.36806 0.30937 0.36435 C 0.31285 0.35741 0.32083 0.3544 0.32691 0.35209 C 0.32812 0.35093 0.32917 0.34977 0.33038 0.34885 C 0.33142 0.34815 0.33281 0.34815 0.33368 0.34722 C 0.33958 0.34283 0.3408 0.33658 0.34792 0.33334 C 0.35226 0.32871 0.35503 0.32593 0.36059 0.32408 C 0.37101 0.31019 0.35798 0.32616 0.36736 0.31783 C 0.36875 0.31667 0.37014 0.31482 0.37118 0.3132 C 0.37205 0.31181 0.37239 0.30972 0.37344 0.30857 C 0.37396 0.3081 0.37986 0.30579 0.38021 0.30556 C 0.38385 0.3007 0.38889 0.29861 0.39323 0.29468 C 0.40191 0.28704 0.40868 0.27755 0.41875 0.27292 C 0.42257 0.26551 0.425 0.2588 0.43142 0.25579 C 0.4342 0.25023 0.43611 0.24699 0.4408 0.24491 C 0.44531 0.23889 0.44739 0.23542 0.45364 0.23264 C 0.45746 0.22709 0.46198 0.22084 0.46753 0.21875 C 0.47274 0.21181 0.46684 0.21875 0.47344 0.21389 C 0.47691 0.21111 0.47986 0.20579 0.48385 0.20463 C 0.49114 0.20255 0.49844 0.19931 0.50573 0.19699 C 0.52396 0.18079 0.55295 0.1882 0.57118 0.18773 C 0.58628 0.18472 0.60121 0.18218 0.61649 0.17986 C 0.61875 0.16644 0.62187 0.17246 0.62917 0.16597 C 0.63646 0.15926 0.64635 0.15602 0.65364 0.14885 C 0.65764 0.14491 0.66076 0.14167 0.66528 0.13959 C 0.67239 0.13241 0.67934 0.12523 0.68628 0.11783 C 0.69045 0.11366 0.69496 0.11273 0.69896 0.10857 C 0.70364 0.10371 0.70764 0.09861 0.7118 0.09306 C 0.71337 0.09097 0.71632 0.08681 0.71632 0.08681 C 0.71788 0.08102 0.71857 0.07639 0.72118 0.0713 C 0.72292 0.06343 0.72639 0.05695 0.72917 0.04977 C 0.73316 0.01875 0.73368 0.02338 0.72917 -0.02176 C 0.72864 -0.02639 0.7243 -0.02847 0.72222 -0.03102 C 0.71285 -0.0419 0.70347 -0.04676 0.6908 -0.04953 C 0.6743 -0.05717 0.65833 -0.0574 0.6408 -0.05879 C 0.60364 -0.06921 0.49271 -0.06342 0.4408 -0.06504 C 0.43524 -0.06666 0.42986 -0.06875 0.42465 -0.07129 C 0.4191 -0.08194 0.40885 -0.0824 0.4 -0.0868 C 0.39045 -0.09166 0.38073 -0.09606 0.37118 -0.10069 C 0.33542 -0.09977 0.32101 -0.09815 0.29201 -0.09444 C 0.28715 -0.0912 0.28403 -0.0868 0.27917 -0.08356 C 0.27517 -0.07523 0.26701 -0.06296 0.26059 -0.0574 C 0.25833 -0.04722 0.26128 -0.05856 0.25712 -0.04791 C 0.25417 -0.04028 0.25382 -0.03078 0.24896 -0.02477 C 0.24687 -0.00949 0.24635 0.00417 0.24896 0.02014 C 0.24982 0.03982 0.24913 0.0551 0.25712 0.0713 C 0.25885 0.09468 0.2566 0.10718 0.26649 0.12408 C 0.27066 0.13125 0.27066 0.13542 0.27691 0.13797 C 0.2809 0.14375 0.27795 0.14607 0.28385 0.14885 C 0.28923 0.15903 0.29375 0.16922 0.29896 0.17986 C 0.30052 0.18287 0.30364 0.18403 0.3059 0.18611 C 0.30937 0.18935 0.31302 0.19468 0.31649 0.19838 C 0.31927 0.20139 0.32205 0.2088 0.32465 0.21088 C 0.33107 0.21597 0.34427 0.21713 0.35121 0.22176 C 0.35469 0.22385 0.35903 0.22639 0.3618 0.2294 C 0.36267 0.23033 0.36302 0.23195 0.36406 0.23264 C 0.36753 0.23519 0.37292 0.23704 0.37691 0.23889 C 0.38125 0.24468 0.38368 0.24885 0.38976 0.25116 C 0.39427 0.2551 0.40052 0.26297 0.4059 0.26505 C 0.40972 0.26829 0.41302 0.27084 0.41753 0.27292 C 0.42535 0.28264 0.43542 0.28889 0.44305 0.29931 C 0.44444 0.30579 0.44722 0.31227 0.45017 0.31783 C 0.45156 0.32523 0.45347 0.33218 0.45486 0.33959 C 0.45573 0.34885 0.45781 0.35417 0.45937 0.36273 C 0.45903 0.36852 0.45798 0.37408 0.45833 0.37986 C 0.45885 0.39468 0.46319 0.37037 0.45937 0.38773 C 0.45903 0.39954 0.45885 0.41158 0.45833 0.42338 C 0.45798 0.4301 0.45746 0.43704 0.4559 0.44352 C 0.45156 0.4625 0.43403 0.4669 0.42344 0.47593 C 0.41892 0.48519 0.42396 0.47685 0.41753 0.48218 C 0.40503 0.49236 0.41076 0.49051 0.39427 0.49306 C 0.38837 0.49815 0.38142 0.49885 0.37569 0.50394 C 0.32847 0.50278 0.28107 0.50347 0.23385 0.50093 C 0.22656 0.50047 0.21857 0.49051 0.21059 0.49005 C 0.19739 0.48912 0.18437 0.48889 0.17118 0.48843 C 0.15903 0.48565 0.14705 0.48727 0.13489 0.4838 C 0.13177 0.48148 0.12222 0.47292 0.11875 0.4713 C 0.11632 0.46621 0.11389 0.46158 0.11059 0.45741 C 0.10816 0.44653 0.11163 0.45972 0.1059 0.44815 C 0.0993 0.43496 0.11076 0.45139 0.10226 0.44028 C 0.10191 0.41875 0.09844 0.38727 0.10486 0.36435 C 0.10764 0.35463 0.11771 0.34931 0.12344 0.34422 C 0.12587 0.3419 0.1276 0.33866 0.13038 0.33658 C 0.13576 0.33241 0.1441 0.32986 0.15 0.32709 C 0.16094 0.32199 0.17031 0.3125 0.18142 0.30857 C 0.18507 0.30556 0.1868 0.30255 0.19062 0.30093 C 0.1967 0.29306 0.20642 0.29097 0.21302 0.2838 C 0.21614 0.28033 0.21458 0.28033 0.21753 0.27593 C 0.22066 0.27107 0.22587 0.26551 0.23038 0.26366 C 0.23437 0.25834 0.2401 0.25533 0.24548 0.25278 C 0.24948 0.24769 0.25312 0.2456 0.25833 0.24352 C 0.26146 0.23889 0.27014 0.23472 0.27465 0.23264 C 0.28021 0.22477 0.27326 0.23357 0.28038 0.22801 C 0.28229 0.22639 0.28403 0.22246 0.28507 0.22014 C 0.2842 0.21713 0.28403 0.21366 0.28281 0.21088 C 0.28107 0.20695 0.27778 0.20371 0.27569 0.2 C 0.27187 0.19306 0.26753 0.18287 0.2618 0.17824 C 0.25729 0.17454 0.25069 0.17338 0.24548 0.17222 C 0.19792 0.17408 0.22135 0.16551 0.20486 0.17986 C 0.2033 0.18565 0.20417 0.1831 0.20243 0.18773 " pathEditMode="relative" ptsTypes="ffffffffffffffffffffffffffffffffffffffffffffffffffffffffffffffffffffffffffffffffffffffffffffffffffffffffffffffffffffffffffffffffffffA">
                                      <p:cBhvr>
                                        <p:cTn id="9" dur="5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236" fill="hold"/>
                                        <p:tgtEl>
                                          <p:spTgt spid="409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236"/>
                            </p:stCondLst>
                            <p:childTnLst>
                              <p:par>
                                <p:cTn id="1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236"/>
                            </p:stCondLst>
                            <p:childTnLst>
                              <p:par>
                                <p:cTn id="19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236"/>
                            </p:stCondLst>
                            <p:childTnLst>
                              <p:par>
                                <p:cTn id="25" presetID="27" presetClass="emph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6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236"/>
                            </p:stCondLst>
                            <p:childTnLst>
                              <p:par>
                                <p:cTn id="31" presetID="27" presetClass="emph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236"/>
                            </p:stCondLst>
                            <p:childTnLst>
                              <p:par>
                                <p:cTn id="37" presetID="27" presetClass="emph" presetSubtype="0" fill="hold" grpId="6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8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0" autoRev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7"/>
                </p:tgtEl>
              </p:cMediaNode>
            </p:audio>
          </p:childTnLst>
        </p:cTn>
      </p:par>
    </p:tnLst>
    <p:bldLst>
      <p:bldP spid="40964" grpId="1"/>
      <p:bldP spid="40964" grpId="2"/>
      <p:bldP spid="40964" grpId="3"/>
      <p:bldP spid="40964" grpId="4"/>
      <p:bldP spid="40964" grpId="5"/>
      <p:bldP spid="40964" grpId="6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Графический диктант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b="1"/>
              <a:t>«+» – да     «-» - нет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b="1"/>
              <a:t>1.+</a:t>
            </a:r>
            <a:endParaRPr lang="en-US" b="1"/>
          </a:p>
          <a:p>
            <a:pPr marL="609600" indent="-609600">
              <a:buFont typeface="Wingdings" pitchFamily="2" charset="2"/>
              <a:buNone/>
            </a:pPr>
            <a:r>
              <a:rPr lang="en-US" b="1"/>
              <a:t>2.-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/>
              <a:t>3.-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/>
              <a:t>4.</a:t>
            </a:r>
            <a:r>
              <a:rPr lang="ru-RU" b="1"/>
              <a:t>+</a:t>
            </a:r>
            <a:endParaRPr lang="en-US" b="1"/>
          </a:p>
          <a:p>
            <a:pPr marL="609600" indent="-609600">
              <a:buFont typeface="Wingdings" pitchFamily="2" charset="2"/>
              <a:buNone/>
            </a:pPr>
            <a:r>
              <a:rPr lang="en-US" b="1"/>
              <a:t>5.-</a:t>
            </a:r>
            <a:endParaRPr lang="ru-RU" b="1"/>
          </a:p>
          <a:p>
            <a:pPr marL="609600" indent="-609600">
              <a:buFont typeface="Wingdings" pitchFamily="2" charset="2"/>
              <a:buNone/>
            </a:pPr>
            <a:endParaRPr lang="ru-RU" b="1"/>
          </a:p>
        </p:txBody>
      </p:sp>
      <p:pic>
        <p:nvPicPr>
          <p:cNvPr id="44036" name="Picture 4" descr="123306963674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628775"/>
            <a:ext cx="2833687" cy="4248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Уход за изделиями из шерсти</a:t>
            </a:r>
          </a:p>
        </p:txBody>
      </p:sp>
      <p:pic>
        <p:nvPicPr>
          <p:cNvPr id="64515" name="Picture 3" descr="stirka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370263"/>
            <a:ext cx="3248025" cy="2544762"/>
          </a:xfrm>
          <a:prstGeom prst="rect">
            <a:avLst/>
          </a:prstGeom>
          <a:noFill/>
        </p:spPr>
      </p:pic>
      <p:pic>
        <p:nvPicPr>
          <p:cNvPr id="64516" name="Picture 4" descr="i[66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847850"/>
            <a:ext cx="1152525" cy="1152525"/>
          </a:xfrm>
          <a:prstGeom prst="rect">
            <a:avLst/>
          </a:prstGeom>
          <a:noFill/>
        </p:spPr>
      </p:pic>
      <p:pic>
        <p:nvPicPr>
          <p:cNvPr id="64517" name="Picture 5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844675"/>
            <a:ext cx="1095375" cy="1638300"/>
          </a:xfrm>
          <a:prstGeom prst="rect">
            <a:avLst/>
          </a:prstGeom>
          <a:noFill/>
        </p:spPr>
      </p:pic>
      <p:pic>
        <p:nvPicPr>
          <p:cNvPr id="64518" name="Picture 6" descr="4414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1916113"/>
            <a:ext cx="1243013" cy="1519237"/>
          </a:xfrm>
          <a:prstGeom prst="rect">
            <a:avLst/>
          </a:prstGeom>
          <a:noFill/>
        </p:spPr>
      </p:pic>
      <p:pic>
        <p:nvPicPr>
          <p:cNvPr id="64519" name="Picture 7" descr="Tefal%20FV%205257_en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2988" y="3573463"/>
            <a:ext cx="2393950" cy="244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971550" y="2492375"/>
            <a:ext cx="7129463" cy="22240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работу!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 новых встреч!</a:t>
            </a:r>
          </a:p>
        </p:txBody>
      </p:sp>
      <p:pic>
        <p:nvPicPr>
          <p:cNvPr id="45059" name="Picture 3" descr="2915386_large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4216400"/>
            <a:ext cx="3073400" cy="1981200"/>
          </a:xfrm>
          <a:prstGeom prst="rect">
            <a:avLst/>
          </a:prstGeom>
          <a:noFill/>
        </p:spPr>
      </p:pic>
      <p:pic>
        <p:nvPicPr>
          <p:cNvPr id="45060" name="Picture 4" descr="11-07-3365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12875"/>
            <a:ext cx="2447925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laba1"/>
          <p:cNvPicPr>
            <a:picLocks noChangeAspect="1" noChangeArrowheads="1"/>
          </p:cNvPicPr>
          <p:nvPr/>
        </p:nvPicPr>
        <p:blipFill>
          <a:blip r:embed="rId2" cstate="print"/>
          <a:srcRect r="11484" b="10080"/>
          <a:stretch>
            <a:fillRect/>
          </a:stretch>
        </p:blipFill>
        <p:spPr bwMode="auto">
          <a:xfrm>
            <a:off x="3779838" y="2349500"/>
            <a:ext cx="4537075" cy="3094038"/>
          </a:xfrm>
          <a:prstGeom prst="rect">
            <a:avLst/>
          </a:prstGeom>
          <a:noFill/>
        </p:spPr>
      </p:pic>
      <p:pic>
        <p:nvPicPr>
          <p:cNvPr id="20485" name="Picture 5" descr="Balabanov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773238"/>
            <a:ext cx="2381250" cy="3838575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Лаборанты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3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015288" cy="914400"/>
          </a:xfrm>
        </p:spPr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Комбинат шелковых тканей</a:t>
            </a:r>
          </a:p>
        </p:txBody>
      </p:sp>
      <p:pic>
        <p:nvPicPr>
          <p:cNvPr id="65542" name="Picture 6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>
          <a:xfrm>
            <a:off x="611188" y="1628775"/>
            <a:ext cx="7848600" cy="4265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412875"/>
            <a:ext cx="8077200" cy="160972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Определение шерстяных и полушерстяных тканей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/>
              <a:t>Подбор ткани для юбки</a:t>
            </a:r>
          </a:p>
        </p:txBody>
      </p:sp>
      <p:pic>
        <p:nvPicPr>
          <p:cNvPr id="21508" name="Picture 4" descr="K1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500438"/>
            <a:ext cx="1625600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Натуральные волокна</a:t>
            </a:r>
          </a:p>
        </p:txBody>
      </p:sp>
      <p:pic>
        <p:nvPicPr>
          <p:cNvPr id="8197" name="Picture 5" descr="0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412875"/>
            <a:ext cx="3671888" cy="2825750"/>
          </a:xfrm>
          <a:prstGeom prst="rect">
            <a:avLst/>
          </a:prstGeom>
          <a:noFill/>
        </p:spPr>
      </p:pic>
      <p:pic>
        <p:nvPicPr>
          <p:cNvPr id="8198" name="Picture 6" descr="2005-09-01_katoen6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292600"/>
            <a:ext cx="2808287" cy="1881188"/>
          </a:xfrm>
          <a:prstGeom prst="rect">
            <a:avLst/>
          </a:prstGeom>
          <a:noFill/>
        </p:spPr>
      </p:pic>
      <p:pic>
        <p:nvPicPr>
          <p:cNvPr id="8199" name="Picture 7" descr="merin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4217988"/>
            <a:ext cx="2663825" cy="1935162"/>
          </a:xfrm>
          <a:prstGeom prst="rect">
            <a:avLst/>
          </a:prstGeom>
          <a:noFill/>
        </p:spPr>
      </p:pic>
      <p:pic>
        <p:nvPicPr>
          <p:cNvPr id="8200" name="Picture 8" descr="Изображение 018"/>
          <p:cNvPicPr>
            <a:picLocks noChangeAspect="1" noChangeArrowheads="1"/>
          </p:cNvPicPr>
          <p:nvPr/>
        </p:nvPicPr>
        <p:blipFill>
          <a:blip r:embed="rId5" cstate="print"/>
          <a:srcRect l="13779" t="5836" r="8105" b="14722"/>
          <a:stretch>
            <a:fillRect/>
          </a:stretch>
        </p:blipFill>
        <p:spPr bwMode="auto">
          <a:xfrm>
            <a:off x="1116013" y="1700213"/>
            <a:ext cx="1223962" cy="1944687"/>
          </a:xfrm>
          <a:prstGeom prst="rect">
            <a:avLst/>
          </a:prstGeom>
          <a:noFill/>
        </p:spPr>
      </p:pic>
      <p:pic>
        <p:nvPicPr>
          <p:cNvPr id="8201" name="Picture 9" descr="Изображение 012"/>
          <p:cNvPicPr>
            <a:picLocks noChangeAspect="1" noChangeArrowheads="1"/>
          </p:cNvPicPr>
          <p:nvPr/>
        </p:nvPicPr>
        <p:blipFill>
          <a:blip r:embed="rId6" cstate="print"/>
          <a:srcRect l="10059" t="11594" r="6065" b="14919"/>
          <a:stretch>
            <a:fillRect/>
          </a:stretch>
        </p:blipFill>
        <p:spPr bwMode="auto">
          <a:xfrm>
            <a:off x="6659563" y="2205038"/>
            <a:ext cx="1800225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Получение шерстяной пряжи</a:t>
            </a:r>
          </a:p>
        </p:txBody>
      </p:sp>
      <p:pic>
        <p:nvPicPr>
          <p:cNvPr id="27652" name="Picture 4" descr="textil_g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77963"/>
            <a:ext cx="2881312" cy="1771650"/>
          </a:xfrm>
          <a:prstGeom prst="rect">
            <a:avLst/>
          </a:prstGeom>
          <a:noFill/>
        </p:spPr>
      </p:pic>
      <p:pic>
        <p:nvPicPr>
          <p:cNvPr id="27653" name="Picture 5" descr="ya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420938"/>
            <a:ext cx="2447925" cy="1930400"/>
          </a:xfrm>
          <a:prstGeom prst="rect">
            <a:avLst/>
          </a:prstGeom>
          <a:noFill/>
        </p:spPr>
      </p:pic>
      <p:pic>
        <p:nvPicPr>
          <p:cNvPr id="27654" name="Picture 6" descr="1114719772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4149725"/>
            <a:ext cx="2087562" cy="1855788"/>
          </a:xfrm>
          <a:prstGeom prst="rect">
            <a:avLst/>
          </a:prstGeom>
          <a:noFill/>
        </p:spPr>
      </p:pic>
      <p:pic>
        <p:nvPicPr>
          <p:cNvPr id="27655" name="Picture 7" descr="wool_scar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3511550"/>
            <a:ext cx="2592387" cy="251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Свойства шерстяного волокна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Короткое</a:t>
            </a:r>
          </a:p>
          <a:p>
            <a:pPr>
              <a:lnSpc>
                <a:spcPct val="90000"/>
              </a:lnSpc>
            </a:pPr>
            <a:r>
              <a:rPr lang="ru-RU" b="1"/>
              <a:t>Хорошо окрашивается в любой цвет</a:t>
            </a:r>
          </a:p>
          <a:p>
            <a:pPr>
              <a:lnSpc>
                <a:spcPct val="90000"/>
              </a:lnSpc>
            </a:pPr>
            <a:r>
              <a:rPr lang="ru-RU" b="1"/>
              <a:t>Толщина (тонина) – разная</a:t>
            </a:r>
          </a:p>
          <a:p>
            <a:pPr>
              <a:lnSpc>
                <a:spcPct val="90000"/>
              </a:lnSpc>
            </a:pPr>
            <a:r>
              <a:rPr lang="ru-RU" b="1"/>
              <a:t>Мягкое</a:t>
            </a:r>
          </a:p>
          <a:p>
            <a:pPr>
              <a:lnSpc>
                <a:spcPct val="90000"/>
              </a:lnSpc>
            </a:pPr>
            <a:r>
              <a:rPr lang="ru-RU" b="1"/>
              <a:t>Сильно извитое</a:t>
            </a:r>
          </a:p>
          <a:p>
            <a:pPr>
              <a:lnSpc>
                <a:spcPct val="90000"/>
              </a:lnSpc>
            </a:pPr>
            <a:r>
              <a:rPr lang="ru-RU" b="1"/>
              <a:t>Упругое</a:t>
            </a:r>
          </a:p>
          <a:p>
            <a:pPr>
              <a:lnSpc>
                <a:spcPct val="90000"/>
              </a:lnSpc>
            </a:pPr>
            <a:r>
              <a:rPr lang="ru-RU" b="1"/>
              <a:t>Не прочное</a:t>
            </a:r>
          </a:p>
        </p:txBody>
      </p:sp>
      <p:pic>
        <p:nvPicPr>
          <p:cNvPr id="10246" name="Picture 6" descr="i[56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684588"/>
            <a:ext cx="2808288" cy="204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Шерстяные ткани</a:t>
            </a:r>
          </a:p>
        </p:txBody>
      </p:sp>
      <p:sp>
        <p:nvSpPr>
          <p:cNvPr id="13331" name="Rectangle 1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/>
              <a:t>                                                                                 </a:t>
            </a:r>
            <a:r>
              <a:rPr lang="ru-RU" sz="1800" b="1"/>
              <a:t>вискоза   </a:t>
            </a:r>
            <a:r>
              <a:rPr lang="ru-RU" sz="1800"/>
              <a:t>          </a:t>
            </a:r>
            <a:r>
              <a:rPr lang="ru-RU" sz="1800" b="1"/>
              <a:t>хлопок</a:t>
            </a:r>
            <a:r>
              <a:rPr lang="ru-RU" sz="1800"/>
              <a:t>        </a:t>
            </a:r>
            <a:r>
              <a:rPr lang="ru-RU" sz="1800" b="1"/>
              <a:t>синтетика</a:t>
            </a:r>
            <a:r>
              <a:rPr lang="ru-RU" sz="1600" b="1"/>
              <a:t>	</a:t>
            </a:r>
            <a:r>
              <a:rPr lang="ru-RU" sz="1600"/>
              <a:t>                            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57800" y="1628775"/>
            <a:ext cx="38862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79388" y="2276475"/>
            <a:ext cx="3097212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чистошерстяные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508625" y="2276475"/>
            <a:ext cx="3024188" cy="1274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полушерстяные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H="1">
            <a:off x="2268538" y="1268413"/>
            <a:ext cx="172720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787900" y="1268413"/>
            <a:ext cx="18002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21" name="Picture 9" descr="2005-09-01_katoen6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437063"/>
            <a:ext cx="1441450" cy="966787"/>
          </a:xfrm>
          <a:prstGeom prst="rect">
            <a:avLst/>
          </a:prstGeom>
          <a:noFill/>
        </p:spPr>
      </p:pic>
      <p:pic>
        <p:nvPicPr>
          <p:cNvPr id="13322" name="Picture 10" descr="hollowfiber-vi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4365625"/>
            <a:ext cx="1176338" cy="1008063"/>
          </a:xfrm>
          <a:prstGeom prst="rect">
            <a:avLst/>
          </a:prstGeom>
          <a:noFill/>
        </p:spPr>
      </p:pic>
      <p:pic>
        <p:nvPicPr>
          <p:cNvPr id="13323" name="Picture 11" descr="11-07-3365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4437063"/>
            <a:ext cx="1409700" cy="1057275"/>
          </a:xfrm>
          <a:prstGeom prst="rect">
            <a:avLst/>
          </a:prstGeom>
          <a:noFill/>
        </p:spPr>
      </p:pic>
      <p:sp>
        <p:nvSpPr>
          <p:cNvPr id="13328" name="Line 16"/>
          <p:cNvSpPr>
            <a:spLocks noChangeShapeType="1"/>
          </p:cNvSpPr>
          <p:nvPr/>
        </p:nvSpPr>
        <p:spPr bwMode="auto">
          <a:xfrm flipV="1">
            <a:off x="4643438" y="3500438"/>
            <a:ext cx="100965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V="1">
            <a:off x="6227763" y="3573463"/>
            <a:ext cx="2889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H="1" flipV="1">
            <a:off x="7451725" y="3573463"/>
            <a:ext cx="2174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34" name="Picture 22" descr="index_sn[1]"/>
          <p:cNvPicPr>
            <a:picLocks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203575" y="2852738"/>
            <a:ext cx="1457325" cy="1457325"/>
          </a:xfrm>
          <a:noFill/>
          <a:ln/>
        </p:spPr>
      </p:pic>
      <p:pic>
        <p:nvPicPr>
          <p:cNvPr id="13337" name="Picture 25" descr="Изображение 0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3860800"/>
            <a:ext cx="1657350" cy="1268413"/>
          </a:xfrm>
          <a:prstGeom prst="rect">
            <a:avLst/>
          </a:prstGeom>
          <a:noFill/>
        </p:spPr>
      </p:pic>
      <p:pic>
        <p:nvPicPr>
          <p:cNvPr id="13338" name="Picture 26" descr="Изображение 022"/>
          <p:cNvPicPr>
            <a:picLocks noChangeAspect="1" noChangeArrowheads="1"/>
          </p:cNvPicPr>
          <p:nvPr/>
        </p:nvPicPr>
        <p:blipFill>
          <a:blip r:embed="rId7" cstate="print"/>
          <a:srcRect l="5244" t="5072" r="6842"/>
          <a:stretch>
            <a:fillRect/>
          </a:stretch>
        </p:blipFill>
        <p:spPr bwMode="auto">
          <a:xfrm>
            <a:off x="3779838" y="1341438"/>
            <a:ext cx="1223962" cy="1366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015288" cy="914400"/>
          </a:xfrm>
        </p:spPr>
        <p:txBody>
          <a:bodyPr/>
          <a:lstStyle/>
          <a:p>
            <a:pPr algn="ctr"/>
            <a:r>
              <a:rPr lang="ru-RU" sz="3800" b="1">
                <a:solidFill>
                  <a:srgbClr val="FFFF00"/>
                </a:solidFill>
              </a:rPr>
              <a:t>Свойства </a:t>
            </a:r>
            <a:br>
              <a:rPr lang="ru-RU" sz="3800" b="1">
                <a:solidFill>
                  <a:srgbClr val="FFFF00"/>
                </a:solidFill>
              </a:rPr>
            </a:br>
            <a:r>
              <a:rPr lang="ru-RU" sz="3800" b="1">
                <a:solidFill>
                  <a:srgbClr val="FFFF00"/>
                </a:solidFill>
              </a:rPr>
              <a:t>чистошерстяных тканей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7240587" cy="439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Мягкие, шероховатые</a:t>
            </a:r>
          </a:p>
          <a:p>
            <a:pPr>
              <a:lnSpc>
                <a:spcPct val="90000"/>
              </a:lnSpc>
            </a:pPr>
            <a:r>
              <a:rPr lang="ru-RU" b="1"/>
              <a:t>Почти не мнутся</a:t>
            </a:r>
          </a:p>
          <a:p>
            <a:pPr>
              <a:lnSpc>
                <a:spcPct val="90000"/>
              </a:lnSpc>
            </a:pPr>
            <a:r>
              <a:rPr lang="ru-RU" b="1"/>
              <a:t>Хорошо драпируются</a:t>
            </a:r>
          </a:p>
          <a:p>
            <a:pPr>
              <a:lnSpc>
                <a:spcPct val="90000"/>
              </a:lnSpc>
            </a:pPr>
            <a:r>
              <a:rPr lang="ru-RU" b="1"/>
              <a:t>Достаточно прочные</a:t>
            </a:r>
          </a:p>
          <a:p>
            <a:pPr>
              <a:lnSpc>
                <a:spcPct val="90000"/>
              </a:lnSpc>
            </a:pPr>
            <a:r>
              <a:rPr lang="ru-RU" b="1"/>
              <a:t>Хорошо пропускают воздух</a:t>
            </a:r>
          </a:p>
          <a:p>
            <a:pPr>
              <a:lnSpc>
                <a:spcPct val="90000"/>
              </a:lnSpc>
            </a:pPr>
            <a:r>
              <a:rPr lang="ru-RU" b="1"/>
              <a:t>Впитывают влагу</a:t>
            </a:r>
          </a:p>
          <a:p>
            <a:pPr>
              <a:lnSpc>
                <a:spcPct val="90000"/>
              </a:lnSpc>
            </a:pPr>
            <a:r>
              <a:rPr lang="ru-RU" b="1"/>
              <a:t>Сохраняют тепло</a:t>
            </a:r>
          </a:p>
          <a:p>
            <a:pPr>
              <a:lnSpc>
                <a:spcPct val="90000"/>
              </a:lnSpc>
            </a:pPr>
            <a:r>
              <a:rPr lang="ru-RU" b="1"/>
              <a:t>Матовые (без блеска)</a:t>
            </a:r>
          </a:p>
        </p:txBody>
      </p:sp>
      <p:pic>
        <p:nvPicPr>
          <p:cNvPr id="29700" name="Picture 4" descr="0_1cf17_f3df394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3644900"/>
            <a:ext cx="1641475" cy="2093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1001</TotalTime>
  <Words>233</Words>
  <Application>Microsoft Office PowerPoint</Application>
  <PresentationFormat>Экран (4:3)</PresentationFormat>
  <Paragraphs>121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Wingdings</vt:lpstr>
      <vt:lpstr>Arial Black</vt:lpstr>
      <vt:lpstr>Скругленный</vt:lpstr>
      <vt:lpstr>Лаборатория состава ткани</vt:lpstr>
      <vt:lpstr>Лаборанты</vt:lpstr>
      <vt:lpstr>Комбинат шелковых тканей</vt:lpstr>
      <vt:lpstr>Определение шерстяных и полушерстяных тканей</vt:lpstr>
      <vt:lpstr>Натуральные волокна</vt:lpstr>
      <vt:lpstr>Получение шерстяной пряжи</vt:lpstr>
      <vt:lpstr>Свойства шерстяного волокна</vt:lpstr>
      <vt:lpstr>Шерстяные ткани</vt:lpstr>
      <vt:lpstr>Свойства  чистошерстяных тканей</vt:lpstr>
      <vt:lpstr>Свойства полушерстяных тканей     с синтетическими волокнами</vt:lpstr>
      <vt:lpstr>Практическая работа</vt:lpstr>
      <vt:lpstr>Трудности при обработке  чистошерстяных тканей</vt:lpstr>
      <vt:lpstr>Заполните таблицу</vt:lpstr>
      <vt:lpstr>Изделия из шерстяных тканей</vt:lpstr>
      <vt:lpstr>Три группы шерстяных тканей</vt:lpstr>
      <vt:lpstr>ВНИМАНИЕ!  Вирус в лаборатории!</vt:lpstr>
      <vt:lpstr>Графический диктант</vt:lpstr>
      <vt:lpstr>Уход за изделиями из шерсти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шерстя</dc:title>
  <dc:creator>Admininstrator</dc:creator>
  <cp:lastModifiedBy>Людмила</cp:lastModifiedBy>
  <cp:revision>29</cp:revision>
  <dcterms:created xsi:type="dcterms:W3CDTF">2010-01-18T18:17:43Z</dcterms:created>
  <dcterms:modified xsi:type="dcterms:W3CDTF">2013-09-23T15:55:51Z</dcterms:modified>
</cp:coreProperties>
</file>