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9" r:id="rId8"/>
    <p:sldId id="262" r:id="rId9"/>
    <p:sldId id="263" r:id="rId10"/>
    <p:sldId id="264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Tm="12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fld id="{9401D1CE-2C4C-40A2-88D1-E9D125F3AB2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fld id="{79AB5B61-41C8-43B5-ADC4-D6B1FFFACA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2000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SC0077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042988" y="0"/>
            <a:ext cx="69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3688" y="2060848"/>
            <a:ext cx="5543550" cy="157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hlink"/>
                </a:solidFill>
              </a:rPr>
              <a:t>Метод проектов </a:t>
            </a:r>
            <a:r>
              <a:rPr lang="en-US" sz="5400" dirty="0" smtClean="0">
                <a:solidFill>
                  <a:schemeClr val="hlink"/>
                </a:solidFill>
              </a:rPr>
              <a:t/>
            </a:r>
            <a:br>
              <a:rPr lang="en-US" sz="5400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в </a:t>
            </a:r>
            <a:r>
              <a:rPr lang="en-US" sz="5400" dirty="0" smtClean="0">
                <a:solidFill>
                  <a:schemeClr val="hlink"/>
                </a:solidFill>
              </a:rPr>
              <a:t/>
            </a:r>
            <a:br>
              <a:rPr lang="en-US" sz="5400" dirty="0" smtClean="0">
                <a:solidFill>
                  <a:schemeClr val="hlink"/>
                </a:solidFill>
              </a:rPr>
            </a:br>
            <a:r>
              <a:rPr lang="ru-RU" sz="4800" dirty="0" smtClean="0">
                <a:solidFill>
                  <a:schemeClr val="hlink"/>
                </a:solidFill>
              </a:rPr>
              <a:t>образовательной области</a:t>
            </a:r>
            <a:r>
              <a:rPr lang="en-US" sz="4800" dirty="0" smtClean="0">
                <a:solidFill>
                  <a:schemeClr val="hlink"/>
                </a:solidFill>
              </a:rPr>
              <a:t/>
            </a:r>
            <a:br>
              <a:rPr lang="en-US" sz="4800" dirty="0" smtClean="0">
                <a:solidFill>
                  <a:schemeClr val="hlink"/>
                </a:solidFill>
              </a:rPr>
            </a:br>
            <a:r>
              <a:rPr lang="ru-RU" sz="4800" dirty="0" smtClean="0">
                <a:solidFill>
                  <a:schemeClr val="hlink"/>
                </a:solidFill>
              </a:rPr>
              <a:t> «Технология»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5229200"/>
            <a:ext cx="7777163" cy="9366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Arial Unicode MS" pitchFamily="34" charset="-128"/>
              </a:rPr>
              <a:t>Учитель высшей категории</a:t>
            </a:r>
            <a:r>
              <a:rPr lang="en-US" sz="2800" dirty="0" smtClean="0">
                <a:latin typeface="Arial Unicode MS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Arial Unicode MS" pitchFamily="34" charset="-128"/>
              </a:rPr>
              <a:t>Осипова </a:t>
            </a:r>
            <a:r>
              <a:rPr lang="ru-RU" sz="2800" dirty="0" smtClean="0">
                <a:latin typeface="Arial Unicode MS" pitchFamily="34" charset="-128"/>
              </a:rPr>
              <a:t>Наталья Сергеевна</a:t>
            </a:r>
            <a:endParaRPr lang="ru-RU" sz="2800" dirty="0" smtClean="0">
              <a:latin typeface="Arial Unicode MS" pitchFamily="34" charset="-128"/>
            </a:endParaRPr>
          </a:p>
          <a:p>
            <a:pPr eaLnBrk="1" hangingPunct="1">
              <a:defRPr/>
            </a:pPr>
            <a:endParaRPr lang="ru-RU" sz="2800" dirty="0" smtClean="0">
              <a:latin typeface="Arial Unicode MS" pitchFamily="34" charset="-128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492500" y="63087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Смоленск - 2010</a:t>
            </a:r>
          </a:p>
        </p:txBody>
      </p:sp>
    </p:spTree>
  </p:cSld>
  <p:clrMapOvr>
    <a:masterClrMapping/>
  </p:clrMapOvr>
  <p:transition advTm="1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3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1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Банк проектов</a:t>
            </a:r>
          </a:p>
        </p:txBody>
      </p:sp>
      <p:pic>
        <p:nvPicPr>
          <p:cNvPr id="53255" name="Picture 7" descr="DSC007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394075" cy="4525962"/>
          </a:xfrm>
          <a:noFill/>
        </p:spPr>
      </p:pic>
      <p:pic>
        <p:nvPicPr>
          <p:cNvPr id="53265" name="Picture 17" descr="DSC007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276475"/>
            <a:ext cx="4067175" cy="2924175"/>
          </a:xfrm>
          <a:noFill/>
        </p:spPr>
      </p:pic>
    </p:spTree>
  </p:cSld>
  <p:clrMapOvr>
    <a:masterClrMapping/>
  </p:clrMapOvr>
  <p:transition spd="slow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Банк проектов</a:t>
            </a:r>
          </a:p>
        </p:txBody>
      </p:sp>
      <p:pic>
        <p:nvPicPr>
          <p:cNvPr id="3074" name="Picture 2" descr="F:\фото\Мама фото\109NIKON\DSCN2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906838" cy="2930129"/>
          </a:xfrm>
          <a:prstGeom prst="rect">
            <a:avLst/>
          </a:prstGeom>
          <a:noFill/>
        </p:spPr>
      </p:pic>
      <p:pic>
        <p:nvPicPr>
          <p:cNvPr id="8" name="Picture 5" descr="F:\фото\Мама фото\109NIKON\DSCN2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348880"/>
            <a:ext cx="3954296" cy="29657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hlink"/>
                </a:solidFill>
              </a:rPr>
              <a:t>СПАСИБО </a:t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sz="3600" dirty="0" smtClean="0">
                <a:solidFill>
                  <a:schemeClr val="hlink"/>
                </a:solidFill>
              </a:rPr>
              <a:t>ЗА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dirty="0" smtClean="0">
                <a:solidFill>
                  <a:schemeClr val="hlink"/>
                </a:solidFill>
              </a:rPr>
              <a:t>ВНИМАНИЕ !</a:t>
            </a:r>
          </a:p>
        </p:txBody>
      </p:sp>
    </p:spTree>
  </p:cSld>
  <p:clrMapOvr>
    <a:masterClrMapping/>
  </p:clrMapOvr>
  <p:transition spd="slow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hlink"/>
                </a:solidFill>
              </a:rPr>
              <a:t>Главная педагогическая цель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chemeClr val="hlink"/>
                </a:solidFill>
              </a:rPr>
              <a:t>любого проекта –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формирование различных ключевых компетенций</a:t>
            </a:r>
          </a:p>
        </p:txBody>
      </p:sp>
    </p:spTree>
  </p:cSld>
  <p:clrMapOvr>
    <a:masterClrMapping/>
  </p:clrMapOvr>
  <p:transition advTm="166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hlink"/>
                </a:solidFill>
              </a:rPr>
              <a:t>Формирование у учащихся в процессе проектной деятельности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964612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Рефлексивных умений</a:t>
            </a:r>
            <a:r>
              <a:rPr lang="ru-RU" sz="1600" smtClean="0">
                <a:latin typeface="Arial Unicode MS" pitchFamily="34" charset="-128"/>
              </a:rPr>
              <a:t>: </a:t>
            </a:r>
            <a:r>
              <a:rPr lang="ru-RU" sz="1800" smtClean="0">
                <a:latin typeface="Arial Unicode MS" pitchFamily="34" charset="-128"/>
              </a:rPr>
              <a:t>осмыслить задачу, умение отвечать на вопрос: чему нужно научиться, чтобы решить проблему?;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Поисковых умений:</a:t>
            </a:r>
            <a:r>
              <a:rPr lang="ru-RU" sz="1600" smtClean="0">
                <a:latin typeface="Arial Unicode MS" pitchFamily="34" charset="-128"/>
              </a:rPr>
              <a:t> </a:t>
            </a:r>
            <a:r>
              <a:rPr lang="ru-RU" sz="1800" smtClean="0">
                <a:latin typeface="Arial Unicode MS" pitchFamily="34" charset="-128"/>
              </a:rPr>
              <a:t>находить дополнительные источники знаний;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Навыков оценочной деятельности</a:t>
            </a:r>
            <a:r>
              <a:rPr lang="ru-RU" sz="1600" smtClean="0">
                <a:latin typeface="Arial Unicode MS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Умений и навыков работы в сотрудничестве</a:t>
            </a:r>
            <a:r>
              <a:rPr lang="ru-RU" sz="1600" smtClean="0">
                <a:latin typeface="Arial Unicode MS" pitchFamily="34" charset="-128"/>
              </a:rPr>
              <a:t>: 		</a:t>
            </a:r>
            <a:r>
              <a:rPr lang="ru-RU" sz="1800" smtClean="0">
                <a:latin typeface="Arial Unicode MS" pitchFamily="34" charset="-128"/>
              </a:rPr>
              <a:t>коллективное планирование, взаимопомощь в группе;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Менеджерских умений и навыков</a:t>
            </a:r>
            <a:r>
              <a:rPr lang="ru-RU" sz="1600" smtClean="0">
                <a:latin typeface="Arial Unicode MS" pitchFamily="34" charset="-128"/>
              </a:rPr>
              <a:t>: 			</a:t>
            </a:r>
            <a:r>
              <a:rPr lang="ru-RU" sz="1800" smtClean="0">
                <a:latin typeface="Arial Unicode MS" pitchFamily="34" charset="-128"/>
              </a:rPr>
              <a:t>проектировать процесс, планировать деятельность и время, принимать	решения, анализировать собственную деятельность;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Коммуникативных компетенций:</a:t>
            </a:r>
            <a:r>
              <a:rPr lang="ru-RU" sz="1400" smtClean="0">
                <a:latin typeface="Arial Unicode MS" pitchFamily="34" charset="-128"/>
              </a:rPr>
              <a:t> </a:t>
            </a:r>
            <a:r>
              <a:rPr lang="ru-RU" sz="1800" smtClean="0">
                <a:latin typeface="Arial Unicode MS" pitchFamily="34" charset="-128"/>
              </a:rPr>
              <a:t>умение общаться, излагать представленный материал доступным языком, отвечать на вопросы аудитории, умение слушать сверстников, представляющих свой исторический материал к проектной работе.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  <a:buSzPct val="120000"/>
              <a:buFont typeface="Wingdings" pitchFamily="2" charset="2"/>
              <a:buChar char="§"/>
              <a:defRPr/>
            </a:pPr>
            <a:r>
              <a:rPr lang="ru-RU" sz="2400" smtClean="0">
                <a:latin typeface="Arial Unicode MS" pitchFamily="34" charset="-128"/>
              </a:rPr>
              <a:t>Презентационных умений и навыков</a:t>
            </a:r>
            <a:r>
              <a:rPr lang="ru-RU" sz="1400" smtClean="0">
                <a:latin typeface="Arial Unicode MS" pitchFamily="34" charset="-128"/>
              </a:rPr>
              <a:t>: </a:t>
            </a:r>
            <a:r>
              <a:rPr lang="ru-RU" sz="1800" smtClean="0">
                <a:latin typeface="Arial Unicode MS" pitchFamily="34" charset="-128"/>
              </a:rPr>
              <a:t>монологической речи, уверенно держать себя на публике, артистические умения, использовать различные средства наглядности, отвечать на незапланированные вопросы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defRPr/>
            </a:pPr>
            <a:endParaRPr lang="ru-RU" sz="180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</p:spTree>
  </p:cSld>
  <p:clrMapOvr>
    <a:masterClrMapping/>
  </p:clrMapOvr>
  <p:transition advTm="42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Алгоритм работы</a:t>
            </a:r>
            <a:br>
              <a:rPr lang="ru-RU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SzTx/>
              <a:buFont typeface="Wingdings" pitchFamily="2" charset="2"/>
              <a:buAutoNum type="romanUcPeriod"/>
              <a:defRPr/>
            </a:pPr>
            <a:r>
              <a:rPr lang="ru-RU" dirty="0" smtClean="0">
                <a:latin typeface="Albertus" pitchFamily="34" charset="0"/>
              </a:rPr>
              <a:t>Организационный этап – </a:t>
            </a:r>
          </a:p>
          <a:p>
            <a:pPr marL="812800" indent="-812800"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Albertus" pitchFamily="34" charset="0"/>
              </a:rPr>
              <a:t>      поисково-конструкторский.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ru-RU" dirty="0" smtClean="0">
              <a:latin typeface="Albertus" pitchFamily="34" charset="0"/>
            </a:endParaRPr>
          </a:p>
          <a:p>
            <a:pPr marL="812800" indent="-812800" eaLnBrk="1" hangingPunct="1">
              <a:buSzTx/>
              <a:buFont typeface="Wingdings" pitchFamily="2" charset="2"/>
              <a:buAutoNum type="romanUcPeriod" startAt="2"/>
              <a:defRPr/>
            </a:pPr>
            <a:r>
              <a:rPr lang="ru-RU" dirty="0" smtClean="0">
                <a:latin typeface="Albertus" pitchFamily="34" charset="0"/>
              </a:rPr>
              <a:t>Технологический этап.</a:t>
            </a:r>
          </a:p>
          <a:p>
            <a:pPr marL="812800" indent="-812800" eaLnBrk="1" hangingPunct="1">
              <a:buSzTx/>
              <a:buFont typeface="Wingdings" pitchFamily="2" charset="2"/>
              <a:buAutoNum type="romanUcPeriod" startAt="2"/>
              <a:defRPr/>
            </a:pPr>
            <a:endParaRPr lang="ru-RU" dirty="0" smtClean="0">
              <a:latin typeface="Albertus" pitchFamily="34" charset="0"/>
            </a:endParaRPr>
          </a:p>
          <a:p>
            <a:pPr marL="812800" indent="-812800" eaLnBrk="1" hangingPunct="1">
              <a:buSzTx/>
              <a:buFont typeface="Wingdings" pitchFamily="2" charset="2"/>
              <a:buAutoNum type="romanUcPeriod" startAt="2"/>
              <a:defRPr/>
            </a:pPr>
            <a:r>
              <a:rPr lang="ru-RU" dirty="0" smtClean="0">
                <a:latin typeface="Albertus" pitchFamily="34" charset="0"/>
              </a:rPr>
              <a:t>Заключительный этап –</a:t>
            </a:r>
          </a:p>
          <a:p>
            <a:pPr marL="812800" indent="-812800"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Albertus" pitchFamily="34" charset="0"/>
              </a:rPr>
              <a:t> презентация проекта.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ru-RU" dirty="0" smtClean="0">
              <a:latin typeface="Albertus" pitchFamily="34" charset="0"/>
            </a:endParaRPr>
          </a:p>
        </p:txBody>
      </p:sp>
    </p:spTree>
  </p:cSld>
  <p:clrMapOvr>
    <a:masterClrMapping/>
  </p:clrMapOvr>
  <p:transition spd="slow" advTm="1610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468313" y="274638"/>
            <a:ext cx="9612313" cy="1143000"/>
          </a:xfrm>
        </p:spPr>
        <p:txBody>
          <a:bodyPr/>
          <a:lstStyle/>
          <a:p>
            <a:pPr marL="1016000" indent="-1016000" eaLnBrk="1" hangingPunct="1">
              <a:buClr>
                <a:schemeClr val="hlink"/>
              </a:buClr>
              <a:buFontTx/>
              <a:buAutoNum type="romanUcPeriod"/>
              <a:defRPr/>
            </a:pPr>
            <a: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  <a:t>Организационный этап – </a:t>
            </a:r>
            <a:b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  <a:t>      поисково-конструкторский</a:t>
            </a:r>
          </a:p>
        </p:txBody>
      </p:sp>
      <p:pic>
        <p:nvPicPr>
          <p:cNvPr id="33802" name="Picture 10" descr="DSC007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5257800" cy="3638550"/>
          </a:xfrm>
          <a:noFill/>
        </p:spPr>
      </p:pic>
      <p:pic>
        <p:nvPicPr>
          <p:cNvPr id="33803" name="Picture 11" descr="DSC00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48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Clr>
                <a:schemeClr val="hlink"/>
              </a:buClr>
              <a:buFontTx/>
              <a:buAutoNum type="romanUcPeriod" startAt="2"/>
              <a:defRPr/>
            </a:pPr>
            <a:r>
              <a:rPr lang="ru-RU" dirty="0" smtClean="0">
                <a:solidFill>
                  <a:schemeClr val="hlink"/>
                </a:solidFill>
                <a:latin typeface="Albertus" pitchFamily="34" charset="0"/>
              </a:rPr>
              <a:t>Технологический этап</a:t>
            </a:r>
          </a:p>
        </p:txBody>
      </p:sp>
      <p:pic>
        <p:nvPicPr>
          <p:cNvPr id="36872" name="Picture 8" descr="DSC007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341438"/>
            <a:ext cx="3959225" cy="5280025"/>
          </a:xfrm>
          <a:noFill/>
        </p:spPr>
      </p:pic>
      <p:pic>
        <p:nvPicPr>
          <p:cNvPr id="36875" name="Picture 11" descr="DSC007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</p:spTree>
  </p:cSld>
  <p:clrMapOvr>
    <a:masterClrMapping/>
  </p:clrMapOvr>
  <p:transition spd="slow" advTm="896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  <a:latin typeface="Albertus" pitchFamily="34" charset="0"/>
              </a:rPr>
              <a:t>II.   </a:t>
            </a:r>
            <a:r>
              <a:rPr lang="ru-RU" dirty="0" smtClean="0">
                <a:solidFill>
                  <a:schemeClr val="hlink"/>
                </a:solidFill>
                <a:latin typeface="Albertus" pitchFamily="34" charset="0"/>
              </a:rPr>
              <a:t>Технологический этап</a:t>
            </a:r>
            <a:endParaRPr lang="ru-RU" dirty="0" smtClean="0">
              <a:solidFill>
                <a:schemeClr val="hlink"/>
              </a:solidFill>
            </a:endParaRPr>
          </a:p>
        </p:txBody>
      </p:sp>
      <p:pic>
        <p:nvPicPr>
          <p:cNvPr id="4100" name="Picture 4" descr="F:\маша+\Мама\АТТЕСТАЦИЯ\для публикац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230662" cy="2448272"/>
          </a:xfrm>
          <a:prstGeom prst="rect">
            <a:avLst/>
          </a:prstGeom>
          <a:noFill/>
        </p:spPr>
      </p:pic>
      <p:pic>
        <p:nvPicPr>
          <p:cNvPr id="4102" name="Picture 6" descr="F:\фото\Мама фото\109NIKON\DSCN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888432" cy="5184576"/>
          </a:xfrm>
          <a:prstGeom prst="rect">
            <a:avLst/>
          </a:prstGeom>
          <a:noFill/>
        </p:spPr>
      </p:pic>
      <p:pic>
        <p:nvPicPr>
          <p:cNvPr id="4103" name="Picture 7" descr="F:\фото\Мама фото\109NIKON\DSCN2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246314" cy="24351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pPr marL="1016000" indent="-1016000" eaLnBrk="1" hangingPunct="1">
              <a:buClr>
                <a:schemeClr val="hlink"/>
              </a:buClr>
              <a:buFontTx/>
              <a:buAutoNum type="romanUcPeriod" startAt="3"/>
              <a:defRPr/>
            </a:pPr>
            <a: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  <a:t>Заключительный этап –</a:t>
            </a:r>
            <a:b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lbertus" pitchFamily="34" charset="0"/>
              </a:rPr>
              <a:t> презентация проекта</a:t>
            </a:r>
          </a:p>
        </p:txBody>
      </p:sp>
      <p:pic>
        <p:nvPicPr>
          <p:cNvPr id="38925" name="Picture 13" descr="DSC007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00213"/>
            <a:ext cx="3249612" cy="4525962"/>
          </a:xfrm>
          <a:noFill/>
        </p:spPr>
      </p:pic>
      <p:pic>
        <p:nvPicPr>
          <p:cNvPr id="38926" name="Picture 14" descr="DSC007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412875"/>
            <a:ext cx="3328987" cy="2497138"/>
          </a:xfrm>
          <a:noFill/>
        </p:spPr>
      </p:pic>
      <p:pic>
        <p:nvPicPr>
          <p:cNvPr id="38927" name="Picture 15" descr="DSC007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4005263"/>
            <a:ext cx="3346450" cy="2708275"/>
          </a:xfrm>
          <a:noFill/>
        </p:spPr>
      </p:pic>
    </p:spTree>
  </p:cSld>
  <p:clrMapOvr>
    <a:masterClrMapping/>
  </p:clrMapOvr>
  <p:transition spd="slow" advTm="1101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hlink"/>
                </a:solidFill>
              </a:rPr>
              <a:t>Система оценки проектных работ (критерии):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Актуальность, значимость темы проекта;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Полнота раскрытия темы;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Оригинальность решения проблемы;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Ораторское искусство (артистизм, выразительность, эмоциональность);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Раскрыто ли содержание проекта в</a:t>
            </a:r>
            <a:r>
              <a:rPr lang="en-US" sz="2700" smtClean="0">
                <a:latin typeface="Arial Unicode MS" pitchFamily="34" charset="-128"/>
              </a:rPr>
              <a:t> </a:t>
            </a:r>
            <a:r>
              <a:rPr lang="ru-RU" sz="2700" smtClean="0">
                <a:latin typeface="Arial Unicode MS" pitchFamily="34" charset="-128"/>
              </a:rPr>
              <a:t>презентации;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Использование средств наглядности;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Ответы на вопросы;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700" smtClean="0">
                <a:latin typeface="Arial Unicode MS" pitchFamily="34" charset="-128"/>
              </a:rPr>
              <a:t>Дизайн проекта.</a:t>
            </a:r>
          </a:p>
        </p:txBody>
      </p:sp>
    </p:spTree>
  </p:cSld>
  <p:clrMapOvr>
    <a:masterClrMapping/>
  </p:clrMapOvr>
  <p:transition spd="slow" advTm="4939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theme/theme1.xml><?xml version="1.0" encoding="utf-8"?>
<a:theme xmlns:a="http://schemas.openxmlformats.org/drawingml/2006/main" name="Тема1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120</TotalTime>
  <Words>145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Метод проектов  в  образовательной области  «Технология»</vt:lpstr>
      <vt:lpstr>Главная педагогическая цель любого проекта –  формирование различных ключевых компетенций</vt:lpstr>
      <vt:lpstr>Формирование у учащихся в процессе проектной деятельности</vt:lpstr>
      <vt:lpstr>Алгоритм работы </vt:lpstr>
      <vt:lpstr>Организационный этап –        поисково-конструкторский</vt:lpstr>
      <vt:lpstr>Технологический этап</vt:lpstr>
      <vt:lpstr>II.   Технологический этап</vt:lpstr>
      <vt:lpstr>Заключительный этап –  презентация проекта</vt:lpstr>
      <vt:lpstr>Система оценки проектных работ (критерии):</vt:lpstr>
      <vt:lpstr>Банк проектов</vt:lpstr>
      <vt:lpstr>Банк проектов</vt:lpstr>
      <vt:lpstr>СПАСИБО  ЗА  ВНИМАНИЕ !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 в  образовательной области  «технология».</dc:title>
  <dc:creator>Осипова Н.С.</dc:creator>
  <cp:keywords>Метод проектов</cp:keywords>
  <cp:lastModifiedBy>USER</cp:lastModifiedBy>
  <cp:revision>24</cp:revision>
  <dcterms:created xsi:type="dcterms:W3CDTF">2013-11-06T14:08:35Z</dcterms:created>
  <dcterms:modified xsi:type="dcterms:W3CDTF">2013-11-07T19:01:24Z</dcterms:modified>
</cp:coreProperties>
</file>