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0" r:id="rId3"/>
    <p:sldId id="284" r:id="rId4"/>
    <p:sldId id="285" r:id="rId5"/>
    <p:sldId id="286" r:id="rId6"/>
    <p:sldId id="290" r:id="rId7"/>
    <p:sldId id="283" r:id="rId8"/>
    <p:sldId id="278" r:id="rId9"/>
    <p:sldId id="282" r:id="rId10"/>
    <p:sldId id="289" r:id="rId11"/>
    <p:sldId id="288" r:id="rId12"/>
    <p:sldId id="291" r:id="rId13"/>
    <p:sldId id="292" r:id="rId14"/>
    <p:sldId id="293" r:id="rId15"/>
    <p:sldId id="294" r:id="rId16"/>
    <p:sldId id="295" r:id="rId17"/>
    <p:sldId id="296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29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008000"/>
    <a:srgbClr val="B4005A"/>
    <a:srgbClr val="CC0066"/>
    <a:srgbClr val="EBF74B"/>
    <a:srgbClr val="006600"/>
    <a:srgbClr val="2CE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7" autoAdjust="0"/>
    <p:restoredTop sz="94660"/>
  </p:normalViewPr>
  <p:slideViewPr>
    <p:cSldViewPr>
      <p:cViewPr varScale="1">
        <p:scale>
          <a:sx n="71" d="100"/>
          <a:sy n="71" d="100"/>
        </p:scale>
        <p:origin x="30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0A752-4A04-49B9-AD42-0B85AC183A08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155C0-DED1-4C62-9F71-4720D8C41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59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55C0-DED1-4C62-9F71-4720D8C4165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24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774B-4902-4B54-962E-1B6CD04B4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CD760-D57C-40A4-80AB-BF519BFA0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9F6B-EF96-4DBD-9E97-C16BDCB9E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05E7D-5B72-4B47-8D4A-2E335BE86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14899-1519-4223-ACC6-0D097113C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E22BE-57D5-47DB-A3C3-5EA8180A5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B62BC-BA7C-43B4-AA96-F673F2B24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B547D-9496-4F2F-8E19-2518EE06F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F8873-F263-4329-B09E-7C4EDDAAE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AF85-B11A-4EFF-B6BB-C3DBA5C5D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BDEFF-C963-4095-8578-6DAB8838A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99000">
              <a:srgbClr val="EAE2FB">
                <a:alpha val="58000"/>
              </a:srgbClr>
            </a:gs>
            <a:gs pos="0">
              <a:srgbClr val="D5E6FF"/>
            </a:gs>
            <a:gs pos="100000">
              <a:srgbClr val="FFDDF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53D2DE-6459-4925-B795-3F021BE29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001000" cy="2971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55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rect">
                    <a:fillToRect l="100000" t="100000"/>
                  </a:path>
                </a:gradFill>
                <a:latin typeface="Times New Roman"/>
                <a:cs typeface="Times New Roman"/>
              </a:rPr>
              <a:t>Математическое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rect">
                    <a:fillToRect l="100000" t="100000"/>
                  </a:path>
                </a:gradFill>
                <a:latin typeface="Times New Roman"/>
                <a:cs typeface="Times New Roman"/>
              </a:rPr>
              <a:t>Казино!!!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4419600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Внеклассное мероприятие по математике </a:t>
            </a:r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 класс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3337560" y="4572000"/>
            <a:ext cx="2971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28800" y="361012"/>
            <a:ext cx="7239000" cy="2667000"/>
            <a:chOff x="1311" y="96"/>
            <a:chExt cx="3072" cy="816"/>
          </a:xfrm>
        </p:grpSpPr>
        <p:sp>
          <p:nvSpPr>
            <p:cNvPr id="11278" name="AutoShape 5"/>
            <p:cNvSpPr>
              <a:spLocks noChangeArrowheads="1"/>
            </p:cNvSpPr>
            <p:nvPr/>
          </p:nvSpPr>
          <p:spPr bwMode="auto">
            <a:xfrm>
              <a:off x="1311" y="96"/>
              <a:ext cx="3072" cy="816"/>
            </a:xfrm>
            <a:prstGeom prst="cloudCallout">
              <a:avLst>
                <a:gd name="adj1" fmla="val -69921"/>
                <a:gd name="adj2" fmla="val 127083"/>
              </a:avLst>
            </a:prstGeom>
            <a:solidFill>
              <a:srgbClr val="FFFF00">
                <a:alpha val="6588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2400" b="1" dirty="0"/>
                <a:t>К однозначному числу приписали такую же цифру. </a:t>
              </a:r>
              <a:endParaRPr lang="ru-RU" sz="2400" b="1" dirty="0" smtClean="0"/>
            </a:p>
            <a:p>
              <a:pPr algn="ctr">
                <a:defRPr/>
              </a:pPr>
              <a:r>
                <a:rPr lang="ru-RU" sz="2400" b="1" dirty="0" smtClean="0"/>
                <a:t>Во </a:t>
              </a:r>
              <a:r>
                <a:rPr lang="ru-RU" sz="2400" b="1" dirty="0"/>
                <a:t>сколько раз увеличилось число?</a:t>
              </a:r>
            </a:p>
            <a:p>
              <a:pPr algn="ctr">
                <a:defRPr/>
              </a:pPr>
              <a:endParaRPr lang="ru-RU" sz="2000" dirty="0"/>
            </a:p>
            <a:p>
              <a:pPr algn="ctr">
                <a:defRPr/>
              </a:pPr>
              <a:endParaRPr lang="ru-RU" sz="2000" dirty="0"/>
            </a:p>
            <a:p>
              <a:pPr marL="457200" indent="-457200" algn="ctr">
                <a:buFontTx/>
                <a:buAutoNum type="arabicPeriod"/>
                <a:defRPr/>
              </a:pPr>
              <a:endParaRPr lang="ru-RU" sz="2000" dirty="0"/>
            </a:p>
          </p:txBody>
        </p:sp>
        <p:sp>
          <p:nvSpPr>
            <p:cNvPr id="11279" name="Text Box 11"/>
            <p:cNvSpPr txBox="1">
              <a:spLocks noChangeArrowheads="1"/>
            </p:cNvSpPr>
            <p:nvPr/>
          </p:nvSpPr>
          <p:spPr bwMode="auto">
            <a:xfrm>
              <a:off x="1798" y="399"/>
              <a:ext cx="2160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2000" b="1">
                <a:solidFill>
                  <a:srgbClr val="000099"/>
                </a:solidFill>
              </a:endParaRPr>
            </a:p>
          </p:txBody>
        </p:sp>
      </p:grpSp>
      <p:sp>
        <p:nvSpPr>
          <p:cNvPr id="48143" name="WordArt 15"/>
          <p:cNvSpPr>
            <a:spLocks noChangeArrowheads="1" noChangeShapeType="1" noTextEdit="1"/>
          </p:cNvSpPr>
          <p:nvPr/>
        </p:nvSpPr>
        <p:spPr bwMode="auto">
          <a:xfrm>
            <a:off x="6309360" y="5835134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83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14600" y="1905000"/>
            <a:ext cx="6629400" cy="1600200"/>
            <a:chOff x="1392" y="1296"/>
            <a:chExt cx="4176" cy="1008"/>
          </a:xfrm>
        </p:grpSpPr>
        <p:sp>
          <p:nvSpPr>
            <p:cNvPr id="11274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32" y="1296"/>
              <a:ext cx="38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400" b="1" kern="10"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1275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392" y="1872"/>
              <a:ext cx="4176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400" b="1" kern="10"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639242" y="5068669"/>
            <a:ext cx="5530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9900"/>
                </a:solidFill>
              </a:rPr>
              <a:t>Выбор ответа:  1. 11     2. 10      3. 2</a:t>
            </a:r>
            <a:endParaRPr lang="ru-RU" sz="2400" b="1" dirty="0">
              <a:solidFill>
                <a:srgbClr val="0099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36805" y="6126494"/>
            <a:ext cx="1521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Ответ</a:t>
            </a:r>
            <a:r>
              <a:rPr lang="ru-RU" sz="2400" b="1" dirty="0" smtClean="0">
                <a:solidFill>
                  <a:srgbClr val="0070C0"/>
                </a:solidFill>
              </a:rPr>
              <a:t>: 1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80335" y="228600"/>
            <a:ext cx="8534012" cy="4001640"/>
            <a:chOff x="1252" y="288"/>
            <a:chExt cx="4429" cy="2524"/>
          </a:xfrm>
        </p:grpSpPr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1252" y="564"/>
              <a:ext cx="4429" cy="1971"/>
            </a:xfrm>
            <a:prstGeom prst="cloudCallout">
              <a:avLst>
                <a:gd name="adj1" fmla="val -46218"/>
                <a:gd name="adj2" fmla="val 68690"/>
              </a:avLst>
            </a:prstGeom>
            <a:solidFill>
              <a:srgbClr val="FFFF00">
                <a:alpha val="6588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dirty="0" smtClean="0"/>
            </a:p>
            <a:p>
              <a:pPr algn="ctr"/>
              <a:endParaRPr lang="ru-RU" dirty="0"/>
            </a:p>
          </p:txBody>
        </p:sp>
        <p:sp>
          <p:nvSpPr>
            <p:cNvPr id="12294" name="Text Box 8"/>
            <p:cNvSpPr txBox="1">
              <a:spLocks noChangeArrowheads="1"/>
            </p:cNvSpPr>
            <p:nvPr/>
          </p:nvSpPr>
          <p:spPr bwMode="auto">
            <a:xfrm>
              <a:off x="1766" y="288"/>
              <a:ext cx="3552" cy="2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 b="1" dirty="0" smtClean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000" b="1" dirty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2"/>
                  </a:solidFill>
                </a:rPr>
                <a:t>Сколько </a:t>
              </a:r>
              <a:r>
                <a:rPr lang="ru-RU" sz="2400" b="1" dirty="0">
                  <a:solidFill>
                    <a:schemeClr val="accent2"/>
                  </a:solidFill>
                </a:rPr>
                <a:t>уток выращивает ваш юннатский кружок? – спросили у Бори. Боря ответил: «Когда из инкубатора мы возьмём столько, сколько их сейчас и ещё две утки, то будет 100 уток. Сколько уток у юннатов?»</a:t>
              </a:r>
            </a:p>
            <a:p>
              <a:pPr>
                <a:spcBef>
                  <a:spcPct val="50000"/>
                </a:spcBef>
              </a:pPr>
              <a:endParaRPr lang="ru-RU" sz="2000" b="1" dirty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800" b="1" dirty="0">
                  <a:solidFill>
                    <a:schemeClr val="accent2"/>
                  </a:solidFill>
                </a:rPr>
                <a:t>                     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628347" y="616456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Ответ: 2.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80335" y="519740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Выбор ответа:  1</a:t>
            </a:r>
            <a:r>
              <a:rPr lang="ru-RU" sz="2400" b="1" dirty="0">
                <a:solidFill>
                  <a:srgbClr val="C00000"/>
                </a:solidFill>
              </a:rPr>
              <a:t>. 50          2. 49           3.48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810000" y="152400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276600" y="1295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0184" name="WordArt 8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1066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185" name="WordArt 9"/>
          <p:cNvSpPr>
            <a:spLocks noChangeArrowheads="1" noChangeShapeType="1" noTextEdit="1"/>
          </p:cNvSpPr>
          <p:nvPr/>
        </p:nvSpPr>
        <p:spPr bwMode="auto">
          <a:xfrm>
            <a:off x="1905000" y="1371600"/>
            <a:ext cx="1066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186" name="WordArt 10"/>
          <p:cNvSpPr>
            <a:spLocks noChangeArrowheads="1" noChangeShapeType="1" noTextEdit="1"/>
          </p:cNvSpPr>
          <p:nvPr/>
        </p:nvSpPr>
        <p:spPr bwMode="auto">
          <a:xfrm>
            <a:off x="3352800" y="1371600"/>
            <a:ext cx="1066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187" name="WordArt 11"/>
          <p:cNvSpPr>
            <a:spLocks noChangeArrowheads="1" noChangeShapeType="1" noTextEdit="1"/>
          </p:cNvSpPr>
          <p:nvPr/>
        </p:nvSpPr>
        <p:spPr bwMode="auto">
          <a:xfrm>
            <a:off x="4800600" y="1371600"/>
            <a:ext cx="1066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22FAE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188" name="WordArt 12"/>
          <p:cNvSpPr>
            <a:spLocks noChangeArrowheads="1" noChangeShapeType="1" noTextEdit="1"/>
          </p:cNvSpPr>
          <p:nvPr/>
        </p:nvSpPr>
        <p:spPr bwMode="auto">
          <a:xfrm>
            <a:off x="6172200" y="1371600"/>
            <a:ext cx="1066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189" name="WordArt 13"/>
          <p:cNvSpPr>
            <a:spLocks noChangeArrowheads="1" noChangeShapeType="1" noTextEdit="1"/>
          </p:cNvSpPr>
          <p:nvPr/>
        </p:nvSpPr>
        <p:spPr bwMode="auto">
          <a:xfrm>
            <a:off x="7620000" y="1371600"/>
            <a:ext cx="1066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F600A4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133600" y="152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50194" name="WordArt 18"/>
          <p:cNvSpPr>
            <a:spLocks noChangeArrowheads="1" noChangeShapeType="1" noTextEdit="1"/>
          </p:cNvSpPr>
          <p:nvPr/>
        </p:nvSpPr>
        <p:spPr bwMode="auto">
          <a:xfrm>
            <a:off x="6858000" y="3733800"/>
            <a:ext cx="1447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200400" y="2819400"/>
            <a:ext cx="5257800" cy="1676400"/>
            <a:chOff x="2016" y="1776"/>
            <a:chExt cx="3312" cy="1056"/>
          </a:xfrm>
        </p:grpSpPr>
        <p:sp>
          <p:nvSpPr>
            <p:cNvPr id="1333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016" y="1776"/>
              <a:ext cx="3312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400" b="1" kern="1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3331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016" y="2352"/>
              <a:ext cx="2112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400" b="1" kern="1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50196" name="WordArt 20"/>
          <p:cNvSpPr>
            <a:spLocks noChangeArrowheads="1" noChangeShapeType="1" noTextEdit="1"/>
          </p:cNvSpPr>
          <p:nvPr/>
        </p:nvSpPr>
        <p:spPr bwMode="auto">
          <a:xfrm>
            <a:off x="3352800" y="4724400"/>
            <a:ext cx="3276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197" name="WordArt 21"/>
          <p:cNvSpPr>
            <a:spLocks noChangeArrowheads="1" noChangeShapeType="1" noTextEdit="1"/>
          </p:cNvSpPr>
          <p:nvPr/>
        </p:nvSpPr>
        <p:spPr bwMode="auto">
          <a:xfrm>
            <a:off x="7010400" y="4724400"/>
            <a:ext cx="1066800" cy="763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CC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29" name="Прямоугольник 18"/>
          <p:cNvSpPr>
            <a:spLocks noChangeArrowheads="1"/>
          </p:cNvSpPr>
          <p:nvPr/>
        </p:nvSpPr>
        <p:spPr bwMode="auto">
          <a:xfrm>
            <a:off x="533400" y="304800"/>
            <a:ext cx="8305800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Однажды улитка пустилась путешествовать по высокой стене (там наверху жила её тётенька). Стена в высоту имела 10 м. Улитка днём проползала вверх 3 метра, а за ночь слезала обратно на 2 метра. Сколько времени потратила улитка, чтобы добраться до своей тётеньки?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/>
              <a:t>  </a:t>
            </a:r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lvl="1" algn="ctr"/>
            <a:r>
              <a:rPr lang="ru-RU" sz="2400" b="1" dirty="0">
                <a:solidFill>
                  <a:srgbClr val="009900"/>
                </a:solidFill>
              </a:rPr>
              <a:t>Выбор ответа</a:t>
            </a:r>
            <a:r>
              <a:rPr lang="ru-RU" sz="2400" b="1" dirty="0" smtClean="0">
                <a:solidFill>
                  <a:srgbClr val="009900"/>
                </a:solidFill>
              </a:rPr>
              <a:t>:</a:t>
            </a:r>
          </a:p>
          <a:p>
            <a:pPr algn="ctr"/>
            <a:endParaRPr lang="ru-RU" sz="2400" b="1" dirty="0" smtClean="0">
              <a:solidFill>
                <a:srgbClr val="009900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8 суток      2</a:t>
            </a:r>
            <a:r>
              <a:rPr lang="ru-RU" sz="2400" b="1" dirty="0">
                <a:solidFill>
                  <a:srgbClr val="FF0000"/>
                </a:solidFill>
              </a:rPr>
              <a:t>. </a:t>
            </a:r>
            <a:r>
              <a:rPr lang="ru-RU" sz="2400" b="1" dirty="0" smtClean="0">
                <a:solidFill>
                  <a:srgbClr val="FF0000"/>
                </a:solidFill>
              </a:rPr>
              <a:t> 7 </a:t>
            </a:r>
            <a:r>
              <a:rPr lang="ru-RU" sz="2400" b="1" dirty="0">
                <a:solidFill>
                  <a:srgbClr val="FF0000"/>
                </a:solidFill>
              </a:rPr>
              <a:t>суток </a:t>
            </a:r>
            <a:r>
              <a:rPr lang="ru-RU" sz="2400" b="1" dirty="0" smtClean="0">
                <a:solidFill>
                  <a:srgbClr val="FF0000"/>
                </a:solidFill>
              </a:rPr>
              <a:t>      3. </a:t>
            </a:r>
            <a:r>
              <a:rPr lang="ru-RU" sz="2400" b="1" dirty="0">
                <a:solidFill>
                  <a:srgbClr val="FF0000"/>
                </a:solidFill>
              </a:rPr>
              <a:t>7 суток и один день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r>
              <a:rPr lang="ru-RU" sz="2400" b="1" dirty="0"/>
              <a:t>                    </a:t>
            </a:r>
          </a:p>
          <a:p>
            <a:pPr algn="ctr"/>
            <a:endParaRPr lang="ru-RU" sz="2400" b="1" dirty="0"/>
          </a:p>
          <a:p>
            <a:pPr algn="ctr"/>
            <a:endParaRPr lang="ru-RU" sz="2400" dirty="0"/>
          </a:p>
          <a:p>
            <a:endParaRPr lang="ru-RU" dirty="0"/>
          </a:p>
          <a:p>
            <a:r>
              <a:rPr lang="ru-RU" sz="2400" dirty="0"/>
              <a:t>                                       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41494" y="5792788"/>
            <a:ext cx="2321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Ответ: 3.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57200" y="381000"/>
            <a:ext cx="838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    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143000" y="304800"/>
            <a:ext cx="7467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B4005A"/>
                </a:solidFill>
              </a:rPr>
              <a:t>Некий юноша пошёл из Москвы в Вологду и идёт каждый день по 40 вёрст. А другой юноша пошёл на него на следующий день и каждый день идёт по 45 вёрст. За сколько дней этот юноша догонит прежнего юношу?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B4005A"/>
                </a:solidFill>
              </a:rPr>
              <a:t>        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B4005A"/>
                </a:solidFill>
              </a:rPr>
              <a:t> </a:t>
            </a:r>
            <a:endParaRPr lang="ru-RU" sz="2400" b="1" dirty="0" smtClean="0">
              <a:solidFill>
                <a:srgbClr val="B4005A"/>
              </a:solidFill>
            </a:endParaRP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rgbClr val="B4005A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9900"/>
                </a:solidFill>
              </a:rPr>
              <a:t>Выбор </a:t>
            </a:r>
            <a:r>
              <a:rPr lang="ru-RU" sz="2400" b="1" dirty="0">
                <a:solidFill>
                  <a:srgbClr val="009900"/>
                </a:solidFill>
              </a:rPr>
              <a:t>ответа</a:t>
            </a:r>
            <a:r>
              <a:rPr lang="ru-RU" sz="2400" b="1" dirty="0" smtClean="0">
                <a:solidFill>
                  <a:srgbClr val="009900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9900"/>
                </a:solidFill>
              </a:rPr>
              <a:t>  </a:t>
            </a:r>
            <a:r>
              <a:rPr lang="ru-RU" sz="2400" b="1" dirty="0">
                <a:solidFill>
                  <a:srgbClr val="009900"/>
                </a:solidFill>
              </a:rPr>
              <a:t>1. 8 дней       2. 5 дней        3. 10 дней</a:t>
            </a: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B4005A"/>
                </a:solidFill>
              </a:rPr>
              <a:t>                                    </a:t>
            </a:r>
            <a:endParaRPr lang="ru-RU" sz="2800" b="1" dirty="0">
              <a:solidFill>
                <a:srgbClr val="B4005A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95800" y="5181600"/>
            <a:ext cx="3962400" cy="457200"/>
            <a:chOff x="2880" y="3360"/>
            <a:chExt cx="2496" cy="288"/>
          </a:xfrm>
        </p:grpSpPr>
        <p:sp>
          <p:nvSpPr>
            <p:cNvPr id="14342" name="Text Box 16"/>
            <p:cNvSpPr txBox="1">
              <a:spLocks noChangeArrowheads="1"/>
            </p:cNvSpPr>
            <p:nvPr/>
          </p:nvSpPr>
          <p:spPr bwMode="auto">
            <a:xfrm>
              <a:off x="2880" y="3360"/>
              <a:ext cx="1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2400" b="1">
                <a:solidFill>
                  <a:srgbClr val="B4005A"/>
                </a:solidFill>
              </a:endParaRPr>
            </a:p>
          </p:txBody>
        </p:sp>
        <p:sp>
          <p:nvSpPr>
            <p:cNvPr id="14343" name="Text Box 18"/>
            <p:cNvSpPr txBox="1">
              <a:spLocks noChangeArrowheads="1"/>
            </p:cNvSpPr>
            <p:nvPr/>
          </p:nvSpPr>
          <p:spPr bwMode="auto">
            <a:xfrm>
              <a:off x="4608" y="3360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2400" b="1">
                <a:solidFill>
                  <a:srgbClr val="CC0000"/>
                </a:solidFill>
              </a:endParaRPr>
            </a:p>
          </p:txBody>
        </p:sp>
        <p:sp>
          <p:nvSpPr>
            <p:cNvPr id="14344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4560" y="3504"/>
              <a:ext cx="48" cy="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kern="10">
                <a:ln w="19050">
                  <a:solidFill>
                    <a:srgbClr val="B4005A"/>
                  </a:solidFill>
                  <a:round/>
                  <a:headEnd/>
                  <a:tailEnd/>
                </a:ln>
                <a:solidFill>
                  <a:srgbClr val="B4005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646151" y="5642386"/>
            <a:ext cx="1521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Ответ: 1.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/>
      <p:bldP spid="51212" grpId="1"/>
      <p:bldP spid="512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6" name="WordArt 22"/>
          <p:cNvSpPr>
            <a:spLocks noChangeArrowheads="1" noChangeShapeType="1" noTextEdit="1"/>
          </p:cNvSpPr>
          <p:nvPr/>
        </p:nvSpPr>
        <p:spPr bwMode="auto">
          <a:xfrm>
            <a:off x="914400" y="3429000"/>
            <a:ext cx="4953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3" name="WordArt 24"/>
          <p:cNvSpPr>
            <a:spLocks noChangeArrowheads="1" noChangeShapeType="1" noTextEdit="1"/>
          </p:cNvSpPr>
          <p:nvPr/>
        </p:nvSpPr>
        <p:spPr bwMode="auto">
          <a:xfrm>
            <a:off x="4419600" y="2286000"/>
            <a:ext cx="469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2253" name="WordArt 29"/>
          <p:cNvSpPr>
            <a:spLocks noChangeArrowheads="1" noChangeShapeType="1" noTextEdit="1"/>
          </p:cNvSpPr>
          <p:nvPr/>
        </p:nvSpPr>
        <p:spPr bwMode="auto">
          <a:xfrm>
            <a:off x="838200" y="4648200"/>
            <a:ext cx="5029200" cy="687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6096000" y="3429000"/>
            <a:ext cx="2590800" cy="687388"/>
            <a:chOff x="3840" y="2160"/>
            <a:chExt cx="1632" cy="433"/>
          </a:xfrm>
        </p:grpSpPr>
        <p:sp>
          <p:nvSpPr>
            <p:cNvPr id="15373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840" y="2160"/>
              <a:ext cx="912" cy="43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400" b="1" kern="1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5374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4848" y="2160"/>
              <a:ext cx="624" cy="3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400" b="1" kern="1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6172200" y="4648200"/>
            <a:ext cx="1219200" cy="611188"/>
            <a:chOff x="3888" y="2928"/>
            <a:chExt cx="768" cy="385"/>
          </a:xfrm>
        </p:grpSpPr>
        <p:sp>
          <p:nvSpPr>
            <p:cNvPr id="15371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888" y="2928"/>
              <a:ext cx="240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400" b="1" kern="1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5372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4320" y="2976"/>
              <a:ext cx="336" cy="3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400" b="1" kern="10"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52265" name="WordArt 41"/>
          <p:cNvSpPr>
            <a:spLocks noChangeArrowheads="1" noChangeShapeType="1" noTextEdit="1"/>
          </p:cNvSpPr>
          <p:nvPr/>
        </p:nvSpPr>
        <p:spPr bwMode="auto">
          <a:xfrm>
            <a:off x="914400" y="5867400"/>
            <a:ext cx="3352800" cy="687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8" name="WordArt 42"/>
          <p:cNvSpPr>
            <a:spLocks noChangeArrowheads="1" noChangeShapeType="1" noTextEdit="1"/>
          </p:cNvSpPr>
          <p:nvPr/>
        </p:nvSpPr>
        <p:spPr bwMode="auto">
          <a:xfrm>
            <a:off x="4419600" y="5867400"/>
            <a:ext cx="1219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69" name="WordArt 18"/>
          <p:cNvSpPr>
            <a:spLocks noChangeArrowheads="1" noChangeShapeType="1" noTextEdit="1"/>
          </p:cNvSpPr>
          <p:nvPr/>
        </p:nvSpPr>
        <p:spPr bwMode="auto">
          <a:xfrm>
            <a:off x="5791200" y="3429000"/>
            <a:ext cx="137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99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370" name="TextBox 50"/>
          <p:cNvSpPr txBox="1">
            <a:spLocks noChangeArrowheads="1"/>
          </p:cNvSpPr>
          <p:nvPr/>
        </p:nvSpPr>
        <p:spPr bwMode="auto">
          <a:xfrm>
            <a:off x="419100" y="525673"/>
            <a:ext cx="77724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i="1" dirty="0"/>
              <a:t>Китайский  философ  Конфуций  </a:t>
            </a:r>
            <a:endParaRPr lang="ru-RU" sz="2800" i="1" dirty="0" smtClean="0"/>
          </a:p>
          <a:p>
            <a:pPr algn="ctr">
              <a:lnSpc>
                <a:spcPct val="150000"/>
              </a:lnSpc>
            </a:pPr>
            <a:r>
              <a:rPr lang="ru-RU" sz="2800" i="1" dirty="0" smtClean="0"/>
              <a:t>как-то сказал </a:t>
            </a:r>
            <a:r>
              <a:rPr lang="ru-RU" sz="2800" i="1" dirty="0"/>
              <a:t>словно для нас  с вами:  </a:t>
            </a:r>
          </a:p>
          <a:p>
            <a:pPr algn="ctr">
              <a:lnSpc>
                <a:spcPct val="150000"/>
              </a:lnSpc>
            </a:pPr>
            <a:r>
              <a:rPr lang="ru-RU" sz="2800" i="1" dirty="0" smtClean="0"/>
              <a:t>  </a:t>
            </a:r>
          </a:p>
          <a:p>
            <a:pPr algn="ctr">
              <a:lnSpc>
                <a:spcPct val="150000"/>
              </a:lnSpc>
            </a:pPr>
            <a:endParaRPr lang="ru-RU" sz="2800" i="1" dirty="0" smtClean="0"/>
          </a:p>
          <a:p>
            <a:pPr algn="ctr">
              <a:lnSpc>
                <a:spcPct val="150000"/>
              </a:lnSpc>
            </a:pPr>
            <a:r>
              <a:rPr lang="ru-RU" sz="2800" i="1" dirty="0" smtClean="0">
                <a:solidFill>
                  <a:srgbClr val="C00000"/>
                </a:solidFill>
              </a:rPr>
              <a:t>«</a:t>
            </a:r>
            <a:r>
              <a:rPr lang="ru-RU" sz="2800" i="1" dirty="0">
                <a:solidFill>
                  <a:srgbClr val="C00000"/>
                </a:solidFill>
              </a:rPr>
              <a:t>Хорошо обладать природным дарованием, но упражнения, друзья, дают нам больше, чем природное дарование»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6" grpId="0" animBg="1"/>
      <p:bldP spid="52246" grpId="1" animBg="1"/>
      <p:bldP spid="52253" grpId="0" animBg="1"/>
      <p:bldP spid="52253" grpId="1" animBg="1"/>
      <p:bldP spid="52265" grpId="0" animBg="1"/>
      <p:bldP spid="5226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04800" y="422376"/>
            <a:ext cx="8229600" cy="6922639"/>
            <a:chOff x="432" y="96"/>
            <a:chExt cx="4176" cy="3635"/>
          </a:xfrm>
        </p:grpSpPr>
        <p:sp>
          <p:nvSpPr>
            <p:cNvPr id="16393" name="AutoShape 5"/>
            <p:cNvSpPr>
              <a:spLocks noChangeArrowheads="1"/>
            </p:cNvSpPr>
            <p:nvPr/>
          </p:nvSpPr>
          <p:spPr bwMode="auto">
            <a:xfrm rot="212424">
              <a:off x="432" y="96"/>
              <a:ext cx="4176" cy="1392"/>
            </a:xfrm>
            <a:prstGeom prst="cloudCallout">
              <a:avLst>
                <a:gd name="adj1" fmla="val 42440"/>
                <a:gd name="adj2" fmla="val 76403"/>
              </a:avLst>
            </a:prstGeom>
            <a:solidFill>
              <a:srgbClr val="00FF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6394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792" cy="3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2"/>
                  </a:solidFill>
                </a:rPr>
                <a:t>       Мальчик </a:t>
              </a:r>
              <a:r>
                <a:rPr lang="ru-RU" sz="2400" b="1" dirty="0">
                  <a:solidFill>
                    <a:schemeClr val="accent2"/>
                  </a:solidFill>
                </a:rPr>
                <a:t>помогал отцу пилить дрова. Каждое бревно они распилили на 5 частей. Один распил занимал у них 3 минуты. </a:t>
              </a:r>
              <a:r>
                <a:rPr lang="ru-RU" sz="2400" b="1" dirty="0" smtClean="0">
                  <a:solidFill>
                    <a:schemeClr val="accent2"/>
                  </a:solidFill>
                </a:rPr>
                <a:t>Сколько </a:t>
              </a:r>
              <a:r>
                <a:rPr lang="ru-RU" sz="2400" b="1" dirty="0">
                  <a:solidFill>
                    <a:schemeClr val="accent2"/>
                  </a:solidFill>
                </a:rPr>
                <a:t>времени им потребовалось, чтобы распилить </a:t>
              </a:r>
              <a:endParaRPr lang="ru-RU" sz="2400" b="1" dirty="0" smtClean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2"/>
                  </a:solidFill>
                </a:rPr>
                <a:t>                                    4 </a:t>
              </a:r>
              <a:r>
                <a:rPr lang="ru-RU" sz="2400" b="1" dirty="0">
                  <a:solidFill>
                    <a:schemeClr val="accent2"/>
                  </a:solidFill>
                </a:rPr>
                <a:t>бревна?</a:t>
              </a:r>
              <a:r>
                <a:rPr lang="en-US" sz="2400" b="1" dirty="0">
                  <a:solidFill>
                    <a:schemeClr val="accent2"/>
                  </a:solidFill>
                </a:rPr>
                <a:t> </a:t>
              </a:r>
              <a:endParaRPr lang="ru-RU" sz="2400" b="1" dirty="0" smtClean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 smtClean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E20000"/>
                  </a:solidFill>
                </a:rPr>
                <a:t>Выбор ответа:</a:t>
              </a:r>
              <a:endParaRPr lang="ru-RU" sz="2400" b="1" dirty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0000"/>
                  </a:solidFill>
                </a:rPr>
                <a:t>1. 48 мин</a:t>
              </a:r>
              <a:r>
                <a:rPr lang="ru-RU" sz="2400" b="1" dirty="0">
                  <a:solidFill>
                    <a:srgbClr val="FF0000"/>
                  </a:solidFill>
                </a:rPr>
                <a:t>.       2. 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46 мин</a:t>
              </a:r>
              <a:r>
                <a:rPr lang="ru-RU" sz="2400" b="1" dirty="0">
                  <a:solidFill>
                    <a:srgbClr val="FF0000"/>
                  </a:solidFill>
                </a:rPr>
                <a:t>.     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3. 50 мин</a:t>
              </a:r>
              <a:r>
                <a:rPr lang="ru-RU" sz="2400" b="1" dirty="0">
                  <a:solidFill>
                    <a:srgbClr val="FF0000"/>
                  </a:solidFill>
                </a:rPr>
                <a:t>.</a:t>
              </a: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800" b="1" dirty="0">
                  <a:solidFill>
                    <a:schemeClr val="accent2"/>
                  </a:solidFill>
                </a:rPr>
                <a:t>    </a:t>
              </a:r>
            </a:p>
          </p:txBody>
        </p:sp>
      </p:grp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52400" y="33528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B4005A"/>
                </a:solidFill>
              </a:rPr>
              <a:t> </a:t>
            </a:r>
          </a:p>
        </p:txBody>
      </p:sp>
      <p:sp>
        <p:nvSpPr>
          <p:cNvPr id="53269" name="WordArt 21"/>
          <p:cNvSpPr>
            <a:spLocks noChangeArrowheads="1" noChangeShapeType="1" noTextEdit="1"/>
          </p:cNvSpPr>
          <p:nvPr/>
        </p:nvSpPr>
        <p:spPr bwMode="auto">
          <a:xfrm>
            <a:off x="533400" y="5867400"/>
            <a:ext cx="2590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3270" name="WordArt 22"/>
          <p:cNvSpPr>
            <a:spLocks noChangeArrowheads="1" noChangeShapeType="1" noTextEdit="1"/>
          </p:cNvSpPr>
          <p:nvPr/>
        </p:nvSpPr>
        <p:spPr bwMode="auto">
          <a:xfrm>
            <a:off x="533400" y="6248400"/>
            <a:ext cx="1600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20520" y="4869240"/>
            <a:ext cx="2057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chemeClr val="accent2"/>
              </a:solidFill>
            </a:endParaRPr>
          </a:p>
          <a:p>
            <a:endParaRPr lang="ru-RU" sz="3200" b="1" dirty="0">
              <a:solidFill>
                <a:schemeClr val="accent2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Ответ: 1.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52400" y="152400"/>
            <a:ext cx="8534400" cy="3429000"/>
          </a:xfrm>
          <a:prstGeom prst="cloudCallout">
            <a:avLst>
              <a:gd name="adj1" fmla="val -30219"/>
              <a:gd name="adj2" fmla="val 92409"/>
            </a:avLst>
          </a:prstGeom>
          <a:solidFill>
            <a:srgbClr val="FF00FF">
              <a:alpha val="1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dirty="0"/>
              <a:t>Коля купил в буфете 3 пакетика ирисок, Витя – 2 пакетика. Когда </a:t>
            </a:r>
            <a:r>
              <a:rPr lang="ru-RU" sz="2400" dirty="0" smtClean="0"/>
              <a:t>пришёл в </a:t>
            </a:r>
            <a:r>
              <a:rPr lang="ru-RU" sz="2400" dirty="0"/>
              <a:t>буфет Алёша, ирисок уже не было. Друзья поделили купленные ириски поровну. Выяснилось, что Алёша должен друзьям 25 копеек. Сколько стоил пакетик ирисок?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                     </a:t>
            </a:r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b="1" dirty="0" smtClean="0">
              <a:solidFill>
                <a:srgbClr val="E20000"/>
              </a:solidFill>
            </a:endParaRPr>
          </a:p>
          <a:p>
            <a:pPr algn="ctr"/>
            <a:endParaRPr lang="ru-RU" sz="2000" b="1" dirty="0">
              <a:solidFill>
                <a:srgbClr val="E20000"/>
              </a:solidFill>
            </a:endParaRPr>
          </a:p>
          <a:p>
            <a:endParaRPr lang="ru-RU" sz="2400" b="1" dirty="0" smtClean="0">
              <a:solidFill>
                <a:srgbClr val="E20000"/>
              </a:solidFill>
            </a:endParaRPr>
          </a:p>
          <a:p>
            <a:r>
              <a:rPr lang="ru-RU" sz="2400" b="1" dirty="0" smtClean="0">
                <a:solidFill>
                  <a:srgbClr val="E20000"/>
                </a:solidFill>
              </a:rPr>
              <a:t>Выбор ответа: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b="1" dirty="0">
                <a:solidFill>
                  <a:srgbClr val="FF0000"/>
                </a:solidFill>
              </a:rPr>
              <a:t>. 20коп.     2. 15коп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b="1" dirty="0">
                <a:solidFill>
                  <a:srgbClr val="FF0000"/>
                </a:solidFill>
              </a:rPr>
              <a:t> 3. 25коп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endParaRPr lang="ru-RU" sz="24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       </a:t>
            </a:r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r>
              <a:rPr lang="ru-RU" sz="2400" dirty="0"/>
              <a:t>     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05600" y="5791200"/>
            <a:ext cx="1521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Ответ: 2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33400" y="304800"/>
            <a:ext cx="82296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   Вышла муха </a:t>
            </a:r>
            <a:r>
              <a:rPr lang="ru-RU" sz="2400" b="1" dirty="0" smtClean="0">
                <a:solidFill>
                  <a:schemeClr val="accent2"/>
                </a:solidFill>
              </a:rPr>
              <a:t>погулять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   </a:t>
            </a:r>
            <a:r>
              <a:rPr lang="ru-RU" sz="2400" b="1" dirty="0">
                <a:solidFill>
                  <a:schemeClr val="accent2"/>
                </a:solidFill>
              </a:rPr>
              <a:t>В небе, в поле, у реки</a:t>
            </a:r>
          </a:p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   </a:t>
            </a:r>
            <a:r>
              <a:rPr lang="ru-RU" sz="2400" b="1" dirty="0" smtClean="0">
                <a:solidFill>
                  <a:schemeClr val="accent2"/>
                </a:solidFill>
              </a:rPr>
              <a:t>Всюду </a:t>
            </a:r>
            <a:r>
              <a:rPr lang="ru-RU" sz="2400" b="1" dirty="0">
                <a:solidFill>
                  <a:schemeClr val="accent2"/>
                </a:solidFill>
              </a:rPr>
              <a:t>ждут её враги.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   Ищет </a:t>
            </a:r>
            <a:r>
              <a:rPr lang="ru-RU" sz="2400" b="1" dirty="0">
                <a:solidFill>
                  <a:schemeClr val="accent2"/>
                </a:solidFill>
              </a:rPr>
              <a:t>муху стрекоза золотистые </a:t>
            </a:r>
            <a:r>
              <a:rPr lang="ru-RU" sz="2400" b="1" dirty="0" smtClean="0">
                <a:solidFill>
                  <a:schemeClr val="accent2"/>
                </a:solidFill>
              </a:rPr>
              <a:t>глаза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   Из-под </a:t>
            </a:r>
            <a:r>
              <a:rPr lang="ru-RU" sz="2400" b="1" dirty="0">
                <a:solidFill>
                  <a:schemeClr val="accent2"/>
                </a:solidFill>
              </a:rPr>
              <a:t>камня ящерица пёстрая таращится</a:t>
            </a:r>
          </a:p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   </a:t>
            </a:r>
            <a:r>
              <a:rPr lang="ru-RU" sz="2400" b="1" dirty="0" smtClean="0">
                <a:solidFill>
                  <a:schemeClr val="accent2"/>
                </a:solidFill>
              </a:rPr>
              <a:t>Караулит </a:t>
            </a:r>
            <a:r>
              <a:rPr lang="ru-RU" sz="2400" b="1" dirty="0">
                <a:solidFill>
                  <a:schemeClr val="accent2"/>
                </a:solidFill>
              </a:rPr>
              <a:t>паучок, сеть повесив на сучок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   Жаба</a:t>
            </a:r>
            <a:r>
              <a:rPr lang="ru-RU" sz="2400" b="1" dirty="0">
                <a:solidFill>
                  <a:schemeClr val="accent2"/>
                </a:solidFill>
              </a:rPr>
              <a:t>, прячась под листком</a:t>
            </a:r>
          </a:p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   </a:t>
            </a:r>
            <a:r>
              <a:rPr lang="ru-RU" sz="2400" b="1" dirty="0" smtClean="0">
                <a:solidFill>
                  <a:schemeClr val="accent2"/>
                </a:solidFill>
              </a:rPr>
              <a:t>Мух </a:t>
            </a:r>
            <a:r>
              <a:rPr lang="ru-RU" sz="2400" b="1" dirty="0">
                <a:solidFill>
                  <a:schemeClr val="accent2"/>
                </a:solidFill>
              </a:rPr>
              <a:t>стреляет </a:t>
            </a:r>
            <a:r>
              <a:rPr lang="ru-RU" sz="2400" b="1" dirty="0" smtClean="0">
                <a:solidFill>
                  <a:schemeClr val="accent2"/>
                </a:solidFill>
              </a:rPr>
              <a:t>языком.</a:t>
            </a:r>
            <a:endParaRPr lang="ru-RU" sz="2400" b="1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   </a:t>
            </a:r>
            <a:r>
              <a:rPr lang="ru-RU" sz="2400" b="1" dirty="0" smtClean="0">
                <a:solidFill>
                  <a:schemeClr val="accent2"/>
                </a:solidFill>
              </a:rPr>
              <a:t>А </a:t>
            </a:r>
            <a:r>
              <a:rPr lang="ru-RU" sz="2400" b="1" dirty="0">
                <a:solidFill>
                  <a:schemeClr val="accent2"/>
                </a:solidFill>
              </a:rPr>
              <a:t>вопрос у нас таков: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    Сколько </a:t>
            </a:r>
            <a:r>
              <a:rPr lang="ru-RU" sz="2400" b="1" dirty="0">
                <a:solidFill>
                  <a:schemeClr val="accent2"/>
                </a:solidFill>
              </a:rPr>
              <a:t>лап у всех врагов?</a:t>
            </a:r>
          </a:p>
          <a:p>
            <a:pPr>
              <a:defRPr/>
            </a:pPr>
            <a:endParaRPr lang="ru-RU" sz="2000" b="1" dirty="0">
              <a:solidFill>
                <a:schemeClr val="accent2"/>
              </a:solidFill>
            </a:endParaRPr>
          </a:p>
          <a:p>
            <a:pPr marL="457200" indent="-457200">
              <a:defRPr/>
            </a:pPr>
            <a:r>
              <a:rPr lang="ru-RU" sz="2000" b="1" dirty="0" smtClean="0">
                <a:solidFill>
                  <a:schemeClr val="accent2"/>
                </a:solidFill>
              </a:rPr>
              <a:t>                                               </a:t>
            </a:r>
          </a:p>
          <a:p>
            <a:pPr marL="457200" indent="-457200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Выбора ответа:     1. 18         2</a:t>
            </a:r>
            <a:r>
              <a:rPr lang="ru-RU" sz="2400" b="1" dirty="0">
                <a:solidFill>
                  <a:srgbClr val="FF0000"/>
                </a:solidFill>
              </a:rPr>
              <a:t>. 20       </a:t>
            </a:r>
            <a:r>
              <a:rPr lang="ru-RU" sz="2400" b="1" dirty="0" smtClean="0">
                <a:solidFill>
                  <a:srgbClr val="FF0000"/>
                </a:solidFill>
              </a:rPr>
              <a:t> 3. 22 </a:t>
            </a:r>
            <a:endParaRPr lang="ru-RU" sz="2400" b="1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endParaRPr lang="ru-RU" sz="2400" b="1" dirty="0">
              <a:solidFill>
                <a:srgbClr val="FF0000"/>
              </a:solidFill>
            </a:endParaRPr>
          </a:p>
          <a:p>
            <a:pPr marL="457200" indent="-457200">
              <a:defRPr/>
            </a:pPr>
            <a:endParaRPr lang="ru-RU" sz="2000" b="1" dirty="0">
              <a:solidFill>
                <a:schemeClr val="accent2"/>
              </a:solidFill>
            </a:endParaRPr>
          </a:p>
          <a:p>
            <a:pPr marL="457200" indent="-457200">
              <a:defRPr/>
            </a:pPr>
            <a:r>
              <a:rPr lang="ru-RU" sz="2800" b="1" dirty="0">
                <a:solidFill>
                  <a:schemeClr val="accent2"/>
                </a:solidFill>
              </a:rPr>
              <a:t>            </a:t>
            </a:r>
            <a:endParaRPr lang="ru-RU" sz="2000" b="1" dirty="0">
              <a:solidFill>
                <a:schemeClr val="accent2"/>
              </a:solidFill>
            </a:endParaRPr>
          </a:p>
          <a:p>
            <a:pPr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72200" y="5875556"/>
            <a:ext cx="15503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Ответ: 1</a:t>
            </a:r>
            <a:r>
              <a:rPr lang="ru-RU" sz="3200" b="1" dirty="0" smtClean="0">
                <a:solidFill>
                  <a:schemeClr val="accent2"/>
                </a:solidFill>
              </a:rPr>
              <a:t>.</a:t>
            </a:r>
            <a:endParaRPr lang="ru-RU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7200" y="304800"/>
            <a:ext cx="8077200" cy="5567363"/>
            <a:chOff x="288" y="192"/>
            <a:chExt cx="5088" cy="2696"/>
          </a:xfrm>
        </p:grpSpPr>
        <p:sp>
          <p:nvSpPr>
            <p:cNvPr id="19464" name="AutoShape 6"/>
            <p:cNvSpPr>
              <a:spLocks noChangeArrowheads="1"/>
            </p:cNvSpPr>
            <p:nvPr/>
          </p:nvSpPr>
          <p:spPr bwMode="auto">
            <a:xfrm>
              <a:off x="288" y="192"/>
              <a:ext cx="5088" cy="864"/>
            </a:xfrm>
            <a:prstGeom prst="cloudCallout">
              <a:avLst>
                <a:gd name="adj1" fmla="val -38130"/>
                <a:gd name="adj2" fmla="val 146759"/>
              </a:avLst>
            </a:prstGeom>
            <a:solidFill>
              <a:srgbClr val="CC99FF">
                <a:alpha val="2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9465" name="Text Box 8"/>
            <p:cNvSpPr txBox="1">
              <a:spLocks noChangeArrowheads="1"/>
            </p:cNvSpPr>
            <p:nvPr/>
          </p:nvSpPr>
          <p:spPr bwMode="auto">
            <a:xfrm>
              <a:off x="816" y="384"/>
              <a:ext cx="4176" cy="2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FF0000"/>
                  </a:solidFill>
                </a:rPr>
                <a:t>У Незнайки было 2 целых яблока 8 половинок и 12 четвертинок. Сколько всего было яблок у Незнайки?</a:t>
              </a: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FF0000"/>
                  </a:solidFill>
                </a:rPr>
                <a:t>                     1. 9          2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. 10           </a:t>
              </a:r>
              <a:r>
                <a:rPr lang="ru-RU" sz="2400" b="1" dirty="0">
                  <a:solidFill>
                    <a:srgbClr val="FF0000"/>
                  </a:solidFill>
                </a:rPr>
                <a:t>3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. 8</a:t>
              </a:r>
              <a:endParaRPr lang="ru-RU" sz="2400" b="1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FF0000"/>
                  </a:solidFill>
                </a:rPr>
                <a:t>               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93991" y="3286726"/>
            <a:ext cx="6019800" cy="2362200"/>
            <a:chOff x="1536" y="1152"/>
            <a:chExt cx="3792" cy="1488"/>
          </a:xfrm>
        </p:grpSpPr>
        <p:sp>
          <p:nvSpPr>
            <p:cNvPr id="19462" name="AutoShape 7"/>
            <p:cNvSpPr>
              <a:spLocks noChangeArrowheads="1"/>
            </p:cNvSpPr>
            <p:nvPr/>
          </p:nvSpPr>
          <p:spPr bwMode="auto">
            <a:xfrm>
              <a:off x="1536" y="1152"/>
              <a:ext cx="3744" cy="1488"/>
            </a:xfrm>
            <a:prstGeom prst="cloudCallout">
              <a:avLst>
                <a:gd name="adj1" fmla="val 46741"/>
                <a:gd name="adj2" fmla="val 71306"/>
              </a:avLst>
            </a:prstGeom>
            <a:solidFill>
              <a:srgbClr val="2CE48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9463" name="Text Box 9"/>
            <p:cNvSpPr txBox="1">
              <a:spLocks noChangeArrowheads="1"/>
            </p:cNvSpPr>
            <p:nvPr/>
          </p:nvSpPr>
          <p:spPr bwMode="auto">
            <a:xfrm>
              <a:off x="1968" y="1392"/>
              <a:ext cx="3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>
                <a:solidFill>
                  <a:srgbClr val="FF0000"/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6942575" y="5858716"/>
            <a:ext cx="15503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Ответ: 1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dirty="0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784130" y="3286726"/>
            <a:ext cx="6019800" cy="2362200"/>
            <a:chOff x="1536" y="1152"/>
            <a:chExt cx="3792" cy="1488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1536" y="1152"/>
              <a:ext cx="3744" cy="1488"/>
            </a:xfrm>
            <a:prstGeom prst="cloudCallout">
              <a:avLst>
                <a:gd name="adj1" fmla="val 46741"/>
                <a:gd name="adj2" fmla="val 71306"/>
              </a:avLst>
            </a:prstGeom>
            <a:solidFill>
              <a:srgbClr val="2CE48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968" y="1392"/>
              <a:ext cx="3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71800" y="4237298"/>
            <a:ext cx="3886200" cy="990600"/>
            <a:chOff x="1008" y="336"/>
            <a:chExt cx="2448" cy="624"/>
          </a:xfrm>
        </p:grpSpPr>
        <p:sp>
          <p:nvSpPr>
            <p:cNvPr id="20489" name="AutoShape 6"/>
            <p:cNvSpPr>
              <a:spLocks noChangeArrowheads="1"/>
            </p:cNvSpPr>
            <p:nvPr/>
          </p:nvSpPr>
          <p:spPr bwMode="auto">
            <a:xfrm>
              <a:off x="1008" y="336"/>
              <a:ext cx="2448" cy="624"/>
            </a:xfrm>
            <a:prstGeom prst="cloudCallout">
              <a:avLst>
                <a:gd name="adj1" fmla="val -51755"/>
                <a:gd name="adj2" fmla="val 205130"/>
              </a:avLst>
            </a:prstGeom>
            <a:solidFill>
              <a:srgbClr val="CC99FF">
                <a:alpha val="2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0490" name="Text Box 7"/>
            <p:cNvSpPr txBox="1">
              <a:spLocks noChangeArrowheads="1"/>
            </p:cNvSpPr>
            <p:nvPr/>
          </p:nvSpPr>
          <p:spPr bwMode="auto">
            <a:xfrm>
              <a:off x="1392" y="432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81000" y="228600"/>
            <a:ext cx="8153400" cy="3657600"/>
            <a:chOff x="1440" y="847"/>
            <a:chExt cx="3840" cy="1553"/>
          </a:xfrm>
        </p:grpSpPr>
        <p:sp>
          <p:nvSpPr>
            <p:cNvPr id="20487" name="AutoShape 5"/>
            <p:cNvSpPr>
              <a:spLocks noChangeArrowheads="1"/>
            </p:cNvSpPr>
            <p:nvPr/>
          </p:nvSpPr>
          <p:spPr bwMode="auto">
            <a:xfrm>
              <a:off x="1440" y="847"/>
              <a:ext cx="3840" cy="1553"/>
            </a:xfrm>
            <a:prstGeom prst="cloudCallout">
              <a:avLst>
                <a:gd name="adj1" fmla="val 41694"/>
                <a:gd name="adj2" fmla="val 68481"/>
              </a:avLst>
            </a:prstGeom>
            <a:solidFill>
              <a:srgbClr val="2CE48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/>
                <a:t>«Дважды два» –нехитрая наука,</a:t>
              </a:r>
            </a:p>
            <a:p>
              <a:pPr algn="ctr"/>
              <a:r>
                <a:rPr lang="ru-RU" dirty="0"/>
                <a:t>А ведь всем наукам голова!</a:t>
              </a:r>
            </a:p>
            <a:p>
              <a:pPr algn="ctr"/>
              <a:r>
                <a:rPr lang="ru-RU" dirty="0"/>
                <a:t>Ведь всё в жизни, вот такая штука,</a:t>
              </a:r>
            </a:p>
            <a:p>
              <a:pPr algn="ctr"/>
              <a:r>
                <a:rPr lang="ru-RU" dirty="0"/>
                <a:t>Начиналось с этих «дважды два</a:t>
              </a: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920" y="1041"/>
              <a:ext cx="321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20486" name="Прямоугольник 9"/>
          <p:cNvSpPr>
            <a:spLocks noChangeArrowheads="1"/>
          </p:cNvSpPr>
          <p:nvPr/>
        </p:nvSpPr>
        <p:spPr bwMode="auto">
          <a:xfrm>
            <a:off x="1676400" y="2851708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362075" y="655603"/>
            <a:ext cx="6828473" cy="46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84673" y="-152400"/>
            <a:ext cx="8153400" cy="8401702"/>
            <a:chOff x="269" y="120"/>
            <a:chExt cx="4992" cy="3052"/>
          </a:xfrm>
        </p:grpSpPr>
        <p:sp>
          <p:nvSpPr>
            <p:cNvPr id="3083" name="AutoShape 7"/>
            <p:cNvSpPr>
              <a:spLocks noChangeArrowheads="1"/>
            </p:cNvSpPr>
            <p:nvPr/>
          </p:nvSpPr>
          <p:spPr bwMode="auto">
            <a:xfrm>
              <a:off x="269" y="387"/>
              <a:ext cx="4992" cy="1024"/>
            </a:xfrm>
            <a:prstGeom prst="cloudCallout">
              <a:avLst>
                <a:gd name="adj1" fmla="val 38704"/>
                <a:gd name="adj2" fmla="val 171278"/>
              </a:avLst>
            </a:prstGeom>
            <a:solidFill>
              <a:srgbClr val="D5E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dirty="0"/>
            </a:p>
          </p:txBody>
        </p:sp>
        <p:sp>
          <p:nvSpPr>
            <p:cNvPr id="3084" name="Text Box 8"/>
            <p:cNvSpPr txBox="1">
              <a:spLocks noChangeArrowheads="1"/>
            </p:cNvSpPr>
            <p:nvPr/>
          </p:nvSpPr>
          <p:spPr bwMode="auto">
            <a:xfrm>
              <a:off x="1258" y="120"/>
              <a:ext cx="3834" cy="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3600" b="1" dirty="0" smtClean="0">
                <a:solidFill>
                  <a:srgbClr val="000099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 smtClean="0">
                <a:solidFill>
                  <a:srgbClr val="000099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 smtClean="0">
                <a:solidFill>
                  <a:srgbClr val="000099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00B050"/>
                  </a:solidFill>
                </a:rPr>
                <a:t>На </a:t>
              </a:r>
              <a:r>
                <a:rPr lang="ru-RU" sz="2400" b="1" dirty="0">
                  <a:solidFill>
                    <a:srgbClr val="00B050"/>
                  </a:solidFill>
                </a:rPr>
                <a:t>руках 10 пальцев. </a:t>
              </a:r>
              <a:endParaRPr lang="ru-RU" sz="2400" b="1" dirty="0" smtClean="0">
                <a:solidFill>
                  <a:srgbClr val="00B05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00B050"/>
                  </a:solidFill>
                </a:rPr>
                <a:t>Сколько </a:t>
              </a:r>
              <a:r>
                <a:rPr lang="ru-RU" sz="2400" b="1" dirty="0">
                  <a:solidFill>
                    <a:srgbClr val="00B050"/>
                  </a:solidFill>
                </a:rPr>
                <a:t>пальцев на десяти руках</a:t>
              </a:r>
              <a:r>
                <a:rPr lang="ru-RU" sz="2400" b="1" dirty="0">
                  <a:solidFill>
                    <a:srgbClr val="000099"/>
                  </a:solidFill>
                </a:rPr>
                <a:t>?</a:t>
              </a:r>
            </a:p>
            <a:p>
              <a:pPr algn="ctr">
                <a:spcBef>
                  <a:spcPct val="50000"/>
                </a:spcBef>
              </a:pPr>
              <a:endParaRPr lang="ru-RU" sz="2400" b="1" dirty="0" smtClean="0">
                <a:solidFill>
                  <a:srgbClr val="000099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000099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3600" b="1" dirty="0" smtClean="0">
                  <a:solidFill>
                    <a:srgbClr val="000099"/>
                  </a:solidFill>
                </a:rPr>
                <a:t>      </a:t>
              </a: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0000"/>
                  </a:solidFill>
                </a:rPr>
                <a:t>Выбор </a:t>
              </a:r>
              <a:r>
                <a:rPr lang="ru-RU" sz="2400" b="1" dirty="0">
                  <a:solidFill>
                    <a:srgbClr val="FF0000"/>
                  </a:solidFill>
                </a:rPr>
                <a:t>ответа: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FF0000"/>
                  </a:solidFill>
                </a:rPr>
                <a:t>1. 10              2. 50                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3</a:t>
              </a:r>
              <a:r>
                <a:rPr lang="ru-RU" sz="2400" b="1" dirty="0">
                  <a:solidFill>
                    <a:srgbClr val="FF0000"/>
                  </a:solidFill>
                </a:rPr>
                <a:t>. 100</a:t>
              </a:r>
            </a:p>
            <a:p>
              <a:pPr>
                <a:spcBef>
                  <a:spcPct val="50000"/>
                </a:spcBef>
              </a:pPr>
              <a:endParaRPr lang="ru-RU" sz="3600" b="1" dirty="0">
                <a:solidFill>
                  <a:srgbClr val="000099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000099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000099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086600" y="6142251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2.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89629" y="263827"/>
            <a:ext cx="5637212" cy="3545561"/>
            <a:chOff x="2497" y="2592"/>
            <a:chExt cx="2980" cy="1142"/>
          </a:xfrm>
        </p:grpSpPr>
        <p:sp>
          <p:nvSpPr>
            <p:cNvPr id="21509" name="AutoShape 6"/>
            <p:cNvSpPr>
              <a:spLocks noChangeArrowheads="1"/>
            </p:cNvSpPr>
            <p:nvPr/>
          </p:nvSpPr>
          <p:spPr bwMode="auto">
            <a:xfrm>
              <a:off x="2497" y="2605"/>
              <a:ext cx="2980" cy="1129"/>
            </a:xfrm>
            <a:prstGeom prst="cloudCallout">
              <a:avLst>
                <a:gd name="adj1" fmla="val -77588"/>
                <a:gd name="adj2" fmla="val -48639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400" dirty="0" smtClean="0"/>
            </a:p>
            <a:p>
              <a:r>
                <a:rPr lang="ru-RU" sz="2400" dirty="0" smtClean="0"/>
                <a:t>Было </a:t>
              </a:r>
              <a:r>
                <a:rPr lang="ru-RU" sz="2400" dirty="0"/>
                <a:t>семь свечей, три свечи погасло. Сколько свечей осталось?</a:t>
              </a:r>
            </a:p>
            <a:p>
              <a:endParaRPr lang="ru-RU" sz="2400" dirty="0"/>
            </a:p>
            <a:p>
              <a:endParaRPr lang="ru-RU" sz="2400" dirty="0"/>
            </a:p>
          </p:txBody>
        </p:sp>
        <p:sp>
          <p:nvSpPr>
            <p:cNvPr id="21510" name="Text Box 7"/>
            <p:cNvSpPr txBox="1">
              <a:spLocks noChangeArrowheads="1"/>
            </p:cNvSpPr>
            <p:nvPr/>
          </p:nvSpPr>
          <p:spPr bwMode="auto">
            <a:xfrm>
              <a:off x="3216" y="2592"/>
              <a:ext cx="19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7048569" y="6019800"/>
            <a:ext cx="1521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Ответ: 2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4800600"/>
            <a:ext cx="2467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E20000"/>
                </a:solidFill>
              </a:rPr>
              <a:t>Выбор ответа</a:t>
            </a:r>
            <a:r>
              <a:rPr lang="ru-RU" b="1" dirty="0">
                <a:solidFill>
                  <a:srgbClr val="E20000"/>
                </a:solidFill>
              </a:rPr>
              <a:t>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0193" y="4763845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</a:rPr>
              <a:t>. 4       </a:t>
            </a:r>
            <a:r>
              <a:rPr lang="ru-RU" sz="2400" b="1" dirty="0">
                <a:solidFill>
                  <a:srgbClr val="FF0000"/>
                </a:solidFill>
              </a:rPr>
              <a:t>2. 7         3. 10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33600" y="381000"/>
            <a:ext cx="6934200" cy="3276600"/>
            <a:chOff x="2784" y="2304"/>
            <a:chExt cx="2784" cy="1248"/>
          </a:xfrm>
        </p:grpSpPr>
        <p:sp>
          <p:nvSpPr>
            <p:cNvPr id="22534" name="AutoShape 4"/>
            <p:cNvSpPr>
              <a:spLocks noChangeArrowheads="1"/>
            </p:cNvSpPr>
            <p:nvPr/>
          </p:nvSpPr>
          <p:spPr bwMode="auto">
            <a:xfrm>
              <a:off x="2784" y="2304"/>
              <a:ext cx="2784" cy="1248"/>
            </a:xfrm>
            <a:prstGeom prst="cloudCallout">
              <a:avLst>
                <a:gd name="adj1" fmla="val -77588"/>
                <a:gd name="adj2" fmla="val -48639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2000"/>
            </a:p>
          </p:txBody>
        </p:sp>
        <p:sp>
          <p:nvSpPr>
            <p:cNvPr id="22535" name="Text Box 5"/>
            <p:cNvSpPr txBox="1">
              <a:spLocks noChangeArrowheads="1"/>
            </p:cNvSpPr>
            <p:nvPr/>
          </p:nvSpPr>
          <p:spPr bwMode="auto">
            <a:xfrm>
              <a:off x="3216" y="2592"/>
              <a:ext cx="2112" cy="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dirty="0"/>
                <a:t>Врач прописал больному 3 укола через каждые полчаса. Сколько потребуется времени, чтобы сделать все уколы?</a:t>
              </a:r>
            </a:p>
            <a:p>
              <a:pPr algn="ctr"/>
              <a:endParaRPr lang="ru-RU" sz="2400" dirty="0"/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2533" name="Прямоугольник 6"/>
          <p:cNvSpPr>
            <a:spLocks noChangeArrowheads="1"/>
          </p:cNvSpPr>
          <p:nvPr/>
        </p:nvSpPr>
        <p:spPr bwMode="auto">
          <a:xfrm>
            <a:off x="1447800" y="4297296"/>
            <a:ext cx="4800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E20000"/>
                </a:solidFill>
              </a:rPr>
              <a:t>Выбор ответа: </a:t>
            </a:r>
            <a:endParaRPr lang="ru-RU" sz="2400" b="1" dirty="0" smtClean="0">
              <a:solidFill>
                <a:srgbClr val="E20000"/>
              </a:solidFill>
            </a:endParaRPr>
          </a:p>
          <a:p>
            <a:endParaRPr lang="ru-RU" sz="2400" b="1" dirty="0" smtClean="0">
              <a:solidFill>
                <a:srgbClr val="E2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1. 1,5часа      </a:t>
            </a:r>
            <a:r>
              <a:rPr lang="ru-RU" sz="2400" dirty="0">
                <a:solidFill>
                  <a:srgbClr val="FF0000"/>
                </a:solidFill>
              </a:rPr>
              <a:t>2</a:t>
            </a:r>
            <a:r>
              <a:rPr lang="ru-RU" sz="2400" dirty="0" smtClean="0">
                <a:solidFill>
                  <a:srgbClr val="FF0000"/>
                </a:solidFill>
              </a:rPr>
              <a:t>. 1час     </a:t>
            </a:r>
            <a:r>
              <a:rPr lang="ru-RU" sz="2400" dirty="0">
                <a:solidFill>
                  <a:srgbClr val="FF0000"/>
                </a:solidFill>
              </a:rPr>
              <a:t>3</a:t>
            </a:r>
            <a:r>
              <a:rPr lang="ru-RU" sz="2400" dirty="0" smtClean="0">
                <a:solidFill>
                  <a:srgbClr val="FF0000"/>
                </a:solidFill>
              </a:rPr>
              <a:t>. часа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    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10400" y="6019800"/>
            <a:ext cx="1653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Ответ: 2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71600" y="76200"/>
            <a:ext cx="6172200" cy="3886200"/>
            <a:chOff x="2688" y="2304"/>
            <a:chExt cx="3072" cy="1488"/>
          </a:xfrm>
        </p:grpSpPr>
        <p:sp>
          <p:nvSpPr>
            <p:cNvPr id="23558" name="AutoShape 4"/>
            <p:cNvSpPr>
              <a:spLocks noChangeArrowheads="1"/>
            </p:cNvSpPr>
            <p:nvPr/>
          </p:nvSpPr>
          <p:spPr bwMode="auto">
            <a:xfrm>
              <a:off x="2688" y="2304"/>
              <a:ext cx="3072" cy="1488"/>
            </a:xfrm>
            <a:prstGeom prst="cloudCallout">
              <a:avLst>
                <a:gd name="adj1" fmla="val -71875"/>
                <a:gd name="adj2" fmla="val -48856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3559" name="Text Box 5"/>
            <p:cNvSpPr txBox="1">
              <a:spLocks noChangeArrowheads="1"/>
            </p:cNvSpPr>
            <p:nvPr/>
          </p:nvSpPr>
          <p:spPr bwMode="auto">
            <a:xfrm>
              <a:off x="2976" y="2544"/>
              <a:ext cx="27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23557" name="Прямоугольник 6"/>
          <p:cNvSpPr>
            <a:spLocks noChangeArrowheads="1"/>
          </p:cNvSpPr>
          <p:nvPr/>
        </p:nvSpPr>
        <p:spPr bwMode="auto">
          <a:xfrm>
            <a:off x="2231231" y="1136701"/>
            <a:ext cx="48768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Какой сейчас час, если оставшаяся часть суток вдвое больше прошедшей?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800" dirty="0"/>
              <a:t>     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98094" y="6165088"/>
            <a:ext cx="1521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3.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8846" y="4373940"/>
            <a:ext cx="251408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b="1" dirty="0" smtClean="0">
              <a:solidFill>
                <a:srgbClr val="E20000"/>
              </a:solidFill>
            </a:endParaRPr>
          </a:p>
          <a:p>
            <a:endParaRPr lang="ru-RU" sz="2400" b="1" dirty="0">
              <a:solidFill>
                <a:srgbClr val="E20000"/>
              </a:solidFill>
            </a:endParaRPr>
          </a:p>
          <a:p>
            <a:endParaRPr lang="ru-RU" sz="2400" b="1" dirty="0" smtClean="0">
              <a:solidFill>
                <a:srgbClr val="E20000"/>
              </a:solidFill>
            </a:endParaRPr>
          </a:p>
          <a:p>
            <a:r>
              <a:rPr lang="ru-RU" sz="2400" b="1" dirty="0" smtClean="0">
                <a:solidFill>
                  <a:srgbClr val="E20000"/>
                </a:solidFill>
              </a:rPr>
              <a:t>Выбор </a:t>
            </a:r>
            <a:r>
              <a:rPr lang="ru-RU" sz="2400" b="1" dirty="0">
                <a:solidFill>
                  <a:srgbClr val="E20000"/>
                </a:solidFill>
              </a:rPr>
              <a:t>ответа: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0400" y="4373940"/>
            <a:ext cx="543770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b="1" dirty="0" smtClean="0">
                <a:solidFill>
                  <a:srgbClr val="FF0000"/>
                </a:solidFill>
              </a:rPr>
              <a:t>1.10 часов    2. 9 часов    </a:t>
            </a:r>
            <a:r>
              <a:rPr lang="ru-RU" sz="2400" b="1" dirty="0">
                <a:solidFill>
                  <a:srgbClr val="FF0000"/>
                </a:solidFill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</a:rPr>
              <a:t>. 8 часов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457200" y="609600"/>
            <a:ext cx="7848600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Саша живёт на  пятом этаже, а Маша в два раза выше. На каком этаже живёт Маша?</a:t>
            </a:r>
          </a:p>
          <a:p>
            <a:endParaRPr lang="ru-RU" sz="2400" dirty="0"/>
          </a:p>
          <a:p>
            <a:endParaRPr lang="ru-RU" sz="2400" b="1" dirty="0" smtClean="0">
              <a:solidFill>
                <a:srgbClr val="E20000"/>
              </a:solidFill>
            </a:endParaRPr>
          </a:p>
          <a:p>
            <a:endParaRPr lang="ru-RU" sz="2400" b="1" dirty="0">
              <a:solidFill>
                <a:srgbClr val="E20000"/>
              </a:solidFill>
            </a:endParaRPr>
          </a:p>
          <a:p>
            <a:endParaRPr lang="ru-RU" sz="2400" b="1" dirty="0" smtClean="0">
              <a:solidFill>
                <a:srgbClr val="E20000"/>
              </a:solidFill>
            </a:endParaRPr>
          </a:p>
          <a:p>
            <a:endParaRPr lang="ru-RU" sz="2400" b="1" dirty="0" smtClean="0">
              <a:solidFill>
                <a:srgbClr val="E20000"/>
              </a:solidFill>
            </a:endParaRPr>
          </a:p>
          <a:p>
            <a:endParaRPr lang="ru-RU" sz="2400" b="1" dirty="0">
              <a:solidFill>
                <a:srgbClr val="E20000"/>
              </a:solidFill>
            </a:endParaRPr>
          </a:p>
          <a:p>
            <a:endParaRPr lang="ru-RU" sz="2400" b="1" dirty="0" smtClean="0">
              <a:solidFill>
                <a:srgbClr val="E20000"/>
              </a:solidFill>
            </a:endParaRPr>
          </a:p>
          <a:p>
            <a:endParaRPr lang="ru-RU" sz="2400" b="1" dirty="0">
              <a:solidFill>
                <a:srgbClr val="E20000"/>
              </a:solidFill>
            </a:endParaRPr>
          </a:p>
          <a:p>
            <a:endParaRPr lang="ru-RU" sz="2400" b="1" dirty="0">
              <a:solidFill>
                <a:srgbClr val="E2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Выбор </a:t>
            </a:r>
            <a:r>
              <a:rPr lang="ru-RU" sz="2400" b="1" dirty="0">
                <a:solidFill>
                  <a:srgbClr val="FF0000"/>
                </a:solidFill>
              </a:rPr>
              <a:t>ответа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1</a:t>
            </a:r>
            <a:r>
              <a:rPr lang="ru-RU" sz="2400" dirty="0" smtClean="0">
                <a:solidFill>
                  <a:srgbClr val="FF0000"/>
                </a:solidFill>
              </a:rPr>
              <a:t>. 9 </a:t>
            </a:r>
            <a:r>
              <a:rPr lang="ru-RU" sz="2400" dirty="0">
                <a:solidFill>
                  <a:srgbClr val="FF0000"/>
                </a:solidFill>
              </a:rPr>
              <a:t>этаж          2. 8 </a:t>
            </a:r>
            <a:r>
              <a:rPr lang="ru-RU" sz="2400" dirty="0" smtClean="0">
                <a:solidFill>
                  <a:srgbClr val="FF0000"/>
                </a:solidFill>
              </a:rPr>
              <a:t>этаж      </a:t>
            </a:r>
            <a:r>
              <a:rPr lang="ru-RU" sz="2400" dirty="0">
                <a:solidFill>
                  <a:srgbClr val="FF0000"/>
                </a:solidFill>
              </a:rPr>
              <a:t>3. 10 этаж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2800" dirty="0"/>
              <a:t>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15200" y="6019800"/>
            <a:ext cx="1521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Ответ: 1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14400" y="1143000"/>
            <a:ext cx="7197725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Палку нужно распилить на 12 частей. </a:t>
            </a:r>
            <a:endParaRPr lang="ru-RU" sz="2400" dirty="0" smtClean="0"/>
          </a:p>
          <a:p>
            <a:r>
              <a:rPr lang="ru-RU" sz="2400" dirty="0" smtClean="0"/>
              <a:t>Сколько </a:t>
            </a:r>
            <a:r>
              <a:rPr lang="ru-RU" sz="2400" dirty="0"/>
              <a:t>потребуется распилов</a:t>
            </a:r>
            <a:r>
              <a:rPr lang="ru-RU" sz="2400" dirty="0" smtClean="0"/>
              <a:t>?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b="1" dirty="0" smtClean="0">
                <a:solidFill>
                  <a:srgbClr val="E20000"/>
                </a:solidFill>
              </a:rPr>
              <a:t>Выбор </a:t>
            </a:r>
            <a:r>
              <a:rPr lang="ru-RU" sz="2400" b="1" dirty="0">
                <a:solidFill>
                  <a:srgbClr val="E20000"/>
                </a:solidFill>
              </a:rPr>
              <a:t>ответа: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            </a:t>
            </a:r>
            <a:r>
              <a:rPr lang="ru-RU" sz="2400" dirty="0" smtClean="0">
                <a:solidFill>
                  <a:srgbClr val="FF0000"/>
                </a:solidFill>
              </a:rPr>
              <a:t>1. 12         </a:t>
            </a:r>
            <a:r>
              <a:rPr lang="ru-RU" sz="2400" dirty="0">
                <a:solidFill>
                  <a:srgbClr val="FF0000"/>
                </a:solidFill>
              </a:rPr>
              <a:t>2. 10    </a:t>
            </a:r>
            <a:r>
              <a:rPr lang="ru-RU" sz="2400" dirty="0" smtClean="0">
                <a:solidFill>
                  <a:srgbClr val="FF0000"/>
                </a:solidFill>
              </a:rPr>
              <a:t>    3. </a:t>
            </a:r>
            <a:r>
              <a:rPr lang="ru-RU" sz="2400" dirty="0">
                <a:solidFill>
                  <a:srgbClr val="FF0000"/>
                </a:solidFill>
              </a:rPr>
              <a:t>11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                                 </a:t>
            </a:r>
            <a:endParaRPr lang="ru-RU" sz="2800" dirty="0"/>
          </a:p>
          <a:p>
            <a:endParaRPr lang="ru-RU" dirty="0"/>
          </a:p>
          <a:p>
            <a:r>
              <a:rPr lang="ru-RU" dirty="0" smtClean="0"/>
              <a:t>     </a:t>
            </a:r>
            <a:endParaRPr lang="ru-RU" dirty="0"/>
          </a:p>
          <a:p>
            <a:endParaRPr lang="ru-RU" dirty="0"/>
          </a:p>
          <a:p>
            <a:r>
              <a:rPr lang="ru-RU" dirty="0"/>
              <a:t>      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86400" y="4038601"/>
            <a:ext cx="3657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               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 3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1066800" y="412023"/>
            <a:ext cx="79248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Прошу подумать в тишине,</a:t>
            </a:r>
          </a:p>
          <a:p>
            <a:r>
              <a:rPr lang="ru-RU" sz="2400" dirty="0"/>
              <a:t>Учтите, случай редкий,</a:t>
            </a:r>
          </a:p>
          <a:p>
            <a:r>
              <a:rPr lang="ru-RU" sz="2400" dirty="0"/>
              <a:t>Сидела белка на сосне,</a:t>
            </a:r>
          </a:p>
          <a:p>
            <a:r>
              <a:rPr lang="ru-RU" sz="2400" dirty="0"/>
              <a:t>На самой средней ветке,</a:t>
            </a:r>
          </a:p>
          <a:p>
            <a:r>
              <a:rPr lang="ru-RU" sz="2400" dirty="0"/>
              <a:t>Потом вскочила вверх на пять,</a:t>
            </a:r>
          </a:p>
          <a:p>
            <a:r>
              <a:rPr lang="ru-RU" sz="2400" dirty="0"/>
              <a:t>Потом на семь спустилась,</a:t>
            </a:r>
          </a:p>
          <a:p>
            <a:r>
              <a:rPr lang="ru-RU" sz="2400" dirty="0"/>
              <a:t>Потом на девять взобралась</a:t>
            </a:r>
          </a:p>
          <a:p>
            <a:r>
              <a:rPr lang="ru-RU" sz="2400" dirty="0"/>
              <a:t>И на вершине очутилась.</a:t>
            </a:r>
          </a:p>
          <a:p>
            <a:r>
              <a:rPr lang="ru-RU" sz="2400" dirty="0"/>
              <a:t>А сколько веток у сосны-</a:t>
            </a:r>
          </a:p>
          <a:p>
            <a:r>
              <a:rPr lang="ru-RU" sz="2400" dirty="0"/>
              <a:t>Вы быстро посчитать должны!</a:t>
            </a:r>
          </a:p>
          <a:p>
            <a:endParaRPr lang="ru-RU" sz="2400" dirty="0"/>
          </a:p>
          <a:p>
            <a:r>
              <a:rPr lang="ru-RU" sz="2400" dirty="0" smtClean="0"/>
              <a:t>             </a:t>
            </a:r>
          </a:p>
          <a:p>
            <a:r>
              <a:rPr lang="ru-RU" sz="2400" dirty="0" smtClean="0"/>
              <a:t>                              </a:t>
            </a:r>
          </a:p>
          <a:p>
            <a:r>
              <a:rPr lang="ru-RU" sz="2400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Выбор ответа:</a:t>
            </a:r>
            <a:r>
              <a:rPr lang="ru-RU" sz="2400" dirty="0" smtClean="0">
                <a:solidFill>
                  <a:srgbClr val="FF0000"/>
                </a:solidFill>
              </a:rPr>
              <a:t>  1.15        </a:t>
            </a:r>
            <a:r>
              <a:rPr lang="ru-RU" sz="2400" dirty="0">
                <a:solidFill>
                  <a:srgbClr val="FF0000"/>
                </a:solidFill>
              </a:rPr>
              <a:t>2.16          3.17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800" dirty="0"/>
              <a:t>            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50654" y="5867400"/>
            <a:ext cx="1556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Ответ</a:t>
            </a:r>
            <a:r>
              <a:rPr lang="ru-RU" sz="2400" b="1" dirty="0" smtClean="0">
                <a:solidFill>
                  <a:srgbClr val="0070C0"/>
                </a:solidFill>
              </a:rPr>
              <a:t>: 1</a:t>
            </a:r>
            <a:r>
              <a:rPr lang="ru-RU" sz="2400" b="1" dirty="0" smtClean="0">
                <a:solidFill>
                  <a:srgbClr val="0070C0"/>
                </a:solidFill>
              </a:rPr>
              <a:t>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66700" y="762000"/>
            <a:ext cx="8153400" cy="1676400"/>
            <a:chOff x="528" y="96"/>
            <a:chExt cx="5136" cy="1056"/>
          </a:xfrm>
        </p:grpSpPr>
        <p:sp>
          <p:nvSpPr>
            <p:cNvPr id="27659" name="AutoShape 9"/>
            <p:cNvSpPr>
              <a:spLocks noChangeArrowheads="1"/>
            </p:cNvSpPr>
            <p:nvPr/>
          </p:nvSpPr>
          <p:spPr bwMode="auto">
            <a:xfrm>
              <a:off x="528" y="96"/>
              <a:ext cx="5136" cy="1056"/>
            </a:xfrm>
            <a:prstGeom prst="cloudCallout">
              <a:avLst>
                <a:gd name="adj1" fmla="val 28037"/>
                <a:gd name="adj2" fmla="val 139583"/>
              </a:avLst>
            </a:prstGeom>
            <a:solidFill>
              <a:srgbClr val="FFFF00">
                <a:alpha val="549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4000" dirty="0"/>
                <a:t>Успехов Вам!!!</a:t>
              </a:r>
            </a:p>
          </p:txBody>
        </p:sp>
        <p:sp>
          <p:nvSpPr>
            <p:cNvPr id="27660" name="Text Box 8"/>
            <p:cNvSpPr txBox="1">
              <a:spLocks noChangeArrowheads="1"/>
            </p:cNvSpPr>
            <p:nvPr/>
          </p:nvSpPr>
          <p:spPr bwMode="auto">
            <a:xfrm>
              <a:off x="1152" y="240"/>
              <a:ext cx="43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038600" y="4343400"/>
            <a:ext cx="4572000" cy="1600200"/>
            <a:chOff x="1344" y="2208"/>
            <a:chExt cx="2880" cy="1008"/>
          </a:xfrm>
        </p:grpSpPr>
        <p:sp>
          <p:nvSpPr>
            <p:cNvPr id="27655" name="AutoShape 11"/>
            <p:cNvSpPr>
              <a:spLocks noChangeArrowheads="1"/>
            </p:cNvSpPr>
            <p:nvPr/>
          </p:nvSpPr>
          <p:spPr bwMode="auto">
            <a:xfrm>
              <a:off x="1344" y="2208"/>
              <a:ext cx="2880" cy="1008"/>
            </a:xfrm>
            <a:prstGeom prst="cloudCallout">
              <a:avLst>
                <a:gd name="adj1" fmla="val -61356"/>
                <a:gd name="adj2" fmla="val 42856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765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776" y="2352"/>
              <a:ext cx="2016" cy="720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ru-RU" sz="3600" kern="10" dirty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47FF"/>
                      </a:gs>
                      <a:gs pos="13000">
                        <a:srgbClr val="000082"/>
                      </a:gs>
                      <a:gs pos="28000">
                        <a:srgbClr val="0047FF"/>
                      </a:gs>
                      <a:gs pos="42000">
                        <a:srgbClr val="000082"/>
                      </a:gs>
                      <a:gs pos="57001">
                        <a:srgbClr val="0047FF"/>
                      </a:gs>
                      <a:gs pos="72000">
                        <a:srgbClr val="000082"/>
                      </a:gs>
                      <a:gs pos="87000">
                        <a:srgbClr val="0047FF"/>
                      </a:gs>
                      <a:gs pos="100000">
                        <a:srgbClr val="000082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Вы все молодцы!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75134" y="457199"/>
            <a:ext cx="8385810" cy="7121530"/>
            <a:chOff x="1608" y="-1687"/>
            <a:chExt cx="3408" cy="4486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1608" y="-1687"/>
              <a:ext cx="3247" cy="2219"/>
            </a:xfrm>
            <a:prstGeom prst="cloudCallout">
              <a:avLst>
                <a:gd name="adj1" fmla="val -33282"/>
                <a:gd name="adj2" fmla="val 83181"/>
              </a:avLst>
            </a:prstGeom>
            <a:solidFill>
              <a:srgbClr val="D5E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1608" y="-1447"/>
              <a:ext cx="3408" cy="4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  К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Айболиту пришли на приём животные все, </a:t>
              </a:r>
              <a:endParaRPr lang="ru-RU" sz="24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кроме 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двух, собаки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, все, кроме двух, </a:t>
              </a:r>
              <a:endParaRPr lang="ru-RU" sz="24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кони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, 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все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, кроме двух, попугаи. </a:t>
              </a:r>
              <a:endParaRPr lang="ru-RU" sz="24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Сколько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всего пациентов?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E20000"/>
                  </a:solidFill>
                </a:rPr>
                <a:t>   </a:t>
              </a:r>
              <a:endParaRPr lang="ru-RU" sz="2400" b="1" dirty="0" smtClean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E20000"/>
                  </a:solidFill>
                </a:rPr>
                <a:t>Выбор ответа:   1. 3              2. 6              3. 8</a:t>
              </a:r>
              <a:endParaRPr lang="ru-RU" sz="2400" b="1" dirty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3200" b="1" dirty="0">
                  <a:solidFill>
                    <a:srgbClr val="E20000"/>
                  </a:solidFill>
                </a:rPr>
                <a:t>                    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543799" y="6324600"/>
            <a:ext cx="1600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Ответ: 1</a:t>
            </a:r>
            <a:r>
              <a:rPr lang="ru-RU" sz="2400" b="1" dirty="0" smtClean="0">
                <a:solidFill>
                  <a:srgbClr val="E20000"/>
                </a:solidFill>
              </a:rPr>
              <a:t>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00" y="228600"/>
            <a:ext cx="8915400" cy="6535739"/>
            <a:chOff x="1124" y="768"/>
            <a:chExt cx="3840" cy="4117"/>
          </a:xfrm>
        </p:grpSpPr>
        <p:sp>
          <p:nvSpPr>
            <p:cNvPr id="5125" name="AutoShape 4"/>
            <p:cNvSpPr>
              <a:spLocks noChangeArrowheads="1"/>
            </p:cNvSpPr>
            <p:nvPr/>
          </p:nvSpPr>
          <p:spPr bwMode="auto">
            <a:xfrm>
              <a:off x="1124" y="768"/>
              <a:ext cx="3840" cy="2016"/>
            </a:xfrm>
            <a:prstGeom prst="cloudCallout">
              <a:avLst>
                <a:gd name="adj1" fmla="val 5106"/>
                <a:gd name="adj2" fmla="val 96315"/>
              </a:avLst>
            </a:prstGeom>
            <a:solidFill>
              <a:srgbClr val="D5E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26" name="Text Box 5"/>
            <p:cNvSpPr txBox="1">
              <a:spLocks noChangeArrowheads="1"/>
            </p:cNvSpPr>
            <p:nvPr/>
          </p:nvSpPr>
          <p:spPr bwMode="auto">
            <a:xfrm>
              <a:off x="1839" y="1104"/>
              <a:ext cx="2784" cy="3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Деревянный кубик раскрашен в синий цвет. Его ребро равно 3 см. Кубик распилили на кубические сантиметры. Сколько получится кубиков, окрашенных с трёх сторон?</a:t>
              </a:r>
            </a:p>
            <a:p>
              <a:pPr algn="ctr"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E20000"/>
                  </a:solidFill>
                </a:rPr>
                <a:t>            </a:t>
              </a:r>
              <a:r>
                <a:rPr lang="ru-RU" sz="3200" b="1" dirty="0" smtClean="0">
                  <a:solidFill>
                    <a:srgbClr val="E20000"/>
                  </a:solidFill>
                </a:rPr>
                <a:t>                 </a:t>
              </a:r>
              <a:endParaRPr lang="ru-RU" sz="3200" b="1" dirty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604571" y="6172200"/>
            <a:ext cx="1521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Ответ: 2.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5189023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E20000"/>
                </a:solidFill>
              </a:rPr>
              <a:t>Выбор </a:t>
            </a:r>
            <a:r>
              <a:rPr lang="ru-RU" sz="2400" b="1" dirty="0" smtClean="0">
                <a:solidFill>
                  <a:srgbClr val="E20000"/>
                </a:solidFill>
              </a:rPr>
              <a:t>ответа:      1</a:t>
            </a:r>
            <a:r>
              <a:rPr lang="ru-RU" sz="2400" b="1" dirty="0">
                <a:solidFill>
                  <a:srgbClr val="E20000"/>
                </a:solidFill>
              </a:rPr>
              <a:t>. </a:t>
            </a:r>
            <a:r>
              <a:rPr lang="ru-RU" sz="2400" b="1" dirty="0" smtClean="0">
                <a:solidFill>
                  <a:srgbClr val="E20000"/>
                </a:solidFill>
              </a:rPr>
              <a:t> 9       </a:t>
            </a:r>
            <a:r>
              <a:rPr lang="ru-RU" sz="2400" b="1" dirty="0">
                <a:solidFill>
                  <a:srgbClr val="E20000"/>
                </a:solidFill>
              </a:rPr>
              <a:t>2</a:t>
            </a:r>
            <a:r>
              <a:rPr lang="ru-RU" sz="2400" b="1" dirty="0" smtClean="0">
                <a:solidFill>
                  <a:srgbClr val="E20000"/>
                </a:solidFill>
              </a:rPr>
              <a:t>.  </a:t>
            </a:r>
            <a:r>
              <a:rPr lang="ru-RU" sz="2400" b="1" dirty="0">
                <a:solidFill>
                  <a:srgbClr val="E20000"/>
                </a:solidFill>
              </a:rPr>
              <a:t>8 </a:t>
            </a:r>
            <a:r>
              <a:rPr lang="ru-RU" sz="2400" b="1" dirty="0" smtClean="0">
                <a:solidFill>
                  <a:srgbClr val="E20000"/>
                </a:solidFill>
              </a:rPr>
              <a:t>     3</a:t>
            </a:r>
            <a:r>
              <a:rPr lang="ru-RU" sz="2400" b="1" dirty="0">
                <a:solidFill>
                  <a:srgbClr val="E20000"/>
                </a:solidFill>
              </a:rPr>
              <a:t>. 6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228600"/>
            <a:ext cx="8991600" cy="7291412"/>
            <a:chOff x="1344" y="144"/>
            <a:chExt cx="4032" cy="3834"/>
          </a:xfrm>
        </p:grpSpPr>
        <p:sp>
          <p:nvSpPr>
            <p:cNvPr id="6149" name="AutoShape 4"/>
            <p:cNvSpPr>
              <a:spLocks noChangeArrowheads="1"/>
            </p:cNvSpPr>
            <p:nvPr/>
          </p:nvSpPr>
          <p:spPr bwMode="auto">
            <a:xfrm>
              <a:off x="1344" y="144"/>
              <a:ext cx="3984" cy="1643"/>
            </a:xfrm>
            <a:prstGeom prst="cloudCallout">
              <a:avLst>
                <a:gd name="adj1" fmla="val -32681"/>
                <a:gd name="adj2" fmla="val 84454"/>
              </a:avLst>
            </a:prstGeom>
            <a:solidFill>
              <a:srgbClr val="D5E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150" name="Text Box 5"/>
            <p:cNvSpPr txBox="1">
              <a:spLocks noChangeArrowheads="1"/>
            </p:cNvSpPr>
            <p:nvPr/>
          </p:nvSpPr>
          <p:spPr bwMode="auto">
            <a:xfrm>
              <a:off x="1920" y="240"/>
              <a:ext cx="3456" cy="3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Сосчитайте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за одну минуту, сколько </a:t>
              </a:r>
              <a:endParaRPr lang="ru-RU" sz="24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всего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ног 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имеют: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два жука, три паука, </a:t>
              </a:r>
              <a:endParaRPr lang="ru-RU" sz="24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два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ужа и три чижа.</a:t>
              </a:r>
            </a:p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rgbClr val="E20000"/>
                  </a:solidFill>
                </a:rPr>
                <a:t> </a:t>
              </a:r>
              <a:endParaRPr lang="ru-RU" sz="2400" b="1" dirty="0" smtClean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rgbClr val="E20000"/>
                  </a:solidFill>
                </a:rPr>
                <a:t>Выбор ответа</a:t>
              </a:r>
              <a:r>
                <a:rPr lang="ru-RU" sz="2400" b="1" dirty="0" smtClean="0">
                  <a:solidFill>
                    <a:srgbClr val="E20000"/>
                  </a:solidFill>
                </a:rPr>
                <a:t>:   </a:t>
              </a:r>
              <a:r>
                <a:rPr lang="ru-RU" sz="2400" b="1" dirty="0">
                  <a:solidFill>
                    <a:srgbClr val="E20000"/>
                  </a:solidFill>
                </a:rPr>
                <a:t>1</a:t>
              </a:r>
              <a:r>
                <a:rPr lang="ru-RU" sz="2400" b="1" dirty="0" smtClean="0">
                  <a:solidFill>
                    <a:srgbClr val="E20000"/>
                  </a:solidFill>
                </a:rPr>
                <a:t>. 40         2. 48       3. 42</a:t>
              </a:r>
              <a:endParaRPr lang="ru-RU" sz="2400" b="1" dirty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rgbClr val="E20000"/>
                  </a:solidFill>
                </a:rPr>
                <a:t>                 </a:t>
              </a:r>
              <a:endParaRPr lang="ru-RU" sz="3200" b="1" dirty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rgbClr val="E20000"/>
                  </a:solidFill>
                </a:rPr>
                <a:t>    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705600" y="5867400"/>
            <a:ext cx="1436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Ответ: 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5676" y="253883"/>
            <a:ext cx="8937512" cy="6088346"/>
            <a:chOff x="1440" y="144"/>
            <a:chExt cx="4042" cy="2692"/>
          </a:xfrm>
        </p:grpSpPr>
        <p:sp>
          <p:nvSpPr>
            <p:cNvPr id="7242" name="AutoShape 8"/>
            <p:cNvSpPr>
              <a:spLocks noChangeArrowheads="1"/>
            </p:cNvSpPr>
            <p:nvPr/>
          </p:nvSpPr>
          <p:spPr bwMode="auto">
            <a:xfrm>
              <a:off x="1440" y="144"/>
              <a:ext cx="3984" cy="1392"/>
            </a:xfrm>
            <a:prstGeom prst="cloudCallout">
              <a:avLst>
                <a:gd name="adj1" fmla="val -49472"/>
                <a:gd name="adj2" fmla="val 117745"/>
              </a:avLst>
            </a:prstGeom>
            <a:solidFill>
              <a:srgbClr val="D5E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7243" name="Text Box 9"/>
            <p:cNvSpPr txBox="1">
              <a:spLocks noChangeArrowheads="1"/>
            </p:cNvSpPr>
            <p:nvPr/>
          </p:nvSpPr>
          <p:spPr bwMode="auto">
            <a:xfrm>
              <a:off x="2026" y="264"/>
              <a:ext cx="3456" cy="2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В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поезд 200 тонн сел пассажир 70 кг. с чемоданом весом 20кг. и корзиной 10кг. </a:t>
              </a:r>
              <a:endParaRPr lang="ru-RU" sz="24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Сколько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стал весить поезд?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E20000"/>
                  </a:solidFill>
                </a:rPr>
                <a:t>     </a:t>
              </a:r>
              <a:endParaRPr lang="ru-RU" sz="2400" b="1" dirty="0" smtClean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2400" b="1" dirty="0" smtClean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E20000"/>
                  </a:solidFill>
                </a:rPr>
                <a:t>Выбор ответа: </a:t>
              </a:r>
              <a:r>
                <a:rPr lang="ru-RU" sz="2400" b="1" dirty="0" smtClean="0">
                  <a:solidFill>
                    <a:srgbClr val="E20000"/>
                  </a:solidFill>
                </a:rPr>
                <a:t> 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E20000"/>
                  </a:solidFill>
                </a:rPr>
                <a:t>1. 200 </a:t>
              </a:r>
              <a:r>
                <a:rPr lang="ru-RU" sz="2400" b="1" dirty="0">
                  <a:solidFill>
                    <a:srgbClr val="E20000"/>
                  </a:solidFill>
                </a:rPr>
                <a:t>т         </a:t>
              </a:r>
              <a:r>
                <a:rPr lang="ru-RU" sz="2400" b="1" dirty="0" smtClean="0">
                  <a:solidFill>
                    <a:srgbClr val="E20000"/>
                  </a:solidFill>
                </a:rPr>
                <a:t>2. 300т        3. 200т. 100кг</a:t>
              </a:r>
              <a:endParaRPr lang="ru-RU" sz="2400" b="1" dirty="0">
                <a:solidFill>
                  <a:srgbClr val="E2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E20000"/>
                  </a:solidFill>
                </a:rPr>
                <a:t>            </a:t>
              </a:r>
              <a:endParaRPr lang="ru-RU" sz="3200" b="1" dirty="0">
                <a:solidFill>
                  <a:srgbClr val="E20000"/>
                </a:solidFill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181626" y="5880564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Ответ: 1.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456856" y="228856"/>
            <a:ext cx="8002377" cy="6629403"/>
            <a:chOff x="1542" y="156"/>
            <a:chExt cx="3576" cy="4060"/>
          </a:xfrm>
        </p:grpSpPr>
        <p:sp>
          <p:nvSpPr>
            <p:cNvPr id="8227" name="AutoShape 81"/>
            <p:cNvSpPr>
              <a:spLocks noChangeArrowheads="1"/>
            </p:cNvSpPr>
            <p:nvPr/>
          </p:nvSpPr>
          <p:spPr bwMode="auto">
            <a:xfrm>
              <a:off x="1644" y="156"/>
              <a:ext cx="3474" cy="1440"/>
            </a:xfrm>
            <a:prstGeom prst="cloudCallout">
              <a:avLst>
                <a:gd name="adj1" fmla="val -47139"/>
                <a:gd name="adj2" fmla="val 114653"/>
              </a:avLst>
            </a:prstGeom>
            <a:solidFill>
              <a:srgbClr val="D5E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8228" name="Text Box 82"/>
            <p:cNvSpPr txBox="1">
              <a:spLocks noChangeArrowheads="1"/>
            </p:cNvSpPr>
            <p:nvPr/>
          </p:nvSpPr>
          <p:spPr bwMode="auto">
            <a:xfrm>
              <a:off x="1542" y="201"/>
              <a:ext cx="3479" cy="4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2"/>
                  </a:solidFill>
                </a:rPr>
                <a:t>            </a:t>
              </a: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2"/>
                  </a:solidFill>
                </a:rPr>
                <a:t>         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Требуется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разделить 5 одинаковых яблок 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  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поровну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между восемью мальчиками </a:t>
              </a:r>
              <a:endParaRPr lang="ru-RU" sz="24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с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наименьшим числом разрезов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)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2"/>
                  </a:solidFill>
                </a:rPr>
                <a:t>.</a:t>
              </a: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E20000"/>
                  </a:solidFill>
                </a:rPr>
                <a:t>                              Выбор </a:t>
              </a:r>
              <a:r>
                <a:rPr lang="ru-RU" sz="2400" b="1" dirty="0">
                  <a:solidFill>
                    <a:srgbClr val="E20000"/>
                  </a:solidFill>
                </a:rPr>
                <a:t>ответа:</a:t>
              </a:r>
              <a:endParaRPr lang="ru-RU" sz="2400" b="1" dirty="0" smtClean="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chemeClr val="accent2"/>
                  </a:solidFill>
                </a:rPr>
                <a:t>      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1. Каждое </a:t>
              </a:r>
              <a:r>
                <a:rPr lang="ru-RU" sz="2400" b="1" dirty="0">
                  <a:solidFill>
                    <a:srgbClr val="FF0000"/>
                  </a:solidFill>
                </a:rPr>
                <a:t>яблоко на 8 частей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0000"/>
                  </a:solidFill>
                </a:rPr>
                <a:t>      2</a:t>
              </a:r>
              <a:r>
                <a:rPr lang="ru-RU" sz="2400" b="1" dirty="0">
                  <a:solidFill>
                    <a:srgbClr val="FF0000"/>
                  </a:solidFill>
                </a:rPr>
                <a:t>. 4 яблока пополам и одно на 8 частей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F0000"/>
                  </a:solidFill>
                </a:rPr>
                <a:t>      3</a:t>
              </a:r>
              <a:r>
                <a:rPr lang="ru-RU" sz="2400" b="1" dirty="0">
                  <a:solidFill>
                    <a:srgbClr val="FF0000"/>
                  </a:solidFill>
                </a:rPr>
                <a:t>. 4 яблока на 4 части и одно на 8 частей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accent2"/>
                  </a:solidFill>
                </a:rPr>
                <a:t>                                                           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accent2"/>
                  </a:solidFill>
                </a:rPr>
                <a:t>                                                                 </a:t>
              </a:r>
              <a:endParaRPr lang="ru-RU" sz="32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902900" y="60198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Ответ: 2.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3200400" y="1905000"/>
            <a:ext cx="1371600" cy="838200"/>
          </a:xfrm>
          <a:prstGeom prst="cloudCallout">
            <a:avLst>
              <a:gd name="adj1" fmla="val 29051"/>
              <a:gd name="adj2" fmla="val 194509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236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990600" y="1752600"/>
            <a:ext cx="2590800" cy="914400"/>
          </a:xfrm>
          <a:prstGeom prst="cloudCallout">
            <a:avLst>
              <a:gd name="adj1" fmla="val 31926"/>
              <a:gd name="adj2" fmla="val 99481"/>
            </a:avLst>
          </a:prstGeom>
          <a:solidFill>
            <a:srgbClr val="FFCC00">
              <a:alpha val="7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3962400" y="2590800"/>
            <a:ext cx="1371600" cy="762000"/>
          </a:xfrm>
          <a:prstGeom prst="cloudCallout">
            <a:avLst>
              <a:gd name="adj1" fmla="val 37500"/>
              <a:gd name="adj2" fmla="val 145833"/>
            </a:avLst>
          </a:prstGeom>
          <a:solidFill>
            <a:srgbClr val="99CCFF">
              <a:alpha val="5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6888" name="AutoShape 24"/>
          <p:cNvSpPr>
            <a:spLocks noChangeArrowheads="1"/>
          </p:cNvSpPr>
          <p:nvPr/>
        </p:nvSpPr>
        <p:spPr bwMode="auto">
          <a:xfrm>
            <a:off x="5562600" y="2057400"/>
            <a:ext cx="2362200" cy="990600"/>
          </a:xfrm>
          <a:prstGeom prst="cloudCallout">
            <a:avLst>
              <a:gd name="adj1" fmla="val 17676"/>
              <a:gd name="adj2" fmla="val 11858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293146" y="228600"/>
            <a:ext cx="8305800" cy="858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60 листов книги имеют толщину 1 см.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Какова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толщина всех листов книги, если в ней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240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страниц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rgbClr val="E20000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400" b="1" dirty="0" smtClean="0">
              <a:solidFill>
                <a:srgbClr val="E20000"/>
              </a:solidFill>
            </a:endParaRP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rgbClr val="E2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E20000"/>
                </a:solidFill>
              </a:rPr>
              <a:t> </a:t>
            </a:r>
            <a:endParaRPr lang="ru-RU" sz="2400" b="1" dirty="0" smtClean="0">
              <a:solidFill>
                <a:srgbClr val="E20000"/>
              </a:solidFill>
            </a:endParaRP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rgbClr val="E2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E20000"/>
                </a:solidFill>
              </a:rPr>
              <a:t>Выбор ответа</a:t>
            </a:r>
            <a:r>
              <a:rPr lang="ru-RU" sz="2400" b="1" dirty="0" smtClean="0">
                <a:solidFill>
                  <a:srgbClr val="E20000"/>
                </a:solidFill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E20000"/>
                </a:solidFill>
              </a:rPr>
              <a:t>                </a:t>
            </a:r>
            <a:r>
              <a:rPr lang="ru-RU" sz="2400" b="1" dirty="0">
                <a:solidFill>
                  <a:srgbClr val="E20000"/>
                </a:solidFill>
              </a:rPr>
              <a:t>1. 4см                2</a:t>
            </a:r>
            <a:r>
              <a:rPr lang="ru-RU" sz="2400" b="1" dirty="0" smtClean="0">
                <a:solidFill>
                  <a:srgbClr val="E20000"/>
                </a:solidFill>
              </a:rPr>
              <a:t>. 3см                   </a:t>
            </a:r>
            <a:r>
              <a:rPr lang="ru-RU" sz="2400" b="1" dirty="0">
                <a:solidFill>
                  <a:srgbClr val="E20000"/>
                </a:solidFill>
              </a:rPr>
              <a:t>3. 2см</a:t>
            </a:r>
          </a:p>
          <a:p>
            <a:pPr>
              <a:spcBef>
                <a:spcPct val="50000"/>
              </a:spcBef>
            </a:pPr>
            <a:endParaRPr lang="ru-RU" sz="2000" b="1" dirty="0">
              <a:solidFill>
                <a:srgbClr val="E20000"/>
              </a:solidFill>
            </a:endParaRPr>
          </a:p>
          <a:p>
            <a:pPr>
              <a:spcBef>
                <a:spcPct val="50000"/>
              </a:spcBef>
            </a:pPr>
            <a:endParaRPr lang="ru-RU" sz="2000" b="1" dirty="0">
              <a:solidFill>
                <a:srgbClr val="E2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E200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ru-RU" sz="3200" b="1" dirty="0">
              <a:solidFill>
                <a:srgbClr val="E20000"/>
              </a:solidFill>
            </a:endParaRPr>
          </a:p>
          <a:p>
            <a:pPr>
              <a:spcBef>
                <a:spcPct val="50000"/>
              </a:spcBef>
            </a:pPr>
            <a:endParaRPr lang="ru-RU" sz="3200" b="1" dirty="0">
              <a:solidFill>
                <a:srgbClr val="E2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24252" y="6172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Ответ: 3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0" y="599738"/>
            <a:ext cx="7772400" cy="3434071"/>
            <a:chOff x="480" y="192"/>
            <a:chExt cx="4416" cy="1272"/>
          </a:xfrm>
        </p:grpSpPr>
        <p:sp>
          <p:nvSpPr>
            <p:cNvPr id="10265" name="AutoShape 7"/>
            <p:cNvSpPr>
              <a:spLocks noChangeArrowheads="1"/>
            </p:cNvSpPr>
            <p:nvPr/>
          </p:nvSpPr>
          <p:spPr bwMode="auto">
            <a:xfrm>
              <a:off x="480" y="192"/>
              <a:ext cx="4272" cy="816"/>
            </a:xfrm>
            <a:prstGeom prst="cloudCallout">
              <a:avLst>
                <a:gd name="adj1" fmla="val -44333"/>
                <a:gd name="adj2" fmla="val 81986"/>
              </a:avLst>
            </a:prstGeom>
            <a:solidFill>
              <a:srgbClr val="FFFF00">
                <a:alpha val="6588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0266" name="Text Box 8"/>
            <p:cNvSpPr txBox="1">
              <a:spLocks noChangeArrowheads="1"/>
            </p:cNvSpPr>
            <p:nvPr/>
          </p:nvSpPr>
          <p:spPr bwMode="auto">
            <a:xfrm>
              <a:off x="576" y="336"/>
              <a:ext cx="4320" cy="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000099"/>
                  </a:solidFill>
                </a:rPr>
                <a:t>Какое </a:t>
              </a:r>
              <a:r>
                <a:rPr lang="ru-RU" sz="2400" b="1" dirty="0">
                  <a:solidFill>
                    <a:srgbClr val="000099"/>
                  </a:solidFill>
                </a:rPr>
                <a:t>число </a:t>
              </a:r>
              <a:r>
                <a:rPr lang="ru-RU" sz="2400" b="1" dirty="0" smtClean="0">
                  <a:solidFill>
                    <a:srgbClr val="000099"/>
                  </a:solidFill>
                </a:rPr>
                <a:t>делится</a:t>
              </a:r>
            </a:p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000099"/>
                  </a:solidFill>
                </a:rPr>
                <a:t>на все </a:t>
              </a:r>
              <a:r>
                <a:rPr lang="ru-RU" sz="2400" b="1" dirty="0">
                  <a:solidFill>
                    <a:srgbClr val="000099"/>
                  </a:solidFill>
                </a:rPr>
                <a:t>числа без остатка?</a:t>
              </a:r>
            </a:p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000099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000099"/>
                  </a:solidFill>
                </a:rPr>
                <a:t>          </a:t>
              </a:r>
            </a:p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rgbClr val="000099"/>
                  </a:solidFill>
                </a:rPr>
                <a:t>                     </a:t>
              </a:r>
              <a:endParaRPr lang="ru-RU" sz="3200" b="1" dirty="0">
                <a:solidFill>
                  <a:srgbClr val="000099"/>
                </a:solidFill>
              </a:endParaRPr>
            </a:p>
          </p:txBody>
        </p:sp>
      </p:grp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3886200" y="3505200"/>
            <a:ext cx="2743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73" name="WordArt 13"/>
          <p:cNvSpPr>
            <a:spLocks noChangeArrowheads="1" noChangeShapeType="1" noTextEdit="1"/>
          </p:cNvSpPr>
          <p:nvPr/>
        </p:nvSpPr>
        <p:spPr bwMode="auto">
          <a:xfrm>
            <a:off x="4191000" y="4953000"/>
            <a:ext cx="2667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76" name="WordArt 16"/>
          <p:cNvSpPr>
            <a:spLocks noChangeArrowheads="1" noChangeShapeType="1" noTextEdit="1"/>
          </p:cNvSpPr>
          <p:nvPr/>
        </p:nvSpPr>
        <p:spPr bwMode="auto">
          <a:xfrm>
            <a:off x="3886200" y="4267200"/>
            <a:ext cx="2743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CC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77" name="WordArt 17"/>
          <p:cNvSpPr>
            <a:spLocks noChangeArrowheads="1" noChangeShapeType="1" noTextEdit="1"/>
          </p:cNvSpPr>
          <p:nvPr/>
        </p:nvSpPr>
        <p:spPr bwMode="auto">
          <a:xfrm>
            <a:off x="3886200" y="5029200"/>
            <a:ext cx="2514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9966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80" name="WordArt 20"/>
          <p:cNvSpPr>
            <a:spLocks noChangeArrowheads="1" noChangeShapeType="1" noTextEdit="1"/>
          </p:cNvSpPr>
          <p:nvPr/>
        </p:nvSpPr>
        <p:spPr bwMode="auto">
          <a:xfrm>
            <a:off x="6553200" y="2743200"/>
            <a:ext cx="1981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66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81" name="WordArt 21"/>
          <p:cNvSpPr>
            <a:spLocks noChangeArrowheads="1" noChangeShapeType="1" noTextEdit="1"/>
          </p:cNvSpPr>
          <p:nvPr/>
        </p:nvSpPr>
        <p:spPr bwMode="auto">
          <a:xfrm>
            <a:off x="6629400" y="3505200"/>
            <a:ext cx="1905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982" name="WordArt 22"/>
          <p:cNvSpPr>
            <a:spLocks noChangeArrowheads="1" noChangeShapeType="1" noTextEdit="1"/>
          </p:cNvSpPr>
          <p:nvPr/>
        </p:nvSpPr>
        <p:spPr bwMode="auto">
          <a:xfrm>
            <a:off x="6400800" y="4343400"/>
            <a:ext cx="2209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40983" name="WordArt 23"/>
          <p:cNvSpPr>
            <a:spLocks noChangeArrowheads="1" noChangeShapeType="1" noTextEdit="1"/>
          </p:cNvSpPr>
          <p:nvPr/>
        </p:nvSpPr>
        <p:spPr bwMode="auto">
          <a:xfrm>
            <a:off x="6629400" y="5105400"/>
            <a:ext cx="2057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kern="10">
              <a:ln w="19050">
                <a:solidFill>
                  <a:srgbClr val="339966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88480" y="609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Ответ: 2.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96934" y="4943745"/>
            <a:ext cx="6346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7030A0"/>
                </a:solidFill>
              </a:rPr>
              <a:t>Выбор ответа:      1. </a:t>
            </a:r>
            <a:r>
              <a:rPr lang="ru-RU" sz="2400" b="1" dirty="0">
                <a:solidFill>
                  <a:srgbClr val="7030A0"/>
                </a:solidFill>
              </a:rPr>
              <a:t>1         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>2. 0          </a:t>
            </a:r>
            <a:r>
              <a:rPr lang="ru-RU" sz="2400" b="1" dirty="0" smtClean="0">
                <a:solidFill>
                  <a:srgbClr val="7030A0"/>
                </a:solidFill>
              </a:rPr>
              <a:t>3</a:t>
            </a:r>
            <a:r>
              <a:rPr lang="ru-RU" sz="2400" b="1" dirty="0">
                <a:solidFill>
                  <a:srgbClr val="7030A0"/>
                </a:solidFill>
              </a:rPr>
              <a:t>. 2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1103</Words>
  <Application>Microsoft Office PowerPoint</Application>
  <PresentationFormat>Экран (4:3)</PresentationFormat>
  <Paragraphs>304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Impact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Тошка</cp:lastModifiedBy>
  <cp:revision>230</cp:revision>
  <cp:lastPrinted>1601-01-01T00:00:00Z</cp:lastPrinted>
  <dcterms:created xsi:type="dcterms:W3CDTF">1601-01-01T00:00:00Z</dcterms:created>
  <dcterms:modified xsi:type="dcterms:W3CDTF">2014-09-23T15:52:03Z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