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5" r:id="rId2"/>
    <p:sldId id="256" r:id="rId3"/>
    <p:sldId id="266" r:id="rId4"/>
    <p:sldId id="267" r:id="rId5"/>
    <p:sldId id="268" r:id="rId6"/>
    <p:sldId id="270" r:id="rId7"/>
    <p:sldId id="258" r:id="rId8"/>
    <p:sldId id="263" r:id="rId9"/>
    <p:sldId id="272" r:id="rId10"/>
    <p:sldId id="264" r:id="rId11"/>
    <p:sldId id="273" r:id="rId12"/>
    <p:sldId id="275" r:id="rId13"/>
    <p:sldId id="276" r:id="rId14"/>
    <p:sldId id="277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391F-C44D-40C1-BCE1-DBF3DF153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BD065E-E7E2-4F77-9E85-32EEF5B8E5AC}" type="datetimeFigureOut">
              <a:rPr lang="ru-RU" smtClean="0"/>
              <a:pPr/>
              <a:t>24.03.2012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187BCE-3289-4CDD-8400-0F4A153132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ocuments\&#1051;&#1025;&#1050;&#1043;&#1048;&#1045;%20&#1059;&#1056;&#1048;&#1051;&#1068;&#1065;&#1048;&#1050;&#1040;.wav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ivanova.SCHOOL39\&#1056;&#1072;&#1073;&#1086;&#1095;&#1080;&#1081;%20&#1089;&#1090;&#1086;&#1083;\&#1057;&#1086;&#1094;&#1080;&#1072;&#1083;&#1100;&#1085;&#1099;&#1081;%20&#1087;&#1088;&#1086;&#1077;&#1082;&#1090;\SP&#1042;&#1067;&#1041;&#1048;.WAV" TargetMode="External"/><Relationship Id="rId1" Type="http://schemas.openxmlformats.org/officeDocument/2006/relationships/audio" Target="file:///C:\Documents%20and%20Settings\ivanova.SCHOOL39\&#1056;&#1072;&#1073;&#1086;&#1095;&#1080;&#1081;%20&#1089;&#1090;&#1086;&#1083;\&#1057;&#1086;&#1094;&#1080;&#1072;&#1083;&#1100;&#1085;&#1099;&#1081;%20&#1087;&#1088;&#1086;&#1077;&#1082;&#1090;\SP&#1042;&#1067;&#1042;&#1054;.WAV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06.02 2008 г.</a:t>
            </a:r>
          </a:p>
        </p:txBody>
      </p:sp>
      <p:pic>
        <p:nvPicPr>
          <p:cNvPr id="2055" name="Picture 7" descr="n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4748"/>
            <a:ext cx="9036496" cy="67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7848600" cy="388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01208"/>
            <a:ext cx="9537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Профилактика курения.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237312"/>
            <a:ext cx="102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2012 год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6021288"/>
            <a:ext cx="2339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Учитель географии и ОБЖ</a:t>
            </a:r>
          </a:p>
          <a:p>
            <a:r>
              <a:rPr lang="ru-RU" sz="1400" dirty="0" smtClean="0"/>
              <a:t>МОУ СОШ п. Восточный</a:t>
            </a:r>
          </a:p>
          <a:p>
            <a:r>
              <a:rPr lang="ru-RU" sz="1400" dirty="0" smtClean="0"/>
              <a:t>Полещук Е. Б.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46190" y="176976"/>
            <a:ext cx="68516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Здоровье – не ценность?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980728"/>
            <a:ext cx="3923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 России вообще отношение к своему здоровью наплевательское – в значительной степени оно определено исторически.</a:t>
            </a:r>
          </a:p>
          <a:p>
            <a:r>
              <a:rPr lang="ru-RU" sz="2400" b="1" dirty="0" smtClean="0"/>
              <a:t> В иерархии жизненных ценностей здоровье всегда занимало далеко не первое место, </a:t>
            </a:r>
          </a:p>
          <a:p>
            <a:r>
              <a:rPr lang="ru-RU" sz="2400" b="1" dirty="0" smtClean="0"/>
              <a:t>а лидировала необходимость жертвовать собой ради высоких идеалов. </a:t>
            </a:r>
          </a:p>
          <a:p>
            <a:endParaRPr lang="ru-RU" b="1" dirty="0"/>
          </a:p>
        </p:txBody>
      </p:sp>
      <p:pic>
        <p:nvPicPr>
          <p:cNvPr id="6" name="Picture 4" descr="22-web"/>
          <p:cNvPicPr>
            <a:picLocks noChangeAspect="1" noChangeArrowheads="1"/>
          </p:cNvPicPr>
          <p:nvPr/>
        </p:nvPicPr>
        <p:blipFill>
          <a:blip r:embed="rId2" cstate="print"/>
          <a:srcRect l="2203" t="3070" r="7443" b="4846"/>
          <a:stretch>
            <a:fillRect/>
          </a:stretch>
        </p:blipFill>
        <p:spPr bwMode="auto">
          <a:xfrm>
            <a:off x="755576" y="1700808"/>
            <a:ext cx="419589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2-tub-ru.yandex.net/i?id=119117309-6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75"/>
            <a:ext cx="9144000" cy="682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4088" y="1628800"/>
            <a:ext cx="32403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Курят многие родители.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 стесняются дымить на глазах у учеников и сами учителя – среди них курящих почти 40 процентов мужчин и около 10 – женщин. Даже среди учительниц начальных классов курит почти 7 процентов.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60648"/>
            <a:ext cx="6264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пример заразителен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animation0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3" y="1340768"/>
            <a:ext cx="534008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55576" y="1484784"/>
            <a:ext cx="45719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Одно из занятий по курсу патологической анатомии в медицинском </a:t>
            </a:r>
          </a:p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университете.  Профессор показывает на трупе лёгкие курильщика. Они были пепельно-серые, а местами как бы обуглившиеся, с вкраплениями настоящего угля. Разрезая такие легкие, секционный нож страшно скрежетал, как будто </a:t>
            </a: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бы натыкался на камни – это была </a:t>
            </a:r>
            <a:r>
              <a:rPr lang="ru-RU" sz="2000" b="1" dirty="0" err="1">
                <a:solidFill>
                  <a:schemeClr val="accent2"/>
                </a:solidFill>
                <a:latin typeface="Arial" charset="0"/>
              </a:rPr>
              <a:t>склерозированная</a:t>
            </a: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ткань бронхов</a:t>
            </a:r>
            <a:r>
              <a:rPr lang="ru-RU" sz="2000" b="1" dirty="0">
                <a:solidFill>
                  <a:srgbClr val="2111EF"/>
                </a:solidFill>
                <a:latin typeface="Arial" charset="0"/>
              </a:rPr>
              <a:t>.</a:t>
            </a:r>
          </a:p>
        </p:txBody>
      </p:sp>
      <p:sp>
        <p:nvSpPr>
          <p:cNvPr id="40967" name="Rectangle 7"/>
          <p:cNvSpPr>
            <a:spLocks noRot="1" noChangeArrowheads="1"/>
          </p:cNvSpPr>
          <p:nvPr/>
        </p:nvSpPr>
        <p:spPr bwMode="auto">
          <a:xfrm>
            <a:off x="395288" y="0"/>
            <a:ext cx="7345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rgbClr val="FF191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0970" name="ЛЁКГИЕ УРИЛЬЩИК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3813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84168" y="1196752"/>
            <a:ext cx="2736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Начинать профилактику курения среди школьников нужно как можно раньше – и не в виде лекций, а в формате дискуссий, ролевых игр, интерактивных бесед.</a:t>
            </a:r>
          </a:p>
          <a:p>
            <a:r>
              <a:rPr lang="ru-RU" sz="2000" b="1" dirty="0" smtClean="0"/>
              <a:t> Подавать информацию надо в виде конкретных примеров и максимально честно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8864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Самое важное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</p:childTnLst>
        </p:cTn>
      </p:par>
    </p:tnLst>
    <p:bldLst>
      <p:bldP spid="40966" grpId="0"/>
      <p:bldP spid="40967" grpId="0"/>
      <p:bldP spid="409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Советы родителям и учителям.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3394720" cy="547260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800" b="1" dirty="0" smtClean="0"/>
              <a:t>     </a:t>
            </a:r>
            <a:r>
              <a:rPr lang="ru-RU" sz="4500" b="1" dirty="0" smtClean="0"/>
              <a:t>Как определить: курит ли Ваш         ребенок? </a:t>
            </a:r>
          </a:p>
          <a:p>
            <a:pPr lvl="0"/>
            <a:r>
              <a:rPr lang="ru-RU" sz="4500" b="1" dirty="0" smtClean="0"/>
              <a:t>Цвет зубов. Как правило зубы приобретают подозрительно желтый цвет. </a:t>
            </a:r>
          </a:p>
          <a:p>
            <a:pPr lvl="0"/>
            <a:r>
              <a:rPr lang="ru-RU" sz="4500" b="1" dirty="0" smtClean="0"/>
              <a:t>Неприятный запах изо рта</a:t>
            </a:r>
          </a:p>
          <a:p>
            <a:pPr lvl="0"/>
            <a:r>
              <a:rPr lang="ru-RU" sz="4500" b="1" dirty="0" smtClean="0"/>
              <a:t>Запах табака от одежды. </a:t>
            </a:r>
          </a:p>
          <a:p>
            <a:pPr lvl="0"/>
            <a:r>
              <a:rPr lang="ru-RU" sz="4500" b="1" dirty="0" smtClean="0"/>
              <a:t>Цвет пальцев. Те два пальца которыми Ваш ребенок чадо держит сигарету, а конкретно зона соприкосновения сигареты с кожей имеет более темный (желтоватый) цвет. Меняется и цвет ногтей. </a:t>
            </a:r>
          </a:p>
          <a:p>
            <a:pPr lvl="0"/>
            <a:r>
              <a:rPr lang="ru-RU" sz="4500" b="1" dirty="0" smtClean="0"/>
              <a:t>Цвет лица. Если ребенок курит более 2 пачек в день, то лицо будет довольно красное; если не более одной пачки сигарет с фильтром, то оно будет бледноватое, а иногда землистого цвета. </a:t>
            </a:r>
          </a:p>
          <a:p>
            <a:pPr lvl="0"/>
            <a:r>
              <a:rPr lang="ru-RU" sz="4500" b="1" dirty="0" smtClean="0"/>
              <a:t>Голос грубеет. </a:t>
            </a:r>
          </a:p>
          <a:p>
            <a:pPr lvl="0"/>
            <a:r>
              <a:rPr lang="ru-RU" sz="4500" b="1" dirty="0" smtClean="0"/>
              <a:t>Пассивность, вялость. </a:t>
            </a:r>
          </a:p>
          <a:p>
            <a:endParaRPr lang="ru-RU" dirty="0"/>
          </a:p>
        </p:txBody>
      </p:sp>
      <p:pic>
        <p:nvPicPr>
          <p:cNvPr id="35842" name="Picture 2" descr="D:\мои Фотографии\5 класс 2010-2011\SL372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478306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0"/>
            <a:ext cx="9900592" cy="20608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Как уберечь  ребенка от пристрастия к курению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3456384" cy="44973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Не курите сами </a:t>
            </a:r>
          </a:p>
          <a:p>
            <a:pPr lvl="0"/>
            <a:r>
              <a:rPr lang="ru-RU" b="1" dirty="0" smtClean="0"/>
              <a:t>С самого раннего возраста объясняйте ему, что такое табак и сигареты, историю </a:t>
            </a:r>
            <a:r>
              <a:rPr lang="ru-RU" b="1" dirty="0" err="1" smtClean="0"/>
              <a:t>табакокурения</a:t>
            </a:r>
            <a:r>
              <a:rPr lang="ru-RU" b="1" dirty="0" smtClean="0"/>
              <a:t>, принцип действия, сопровождая рассказ наглядными примерами. </a:t>
            </a:r>
          </a:p>
          <a:p>
            <a:pPr lvl="0"/>
            <a:r>
              <a:rPr lang="ru-RU" b="1" dirty="0" smtClean="0"/>
              <a:t>Формируйте в своей семье здоровый образ жизни, занимайтесь совместно спортом, поощряйте посещение ребенком спортивных секций и кружков </a:t>
            </a:r>
          </a:p>
          <a:p>
            <a:endParaRPr lang="ru-RU" b="1" dirty="0"/>
          </a:p>
        </p:txBody>
      </p:sp>
      <p:pic>
        <p:nvPicPr>
          <p:cNvPr id="34818" name="Picture 2" descr="D:\мои Фотографии\5 класс 2010-2011\SL372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509199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evo4k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60350"/>
            <a:ext cx="6911975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755650" y="3068638"/>
            <a:ext cx="7777163" cy="201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chemeClr val="tx2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SOS!!!</a:t>
            </a:r>
            <a:endParaRPr lang="ru-RU" sz="36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chemeClr val="tx2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2" name="Rectangle 6"/>
          <p:cNvSpPr>
            <a:spLocks noRot="1" noChangeArrowheads="1"/>
          </p:cNvSpPr>
          <p:nvPr/>
        </p:nvSpPr>
        <p:spPr bwMode="auto">
          <a:xfrm>
            <a:off x="0" y="551656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19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«Дети до...» </a:t>
            </a:r>
            <a:br>
              <a:rPr lang="ru-RU" sz="4800" b="1" dirty="0">
                <a:solidFill>
                  <a:srgbClr val="FF19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dirty="0">
                <a:solidFill>
                  <a:srgbClr val="FF19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становятся всё младше!</a:t>
            </a:r>
          </a:p>
        </p:txBody>
      </p:sp>
      <p:pic>
        <p:nvPicPr>
          <p:cNvPr id="39944" name="SPВЫВ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SPВЫБИ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99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audio>
              <p:cMediaNode>
                <p:cTn id="3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5"/>
                </p:tgtEl>
              </p:cMediaNode>
            </p:audio>
          </p:childTnLst>
        </p:cTn>
      </p:par>
    </p:tnLst>
    <p:bldLst>
      <p:bldP spid="39941" grpId="0" animBg="1"/>
      <p:bldP spid="39941" grpId="1" animBg="1"/>
      <p:bldP spid="399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437112"/>
            <a:ext cx="4896544" cy="2204864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Легализовать табак на Руси было суждено Петру I.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Петр договорился в Лондоне с известным коммерсантом, лордом Ф. </a:t>
            </a:r>
            <a:r>
              <a:rPr lang="ru-RU" sz="3600" b="1" dirty="0" err="1" smtClean="0">
                <a:solidFill>
                  <a:schemeClr val="tx1"/>
                </a:solidFill>
              </a:rPr>
              <a:t>Кармартеном</a:t>
            </a:r>
            <a:r>
              <a:rPr lang="ru-RU" sz="3600" b="1" dirty="0" smtClean="0">
                <a:solidFill>
                  <a:schemeClr val="tx1"/>
                </a:solidFill>
              </a:rPr>
              <a:t>, о поставке в Россию крупной партии табачного сырья (1698 г.). Первые табачные мастерские в Петербурге открыли иностранцы.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5-tub-ru.yandex.net/i?id=21739706-1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4059787" cy="3058375"/>
          </a:xfrm>
          <a:prstGeom prst="rect">
            <a:avLst/>
          </a:prstGeom>
          <a:noFill/>
        </p:spPr>
      </p:pic>
      <p:pic>
        <p:nvPicPr>
          <p:cNvPr id="5" name="Picture 2" descr="http://im4-tub-ru.yandex.net/i?id=479892835-19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70" y="3984996"/>
            <a:ext cx="2923524" cy="23963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0"/>
            <a:ext cx="726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История табакокурения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древних цивилизациях Америки табачному дыму приписывались магические, целебные свойства, а вдыхание его приравнивалось к общению с богами. Испанцы и португальцы завезли листья и семена табака в Европу, и несмотря на запреты Инквизиции, европейцы тоже начали культивировать табак.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>
                <a:latin typeface="Times New Roman" pitchFamily="18" charset="0"/>
              </a:rPr>
              <a:t>Бьёт без промаха.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5975350" cy="1655762"/>
          </a:xfrm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b="1" dirty="0">
                <a:latin typeface="Times New Roman" pitchFamily="18" charset="0"/>
              </a:rPr>
              <a:t>Никотин уносит      </a:t>
            </a:r>
          </a:p>
          <a:p>
            <a:pPr algn="ctr">
              <a:buFontTx/>
              <a:buNone/>
              <a:defRPr/>
            </a:pP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6 </a:t>
            </a:r>
            <a:r>
              <a:rPr lang="ru-RU" b="1" dirty="0">
                <a:latin typeface="Times New Roman" pitchFamily="18" charset="0"/>
              </a:rPr>
              <a:t>000 000 жизней каждый год.</a:t>
            </a:r>
          </a:p>
        </p:txBody>
      </p:sp>
      <p:pic>
        <p:nvPicPr>
          <p:cNvPr id="3086" name="Picture 14" descr="de52_01_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026071" y="1600200"/>
            <a:ext cx="1282857" cy="2185988"/>
          </a:xfrm>
          <a:noFill/>
        </p:spPr>
      </p:pic>
      <p:graphicFrame>
        <p:nvGraphicFramePr>
          <p:cNvPr id="308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947738" y="3041650"/>
          <a:ext cx="2424112" cy="3556000"/>
        </p:xfrm>
        <a:graphic>
          <a:graphicData uri="http://schemas.openxmlformats.org/presentationml/2006/ole">
            <p:oleObj spid="_x0000_s1026" name="Точечный рисунок" r:id="rId5" imgW="1571844" imgH="2305372" progId="PBrush">
              <p:embed/>
            </p:oleObj>
          </a:graphicData>
        </a:graphic>
      </p:graphicFrame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6372225" y="26368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  <p:custDataLst>
      <p:tags r:id="rId2"/>
    </p:custData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Количество курильщиков</a:t>
            </a:r>
            <a:r>
              <a:rPr lang="ru-RU" sz="2000" b="1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13787" cy="50784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В Российской Федерации курит около 50% взрослого населения,  а около 340.000 россиян ежегодно умирает от курения. Ученые полагают, что в настоящее время на нашей планете насчитывается около миллиарда курильщиков. </a:t>
            </a:r>
          </a:p>
        </p:txBody>
      </p:sp>
      <p:pic>
        <p:nvPicPr>
          <p:cNvPr id="10244" name="Picture 4" descr="7"/>
          <p:cNvPicPr>
            <a:picLocks noChangeAspect="1" noChangeArrowheads="1"/>
          </p:cNvPicPr>
          <p:nvPr/>
        </p:nvPicPr>
        <p:blipFill>
          <a:blip r:embed="rId2" cstate="print"/>
          <a:srcRect l="33286" t="33731" r="36082" b="34433"/>
          <a:stretch>
            <a:fillRect/>
          </a:stretch>
        </p:blipFill>
        <p:spPr bwMode="auto">
          <a:xfrm>
            <a:off x="6291792" y="3501008"/>
            <a:ext cx="2348052" cy="32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im3-tub-ru.yandex.net/i?id=239219422-6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824" y="4097052"/>
            <a:ext cx="3233144" cy="2500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в ды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15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50825" y="4581525"/>
            <a:ext cx="87137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rgbClr val="FF1919"/>
                </a:solidFill>
              </a:rPr>
              <a:t>«С кем угодно, только не со мной, этого не может быть потому, что этого не может быть никогда»</a:t>
            </a:r>
            <a:br>
              <a:rPr lang="ru-RU">
                <a:solidFill>
                  <a:srgbClr val="FF1919"/>
                </a:solidFill>
              </a:rPr>
            </a:br>
            <a:endParaRPr lang="ru-RU">
              <a:solidFill>
                <a:srgbClr val="FF1919"/>
              </a:solidFill>
            </a:endParaRP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1763713" y="5949950"/>
            <a:ext cx="59769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eorgia"/>
              </a:rPr>
              <a:t>Так говорят многие...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5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6" grpId="0" animBg="1"/>
      <p:bldP spid="2458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Причины курения подростков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464496" cy="2520281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Подражание другим школьникам;</a:t>
            </a:r>
          </a:p>
          <a:p>
            <a:pPr lvl="0"/>
            <a:r>
              <a:rPr lang="ru-RU" sz="2400" b="1" dirty="0" smtClean="0"/>
              <a:t>Чувство новизны, интереса;</a:t>
            </a:r>
          </a:p>
          <a:p>
            <a:pPr lvl="0"/>
            <a:r>
              <a:rPr lang="ru-RU" sz="2400" b="1" dirty="0" smtClean="0"/>
              <a:t>Желание казаться взрослыми, самостоятельными;</a:t>
            </a:r>
            <a:endParaRPr lang="ru-RU" sz="2400" b="1" dirty="0"/>
          </a:p>
        </p:txBody>
      </p:sp>
      <p:pic>
        <p:nvPicPr>
          <p:cNvPr id="4" name="Рисунок 3" descr="курение подрост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2853546" cy="230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урение подрост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2448272" cy="294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5" y="4293096"/>
            <a:ext cx="57961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/>
              <a:t>60% девочек  ответили, что это модно и красиво;</a:t>
            </a:r>
            <a:br>
              <a:rPr lang="ru-RU" sz="2000" b="1" dirty="0" smtClean="0"/>
            </a:br>
            <a:r>
              <a:rPr lang="ru-RU" sz="2000" b="1" dirty="0" smtClean="0"/>
              <a:t>20% девочек  ответили, что таким образом хотят </a:t>
            </a:r>
          </a:p>
          <a:p>
            <a:pPr lvl="0"/>
            <a:r>
              <a:rPr lang="ru-RU" sz="2000" b="1" dirty="0" smtClean="0"/>
              <a:t>         нравиться мальчикам;</a:t>
            </a:r>
            <a:br>
              <a:rPr lang="ru-RU" sz="2000" b="1" dirty="0" smtClean="0"/>
            </a:br>
            <a:r>
              <a:rPr lang="ru-RU" sz="2000" b="1" dirty="0" smtClean="0"/>
              <a:t>15% девочек ответили, что таким образом хотят </a:t>
            </a:r>
          </a:p>
          <a:p>
            <a:pPr lvl="0"/>
            <a:r>
              <a:rPr lang="ru-RU" sz="2000" b="1" dirty="0" smtClean="0"/>
              <a:t>         привлечь к себе внимание;</a:t>
            </a:r>
            <a:br>
              <a:rPr lang="ru-RU" sz="2000" b="1" dirty="0" smtClean="0"/>
            </a:br>
            <a:r>
              <a:rPr lang="ru-RU" sz="2000" b="1" dirty="0" smtClean="0"/>
              <a:t>5% девочек  ответили, что так лучше смотрятся.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11521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Курящее детство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908720"/>
            <a:ext cx="3312368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Резкий подъем количества курящих учеников происходит к концу школы – в выпускном классе курит половина учеников.</a:t>
            </a:r>
            <a:endParaRPr lang="ru-RU" b="1" dirty="0"/>
          </a:p>
        </p:txBody>
      </p:sp>
      <p:pic>
        <p:nvPicPr>
          <p:cNvPr id="4" name="Рисунок 3" descr="Boydy Juni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8965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55576" y="68813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Откажитесь от нотаций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908720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 показывает практика, обычная лекция дает всего 10 процентов запоминания материала.</a:t>
            </a:r>
          </a:p>
          <a:p>
            <a:r>
              <a:rPr lang="ru-RU" sz="3200" b="1" dirty="0" smtClean="0"/>
              <a:t> Но если по тому же вопросу состоялась дискуссия, </a:t>
            </a:r>
          </a:p>
          <a:p>
            <a:r>
              <a:rPr lang="ru-RU" sz="3200" b="1" dirty="0" smtClean="0"/>
              <a:t>ее содержание запоминается на 50 процентов.</a:t>
            </a:r>
            <a:endParaRPr lang="ru-RU" sz="3200" b="1" dirty="0"/>
          </a:p>
        </p:txBody>
      </p:sp>
      <p:pic>
        <p:nvPicPr>
          <p:cNvPr id="24578" name="Picture 2" descr="http://im0-tub-ru.yandex.net/i?id=354670999-6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799913" cy="3723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3455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520280" cy="15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345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2542716" cy="158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7" y="4149080"/>
            <a:ext cx="288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Стаж курильщика – 10 лет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2060848"/>
            <a:ext cx="3024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Стаж курильщика – 5 лет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3458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267501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6309320"/>
            <a:ext cx="288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Стаж курильщика – 15 лет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844824"/>
            <a:ext cx="2232248" cy="16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15817" y="3501008"/>
            <a:ext cx="302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Стаж курильщика – 20 лет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1268760"/>
            <a:ext cx="30963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Если вы скажете школьнику, </a:t>
            </a:r>
          </a:p>
          <a:p>
            <a:r>
              <a:rPr lang="ru-RU" sz="2000" b="1" dirty="0" smtClean="0"/>
              <a:t>что через 40 лет он умрет от </a:t>
            </a:r>
            <a:r>
              <a:rPr lang="ru-RU" sz="2000" b="1" dirty="0" err="1" smtClean="0"/>
              <a:t>сердечно-сосудистых</a:t>
            </a:r>
            <a:r>
              <a:rPr lang="ru-RU" sz="2000" b="1" dirty="0" smtClean="0"/>
              <a:t> заболеваний, </a:t>
            </a:r>
          </a:p>
          <a:p>
            <a:r>
              <a:rPr lang="ru-RU" sz="2000" b="1" dirty="0" smtClean="0"/>
              <a:t>он вас поднимет на смех.</a:t>
            </a:r>
          </a:p>
          <a:p>
            <a:r>
              <a:rPr lang="ru-RU" sz="2000" b="1" dirty="0" smtClean="0"/>
              <a:t> Зато, если девочке объяснить, </a:t>
            </a:r>
          </a:p>
          <a:p>
            <a:r>
              <a:rPr lang="ru-RU" sz="2000" b="1" dirty="0" smtClean="0"/>
              <a:t>как курение ухудшает состояние кожи</a:t>
            </a:r>
          </a:p>
          <a:p>
            <a:r>
              <a:rPr lang="ru-RU" sz="2000" b="1" dirty="0" smtClean="0"/>
              <a:t> и мнимая </a:t>
            </a:r>
            <a:r>
              <a:rPr lang="ru-RU" sz="2000" b="1" dirty="0" err="1" smtClean="0"/>
              <a:t>продвинутость</a:t>
            </a:r>
            <a:r>
              <a:rPr lang="ru-RU" sz="2000" b="1" dirty="0" smtClean="0"/>
              <a:t> способна затруднить общение с противоположным полом, </a:t>
            </a:r>
          </a:p>
          <a:p>
            <a:r>
              <a:rPr lang="ru-RU" sz="2000" b="1" dirty="0" smtClean="0"/>
              <a:t>результат беседы может оказаться совсем другим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260648"/>
            <a:ext cx="712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Придется импровизировать</a:t>
            </a:r>
            <a:endParaRPr lang="ru-RU" sz="3600" b="1" dirty="0"/>
          </a:p>
        </p:txBody>
      </p:sp>
      <p:pic>
        <p:nvPicPr>
          <p:cNvPr id="17" name="Picture 3" descr="3455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75856" y="4149080"/>
            <a:ext cx="2376264" cy="16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31840" y="580526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Срез раковой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опухоли легко</a:t>
            </a:r>
            <a:r>
              <a:rPr lang="ru-RU" dirty="0" smtClean="0">
                <a:solidFill>
                  <a:srgbClr val="002060"/>
                </a:solidFill>
              </a:rPr>
              <a:t>го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</TotalTime>
  <Words>498</Words>
  <Application>Microsoft Office PowerPoint</Application>
  <PresentationFormat>Экран (4:3)</PresentationFormat>
  <Paragraphs>72</Paragraphs>
  <Slides>15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Солнцестояние</vt:lpstr>
      <vt:lpstr>Точечный рисунок</vt:lpstr>
      <vt:lpstr>Слайд 1</vt:lpstr>
      <vt:lpstr>Слайд 2</vt:lpstr>
      <vt:lpstr>Бьёт без промаха.</vt:lpstr>
      <vt:lpstr>Количество курильщиков </vt:lpstr>
      <vt:lpstr>«С кем угодно, только не со мной, этого не может быть потому, что этого не может быть никогда» </vt:lpstr>
      <vt:lpstr>Причины курения подростков</vt:lpstr>
      <vt:lpstr>Курящее детство </vt:lpstr>
      <vt:lpstr>Слайд 8</vt:lpstr>
      <vt:lpstr>Слайд 9</vt:lpstr>
      <vt:lpstr>Слайд 10</vt:lpstr>
      <vt:lpstr>Слайд 11</vt:lpstr>
      <vt:lpstr>Слайд 12</vt:lpstr>
      <vt:lpstr>Советы родителям и учителям. </vt:lpstr>
      <vt:lpstr>Как уберечь  ребенка от пристрастия к курению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24</cp:revision>
  <dcterms:created xsi:type="dcterms:W3CDTF">2012-03-13T17:29:55Z</dcterms:created>
  <dcterms:modified xsi:type="dcterms:W3CDTF">2012-03-24T18:50:47Z</dcterms:modified>
</cp:coreProperties>
</file>