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7" r:id="rId2"/>
    <p:sldId id="259" r:id="rId3"/>
    <p:sldId id="267" r:id="rId4"/>
    <p:sldId id="269" r:id="rId5"/>
    <p:sldId id="290" r:id="rId6"/>
    <p:sldId id="291" r:id="rId7"/>
    <p:sldId id="292" r:id="rId8"/>
    <p:sldId id="26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98" r:id="rId20"/>
    <p:sldId id="281" r:id="rId21"/>
    <p:sldId id="299" r:id="rId22"/>
    <p:sldId id="283" r:id="rId23"/>
    <p:sldId id="284" r:id="rId24"/>
    <p:sldId id="286" r:id="rId25"/>
    <p:sldId id="288" r:id="rId26"/>
    <p:sldId id="30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6600"/>
    <a:srgbClr val="54DE6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4630" autoAdjust="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mydomashka.ru/board/viewtopic.php?p=3222&amp;sid=3eb728a8a78242e34e4fb7fea879d4d8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8286808" cy="3929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006600"/>
                </a:solidFill>
              </a:rPr>
              <a:t/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/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/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000" b="1" dirty="0" smtClean="0">
                <a:solidFill>
                  <a:srgbClr val="006600"/>
                </a:solidFill>
              </a:rPr>
              <a:t>Государственное бюджетное образовательное учреждение  </a:t>
            </a:r>
            <a:br>
              <a:rPr lang="ru-RU" sz="2000" b="1" dirty="0" smtClean="0">
                <a:solidFill>
                  <a:srgbClr val="006600"/>
                </a:solidFill>
              </a:rPr>
            </a:br>
            <a:r>
              <a:rPr lang="ru-RU" sz="2000" b="1" dirty="0" smtClean="0">
                <a:solidFill>
                  <a:srgbClr val="006600"/>
                </a:solidFill>
              </a:rPr>
              <a:t>центр образования №1048 </a:t>
            </a:r>
            <a:br>
              <a:rPr lang="ru-RU" sz="2000" b="1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/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Тема проекта: </a:t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«Игрушка-конструктор </a:t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«В мире животных».</a:t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(</a:t>
            </a:r>
            <a:r>
              <a:rPr lang="ru-RU" b="1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для детей младшего возраста)</a:t>
            </a:r>
            <a:r>
              <a:rPr lang="ru-RU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endParaRPr lang="ru-RU" sz="3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2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429132"/>
            <a:ext cx="7500990" cy="1428760"/>
          </a:xfrm>
        </p:spPr>
        <p:txBody>
          <a:bodyPr>
            <a:noAutofit/>
          </a:bodyPr>
          <a:lstStyle/>
          <a:p>
            <a:pPr algn="l" eaLnBrk="1" hangingPunct="1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Руководитель :  Стышнева Р.Г.</a:t>
            </a:r>
          </a:p>
        </p:txBody>
      </p:sp>
      <p:sp>
        <p:nvSpPr>
          <p:cNvPr id="1029" name="Подзаголовок 2"/>
          <p:cNvSpPr txBox="1">
            <a:spLocks/>
          </p:cNvSpPr>
          <p:nvPr/>
        </p:nvSpPr>
        <p:spPr bwMode="auto">
          <a:xfrm>
            <a:off x="2786050" y="5715016"/>
            <a:ext cx="4090999" cy="81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800" b="1" dirty="0" smtClean="0">
                <a:solidFill>
                  <a:srgbClr val="003300"/>
                </a:solidFill>
                <a:latin typeface="Monotype Corsiva" pitchFamily="66" charset="0"/>
              </a:rPr>
              <a:t>Москва  2013</a:t>
            </a:r>
            <a:endParaRPr lang="ru-RU" sz="2800" b="1" dirty="0">
              <a:solidFill>
                <a:srgbClr val="003300"/>
              </a:solidFill>
              <a:latin typeface="Monotype Corsiva" pitchFamily="66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3786182" y="142852"/>
          <a:ext cx="1116903" cy="1071546"/>
        </p:xfrm>
        <a:graphic>
          <a:graphicData uri="http://schemas.openxmlformats.org/presentationml/2006/ole">
            <p:oleObj spid="_x0000_s1031" name="Image" r:id="rId3" imgW="4799549" imgH="4799419" progId="Photoshop.Image.55">
              <p:embed/>
            </p:oleObj>
          </a:graphicData>
        </a:graphic>
      </p:graphicFrame>
    </p:spTree>
  </p:cSld>
  <p:clrMapOvr>
    <a:masterClrMapping/>
  </p:clrMapOvr>
  <p:transition advTm="1708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00034" y="0"/>
            <a:ext cx="8229600" cy="1143000"/>
          </a:xfrm>
          <a:prstGeom prst="rect">
            <a:avLst/>
          </a:prstGeom>
          <a:noFill/>
        </p:spPr>
        <p:txBody>
          <a:bodyPr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0243" name="Содержимое 2"/>
          <p:cNvSpPr txBox="1">
            <a:spLocks/>
          </p:cNvSpPr>
          <p:nvPr/>
        </p:nvSpPr>
        <p:spPr bwMode="auto">
          <a:xfrm>
            <a:off x="0" y="1571612"/>
            <a:ext cx="764386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600" dirty="0" smtClean="0">
                <a:latin typeface="Calibri" pitchFamily="34" charset="0"/>
              </a:rPr>
              <a:t> </a:t>
            </a:r>
            <a:endParaRPr lang="ru-RU" sz="36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Наше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изделие должно быть прежде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всего безопасным -- это игрушка для детей, иметь эстетический вид,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недорогим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должно занимать много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места, способствовать развитию и обучению ребенка.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5720" y="0"/>
            <a:ext cx="7786742" cy="23203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Выявление основных параметров и ограничений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975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 txBox="1">
            <a:spLocks/>
          </p:cNvSpPr>
          <p:nvPr/>
        </p:nvSpPr>
        <p:spPr bwMode="auto">
          <a:xfrm>
            <a:off x="457200" y="1646238"/>
            <a:ext cx="732951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Идеи: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идея 1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:сделать игру в форме пазлов;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идея 2 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вырезать игрушки различной формы из картона;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идея 3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сделать картонные игрушки,              разделив их на детали  для сборки, подготовить поверхность игрушек для последующего их оформления  детьми.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Разработка идей, вариантов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12386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 txBox="1">
            <a:spLocks/>
          </p:cNvSpPr>
          <p:nvPr/>
        </p:nvSpPr>
        <p:spPr bwMode="auto">
          <a:xfrm>
            <a:off x="0" y="1142984"/>
            <a:ext cx="7543824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Calibri" pitchFamily="34" charset="0"/>
              </a:rPr>
              <a:t>   </a:t>
            </a:r>
            <a:r>
              <a:rPr lang="ru-RU" sz="3200" dirty="0" smtClean="0">
                <a:latin typeface="Calibri" pitchFamily="34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предложенные варианты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имеют право на существование. Для  их выполнения требуется  один и тот же материал, но первые два варианта слишком просты и скорее всего не вызовут особого интереса у малышей. Поэтому  мы  выбрали Игру-конструктор. Малыш сможет собирать  игрушки, самостоятельно раскрашивать или обклеивать их, использовать для игры и обучения, домашнего театра.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16985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Анализ идей и выбор оптимального варианта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1639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357158" y="1285860"/>
            <a:ext cx="7643866" cy="5334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Декупаж и папье-маше  --  это  работа с бумагой, использующая различные технологии.  Зародившись много веков назад  обе техники продолжают широко использоваться и в наше время. Техника декупажа позволяет как и прежде украшать различные по форме и материалу  изделия , продлевая, а порой возвращая им новую жизнь. Из папье-маше делают муляжи, маски, учебные пособия, игрушки, театральную бутафорию ,мебель и светильники, которые не так-то просто отличить от «настоящих».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 Федоскино, Палехе  из папье-маше изготавливают основу для традиционной лаковой миниатюры.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наше время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в работах  из бумаги и картона  прекрасно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соединились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традиционное и современное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творческое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начало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0"/>
            <a:ext cx="7786742" cy="1748840"/>
          </a:xfrm>
        </p:spPr>
        <p:txBody>
          <a:bodyPr>
            <a:normAutofit/>
          </a:bodyPr>
          <a:lstStyle/>
          <a:p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Исследование, выявление традиций, истории, тенденций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13323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 txBox="1">
            <a:spLocks/>
          </p:cNvSpPr>
          <p:nvPr/>
        </p:nvSpPr>
        <p:spPr bwMode="auto">
          <a:xfrm>
            <a:off x="428625" y="1571625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3200" dirty="0">
              <a:latin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362325" y="4038600"/>
          <a:ext cx="1969477" cy="762000"/>
        </p:xfrm>
        <a:graphic>
          <a:graphicData uri="http://schemas.openxmlformats.org/drawingml/2006/table">
            <a:tbl>
              <a:tblPr/>
              <a:tblGrid>
                <a:gridCol w="1969477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 Игра-конструктор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90900" y="2590800"/>
          <a:ext cx="1969477" cy="685800"/>
        </p:xfrm>
        <a:graphic>
          <a:graphicData uri="http://schemas.openxmlformats.org/drawingml/2006/table">
            <a:tbl>
              <a:tblPr/>
              <a:tblGrid>
                <a:gridCol w="1969477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Проблема, потребность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46125" y="2517775"/>
          <a:ext cx="1702190" cy="377483"/>
        </p:xfrm>
        <a:graphic>
          <a:graphicData uri="http://schemas.openxmlformats.org/drawingml/2006/table">
            <a:tbl>
              <a:tblPr/>
              <a:tblGrid>
                <a:gridCol w="1702190"/>
              </a:tblGrid>
              <a:tr h="3774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60413" y="3854450"/>
          <a:ext cx="1899139" cy="801858"/>
        </p:xfrm>
        <a:graphic>
          <a:graphicData uri="http://schemas.openxmlformats.org/drawingml/2006/table">
            <a:tbl>
              <a:tblPr/>
              <a:tblGrid>
                <a:gridCol w="1899139"/>
              </a:tblGrid>
              <a:tr h="8018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Технология изготовления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60413" y="5289550"/>
          <a:ext cx="1941342" cy="450166"/>
        </p:xfrm>
        <a:graphic>
          <a:graphicData uri="http://schemas.openxmlformats.org/drawingml/2006/table">
            <a:tbl>
              <a:tblPr/>
              <a:tblGrid>
                <a:gridCol w="1941342"/>
              </a:tblGrid>
              <a:tr h="450166">
                <a:tc>
                  <a:txBody>
                    <a:bodyPr/>
                    <a:lstStyle/>
                    <a:p>
                      <a:r>
                        <a:rPr lang="ru-RU" dirty="0" smtClean="0"/>
                        <a:t>Себестоимость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246813" y="1828800"/>
          <a:ext cx="2208628" cy="990600"/>
        </p:xfrm>
        <a:graphic>
          <a:graphicData uri="http://schemas.openxmlformats.org/drawingml/2006/table">
            <a:tbl>
              <a:tblPr/>
              <a:tblGrid>
                <a:gridCol w="2208628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Материалы, инструменты, приспособления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6961522"/>
              </p:ext>
            </p:extLst>
          </p:nvPr>
        </p:nvGraphicFramePr>
        <p:xfrm>
          <a:off x="6343650" y="3896916"/>
          <a:ext cx="2025748" cy="457200"/>
        </p:xfrm>
        <a:graphic>
          <a:graphicData uri="http://schemas.openxmlformats.org/drawingml/2006/table">
            <a:tbl>
              <a:tblPr/>
              <a:tblGrid>
                <a:gridCol w="202574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Оборудование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00800" y="5181600"/>
          <a:ext cx="2208627" cy="609599"/>
        </p:xfrm>
        <a:graphic>
          <a:graphicData uri="http://schemas.openxmlformats.org/drawingml/2006/table">
            <a:tbl>
              <a:tblPr/>
              <a:tblGrid>
                <a:gridCol w="2208627"/>
              </a:tblGrid>
              <a:tr h="6095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Охрана труда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 rot="5400000" flipH="1" flipV="1">
            <a:off x="3962401" y="35814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5029200" y="2819400"/>
            <a:ext cx="1524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5410200" y="4229100"/>
            <a:ext cx="914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410200" y="4724400"/>
            <a:ext cx="1066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2667000" y="48768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2667000" y="41148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V="1">
            <a:off x="2209800" y="29718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Составление схемы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840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7413520" cy="84124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Материалы и оборудование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0" y="1214438"/>
            <a:ext cx="5715000" cy="50720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выполнения  работы используются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обычный тарный гофрированный картон;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бумажные салфетки;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клей ПВА;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поделочный картон;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гуашь;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фотографии;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бумага для принтера;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нож для резания бумаги;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ножницы;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кисти;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линейка;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карандаш.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pic>
        <p:nvPicPr>
          <p:cNvPr id="18434" name="Picture 2" descr="F:\DCIM\100SSCAM\SDC112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00496" y="3518273"/>
            <a:ext cx="3929090" cy="2946818"/>
          </a:xfrm>
          <a:prstGeom prst="rect">
            <a:avLst/>
          </a:prstGeom>
          <a:noFill/>
        </p:spPr>
      </p:pic>
    </p:spTree>
  </p:cSld>
  <p:clrMapOvr>
    <a:masterClrMapping/>
  </p:clrMapOvr>
  <p:transition advTm="13994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58204" cy="185738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Техника безопасности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Сообщение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" y="-10360025"/>
            <a:ext cx="1047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" y="692696"/>
            <a:ext cx="8807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Опасности в работе: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Повреждения пальцев ножом; травмы руки ножницами; травмы глаз.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Требования безопасности при подготовке рабочего места</a:t>
            </a:r>
            <a:endParaRPr lang="ru-RU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7236" y="1844824"/>
            <a:ext cx="88602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 началом работы подготовь все, что необходимо для работы ,разложи инструменты и материалы так, чтобы было удобно работать, колющий и режущий инструмент клади отдельно.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работай неисправным инструментом.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работе инструментом соблюдай правила безопасности.</a:t>
            </a:r>
          </a:p>
          <a:p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Требования безопасности при  выполнении работы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498" y="3576849"/>
            <a:ext cx="84869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только на своем рабочем месте и со своим инструментом.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Соблюдай порядок и чистоту на рабочем месте.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 время работы чаще контролируй изделие и используй при работе рисунок, чертеж, образец, шаблон.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 время работы не разговаривай и не отвлекайся по сторонам.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Береги инструмент и оборудование, экономь материалы.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5121" y="5331176"/>
            <a:ext cx="86601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 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Требования безопасности по окончании работы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окончании работы – убери инструмент в отведенное для этого место, убери рабочее место быстро и аккуратно.</a:t>
            </a:r>
          </a:p>
        </p:txBody>
      </p:sp>
    </p:spTree>
  </p:cSld>
  <p:clrMapOvr>
    <a:masterClrMapping/>
  </p:clrMapOvr>
  <p:transition advTm="1957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115328" cy="13382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Технология изготовления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259632" y="1340768"/>
            <a:ext cx="547212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Этапы изготовления изделия: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Увеличение рисунка до нужного размера;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Разделение рисунка на детали;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Выполнение деталей из бумаги;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Перевод деталей на картон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Вырезание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деталей из картона;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Оклеивание деталей, уплотнение вырезов;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Сушка деталей;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Пробная сборка;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Корректировка;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Грунтовка деталей.</a:t>
            </a:r>
          </a:p>
          <a:p>
            <a:pPr>
              <a:buFont typeface="Wingdings" pitchFamily="2" charset="2"/>
              <a:buChar char="ü"/>
            </a:pPr>
            <a:endParaRPr lang="ru-RU" sz="2000" dirty="0"/>
          </a:p>
        </p:txBody>
      </p:sp>
    </p:spTree>
  </p:cSld>
  <p:clrMapOvr>
    <a:masterClrMapping/>
  </p:clrMapOvr>
  <p:transition advTm="1279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Технология изготовления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8283235"/>
              </p:ext>
            </p:extLst>
          </p:nvPr>
        </p:nvGraphicFramePr>
        <p:xfrm>
          <a:off x="214282" y="1428736"/>
          <a:ext cx="7572429" cy="4796810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478504"/>
                <a:gridCol w="2612991"/>
                <a:gridCol w="2110384"/>
                <a:gridCol w="2370550"/>
              </a:tblGrid>
              <a:tr h="631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Последовательность операций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Графическое изображение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Инструменты и приспособления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423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Увеличение рисунка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ПК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1640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Разделение рисунка на детали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Карандаш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1315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Выполнение деталей из бумаги (шаблоны)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Карандаш, ножницы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648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Перевод шаблонов на картон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Карандаш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</a:tbl>
          </a:graphicData>
        </a:graphic>
      </p:graphicFrame>
      <p:pic>
        <p:nvPicPr>
          <p:cNvPr id="3080" name="Picture 3" descr="SDC1118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7554" y="2714620"/>
            <a:ext cx="1936946" cy="1457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SDC1118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7553" y="4286256"/>
            <a:ext cx="1938179" cy="128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628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0363040"/>
              </p:ext>
            </p:extLst>
          </p:nvPr>
        </p:nvGraphicFramePr>
        <p:xfrm>
          <a:off x="214283" y="928670"/>
          <a:ext cx="7715304" cy="5319586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347535"/>
                <a:gridCol w="2581422"/>
                <a:gridCol w="2801866"/>
                <a:gridCol w="1984481"/>
              </a:tblGrid>
              <a:tr h="1416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Вырезание деталей из картона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Нож для резки бумаги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1416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Оклеивание деталей, уплотнение вырезов;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Бумажные салфетки, кисть, клей ПВА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233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Сушка деталей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Пробная сборка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Корректировка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Нож, клей салфетки, кисть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Грунтовка деталей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Смесь гуашь-ПВА, кисть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06" marR="36706" marT="0" marB="0"/>
                </a:tc>
              </a:tr>
            </a:tbl>
          </a:graphicData>
        </a:graphic>
      </p:graphicFrame>
      <p:pic>
        <p:nvPicPr>
          <p:cNvPr id="4" name="Picture 2" descr="SDC1119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68" y="2428868"/>
            <a:ext cx="2000264" cy="131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SDC1119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3306" y="1000108"/>
            <a:ext cx="1857388" cy="120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H:\DCIM\100SSCAM\SDC1120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14744" y="5072074"/>
            <a:ext cx="1857388" cy="1215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7141656"/>
      </p:ext>
    </p:extLst>
  </p:cSld>
  <p:clrMapOvr>
    <a:masterClrMapping/>
  </p:clrMapOvr>
  <p:transition advTm="1421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357158" y="1000109"/>
            <a:ext cx="764386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своего проекта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мы выбрали «Игру-конструктор для малышей». Выполняется работа из обычного картона, что не требует от нас особых усилий и затрат. Существует много техник по работе с картоном. Мы выбрали  папье-маше и декупаж.  Это очень древние техники. При выполнении своей работы мы использовали не всю технологию изготовления изделия  в этих техниках, а лишь некоторые этапы. И поэтому  работать было особенно интересно, ведь мы создавали нечто свое, используя опыт других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39750" y="333375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3300"/>
                </a:solidFill>
                <a:latin typeface="Monotype Corsiva" pitchFamily="66" charset="0"/>
                <a:ea typeface="+mj-ea"/>
                <a:cs typeface="+mj-cs"/>
              </a:rPr>
              <a:t>Обоснование возникшей проблемы</a:t>
            </a:r>
          </a:p>
        </p:txBody>
      </p:sp>
    </p:spTree>
  </p:cSld>
  <p:clrMapOvr>
    <a:masterClrMapping/>
  </p:clrMapOvr>
  <p:transition advTm="9048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Технология изготовления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4800" y="1124745"/>
            <a:ext cx="8482042" cy="4468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Технологическая карта изготовления коробки для хранения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8487805"/>
              </p:ext>
            </p:extLst>
          </p:nvPr>
        </p:nvGraphicFramePr>
        <p:xfrm>
          <a:off x="214283" y="1643050"/>
          <a:ext cx="7786742" cy="478634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6196"/>
                <a:gridCol w="2414986"/>
                <a:gridCol w="2422017"/>
                <a:gridCol w="2393543"/>
              </a:tblGrid>
              <a:tr h="678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№ п/п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Последовательность операций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Графическое изображение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Инструменты и приспособления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09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Разметить на картоне развертку коробки.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Линейка, карандаш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84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Вырезать детали коробки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Ножницы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14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Сложить коробку по линиям сгиба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5363" name="Picture 3" descr="H:\DCIM\100SSCAM\SDC1120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43306" y="4000504"/>
            <a:ext cx="1577639" cy="1158883"/>
          </a:xfrm>
          <a:prstGeom prst="rect">
            <a:avLst/>
          </a:prstGeom>
          <a:noFill/>
        </p:spPr>
      </p:pic>
      <p:pic>
        <p:nvPicPr>
          <p:cNvPr id="15364" name="Picture 4" descr="H:\DCIM\100SSCAM\SDC112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14744" y="5214950"/>
            <a:ext cx="1571636" cy="1107289"/>
          </a:xfrm>
          <a:prstGeom prst="rect">
            <a:avLst/>
          </a:prstGeom>
          <a:noFill/>
        </p:spPr>
      </p:pic>
      <p:pic>
        <p:nvPicPr>
          <p:cNvPr id="2050" name="Picture 2" descr="C:\Users\user\Pictures\2013-01-30\002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 rot="10800000">
            <a:off x="3714744" y="2357430"/>
            <a:ext cx="1379249" cy="138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600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1500174"/>
          <a:ext cx="7786742" cy="400052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66924"/>
                <a:gridCol w="2491025"/>
                <a:gridCol w="2378377"/>
                <a:gridCol w="2350416"/>
              </a:tblGrid>
              <a:tr h="92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Склеить коробку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Клей, кисть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7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Вставить в коробку перегородки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Картон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Приклеить на коробку этикетку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Бумага, клей, кисть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Picture 5" descr="H:\DCIM\100SSCAM\SDC1121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00430" y="2571744"/>
            <a:ext cx="1928826" cy="1862386"/>
          </a:xfrm>
          <a:prstGeom prst="rect">
            <a:avLst/>
          </a:prstGeom>
          <a:noFill/>
        </p:spPr>
      </p:pic>
    </p:spTree>
  </p:cSld>
  <p:clrMapOvr>
    <a:masterClrMapping/>
  </p:clrMapOvr>
  <p:transition advTm="8627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 txBox="1">
            <a:spLocks/>
          </p:cNvSpPr>
          <p:nvPr/>
        </p:nvSpPr>
        <p:spPr bwMode="auto">
          <a:xfrm>
            <a:off x="214282" y="714356"/>
            <a:ext cx="778671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определить себестоимость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Игры-конструктора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надо учесть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следующие материальные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затраты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32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Calibri" pitchFamily="34" charset="0"/>
              </a:rPr>
              <a:t> 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Calibri" pitchFamily="34" charset="0"/>
              </a:rPr>
              <a:t> 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>
                <a:latin typeface="Calibri" pitchFamily="34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6352516"/>
              </p:ext>
            </p:extLst>
          </p:nvPr>
        </p:nvGraphicFramePr>
        <p:xfrm>
          <a:off x="214282" y="1500174"/>
          <a:ext cx="7500989" cy="26484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767147"/>
                <a:gridCol w="2471917"/>
                <a:gridCol w="1534293"/>
                <a:gridCol w="1363816"/>
                <a:gridCol w="1363816"/>
              </a:tblGrid>
              <a:tr h="50125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Название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Цена 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  Расход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875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Тарный</a:t>
                      </a:r>
                      <a:r>
                        <a:rPr lang="ru-RU" sz="1800" baseline="0" dirty="0" smtClean="0"/>
                        <a:t> гофрированный картон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Вторичное сырье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0,25м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800" baseline="0" dirty="0" smtClean="0"/>
                        <a:t>кв.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----</a:t>
                      </a:r>
                      <a:endParaRPr lang="ru-RU" dirty="0"/>
                    </a:p>
                  </a:txBody>
                  <a:tcPr/>
                </a:tc>
              </a:tr>
              <a:tr h="36315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3х12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36</a:t>
                      </a:r>
                      <a:endParaRPr lang="ru-RU" dirty="0"/>
                    </a:p>
                  </a:txBody>
                  <a:tcPr/>
                </a:tc>
              </a:tr>
              <a:tr h="34303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Салфетки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     1х6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    6</a:t>
                      </a:r>
                      <a:endParaRPr lang="ru-RU" dirty="0"/>
                    </a:p>
                  </a:txBody>
                  <a:tcPr/>
                </a:tc>
              </a:tr>
              <a:tr h="5012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 42</a:t>
                      </a:r>
                      <a:r>
                        <a:rPr lang="ru-RU" dirty="0" smtClean="0"/>
                        <a:t>РУБ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214290"/>
            <a:ext cx="9199470" cy="10001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Экономическое обоснование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4786322"/>
          <a:ext cx="7572427" cy="7315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774453"/>
                <a:gridCol w="2495459"/>
                <a:gridCol w="1548905"/>
                <a:gridCol w="1376805"/>
                <a:gridCol w="1376805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Поделочный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картон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     2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* 30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  60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Итого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60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73150" y="4214819"/>
            <a:ext cx="7570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Затраты на изготовление коробки: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5572140"/>
            <a:ext cx="7643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Стоимость  нашей  Игры  невелика, отсюда следует, что экономически дешевле сделать работу самим, чем купить  аналогичную  в магазине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6349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14480" y="285728"/>
            <a:ext cx="5202402" cy="11269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Рекламный  логотип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2786050" y="1785926"/>
            <a:ext cx="3762375" cy="36195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86182" y="2714620"/>
            <a:ext cx="171451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WordArt 1"/>
          <p:cNvSpPr>
            <a:spLocks noChangeArrowheads="1" noChangeShapeType="1" noTextEdit="1"/>
          </p:cNvSpPr>
          <p:nvPr/>
        </p:nvSpPr>
        <p:spPr bwMode="auto">
          <a:xfrm>
            <a:off x="3571868" y="2214554"/>
            <a:ext cx="2209799" cy="160496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b="1" i="1" kern="1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/>
              </a:rPr>
              <a:t>СОБРАТЬ</a:t>
            </a:r>
            <a:endParaRPr lang="ru-RU" sz="3600" b="1" i="1" kern="10" spc="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Georgia"/>
            </a:endParaRPr>
          </a:p>
        </p:txBody>
      </p:sp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3071802" y="1857364"/>
            <a:ext cx="3143272" cy="3143272"/>
          </a:xfrm>
          <a:prstGeom prst="rect">
            <a:avLst/>
          </a:prstGeom>
        </p:spPr>
        <p:txBody>
          <a:bodyPr wrap="none" fromWordArt="1">
            <a:prstTxWarp prst="textArchDown">
              <a:avLst/>
            </a:prstTxWarp>
          </a:bodyPr>
          <a:lstStyle/>
          <a:p>
            <a:pPr algn="ctr" rtl="0"/>
            <a:r>
              <a:rPr lang="ru-RU" sz="3600" b="1" i="1" kern="10" spc="0" dirty="0" smtClean="0">
                <a:ln w="12700" algn="ctr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eorgia"/>
              </a:rPr>
              <a:t>ПОИГРАТЬ</a:t>
            </a:r>
            <a:endParaRPr lang="ru-RU" sz="3600" b="1" i="1" kern="10" spc="0" dirty="0">
              <a:ln w="12700" algn="ctr">
                <a:solidFill>
                  <a:srgbClr val="0066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Georgia"/>
            </a:endParaRPr>
          </a:p>
        </p:txBody>
      </p:sp>
    </p:spTree>
  </p:cSld>
  <p:clrMapOvr>
    <a:masterClrMapping/>
  </p:clrMapOvr>
  <p:transition advTm="2044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500034" y="1428736"/>
            <a:ext cx="74295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 с картоном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это экологически чистое производство,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использующее вторичное сырье (тарный гофрированный картон ).  При работе не выделяются вредные вещества,  используются  материалы не опасные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здоровья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человека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клей ПВА  используют практически все и везде: дети в детских садах и взрослые в строительных работах. Этот клей не токсичен и обладает рядом свойств, которые ставят его в один ряд с лучшими открытиями в области химии.)</a:t>
            </a:r>
          </a:p>
          <a:p>
            <a:endParaRPr lang="ru-RU" sz="2400" dirty="0">
              <a:latin typeface="Calibri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500042"/>
            <a:ext cx="7358114" cy="84124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Экологическое обоснование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19391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71472" y="214290"/>
            <a:ext cx="6858048" cy="76198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Самоанализ</a:t>
            </a:r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428596" y="928670"/>
            <a:ext cx="750099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Подводя итоги  проделанной работы, мы можем с уверенностью сказать, что добились поставленной цели. 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результате выполнения проекта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мы изготовили   Игру-конструктор для малышей  «В мире животных». Мы не сомневаемся в том, что она понравится малышам, потому что  демонстрация  Игры ребятам из начальной школы, вызвала у них неподдельный интерес  и многие изъявили желание в нее поиграть. 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Используя такую игру, ребята смогут развивать свое мышление, интерес к природе,  художественные способности, раскрашивая игрушки, создавать театрализованные представления, пополнять  свою коллекцию, изготавливая такие  игрушки самостоятельно или вместе с родителями.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Мы решили на этом не останавливаться.   У нас в планах изготовление  аналогичной   игры  на другие темы:  «Автомобили, «Архитектура».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  <p:pic>
        <p:nvPicPr>
          <p:cNvPr id="5" name="Picture 19" descr="MC900432586[1]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142852"/>
            <a:ext cx="762000" cy="762000"/>
          </a:xfrm>
          <a:prstGeom prst="rect">
            <a:avLst/>
          </a:prstGeom>
          <a:noFill/>
        </p:spPr>
      </p:pic>
      <p:pic>
        <p:nvPicPr>
          <p:cNvPr id="6" name="Picture 19" descr="MC900432586[1]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43702" y="214290"/>
            <a:ext cx="762000" cy="762000"/>
          </a:xfrm>
          <a:prstGeom prst="rect">
            <a:avLst/>
          </a:prstGeom>
          <a:noFill/>
        </p:spPr>
      </p:pic>
    </p:spTree>
  </p:cSld>
  <p:clrMapOvr>
    <a:masterClrMapping/>
  </p:clrMapOvr>
  <p:transition advTm="34773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71480"/>
            <a:ext cx="564358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ИНТЕРНЕТ-РЕСУРСЫ   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http://c-a-m.narod.ru/techno/papie-mashe.html http://images.yandex.ru/yandsearch http://s30893898787.mirtesen.ru/blog/43881465669/CHto-takoe-pape-mashe http://sangina.ru/pedia/detail/1301_dekupazh/25893_dekupazh/ http://masterclassy.ru/dekupazh/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82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750" y="333375"/>
            <a:ext cx="7772400" cy="93503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3300"/>
                </a:solidFill>
                <a:latin typeface="Monotype Corsiva" pitchFamily="66" charset="0"/>
                <a:ea typeface="+mj-ea"/>
                <a:cs typeface="+mj-cs"/>
              </a:rPr>
              <a:t>Цель проекта:</a:t>
            </a:r>
          </a:p>
        </p:txBody>
      </p:sp>
      <p:sp>
        <p:nvSpPr>
          <p:cNvPr id="4099" name="Прямоугольник 3"/>
          <p:cNvSpPr>
            <a:spLocks noChangeArrowheads="1"/>
          </p:cNvSpPr>
          <p:nvPr/>
        </p:nvSpPr>
        <p:spPr bwMode="auto">
          <a:xfrm>
            <a:off x="642910" y="1928802"/>
            <a:ext cx="68151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Изготовить игру для малышей  с элементами конструирования и творчества.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468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750" y="333375"/>
            <a:ext cx="7772400" cy="93503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3300"/>
                </a:solidFill>
                <a:latin typeface="Monotype Corsiva" pitchFamily="66" charset="0"/>
                <a:ea typeface="+mj-ea"/>
                <a:cs typeface="+mj-cs"/>
              </a:rPr>
              <a:t>Задачи проекта:</a:t>
            </a:r>
          </a:p>
        </p:txBody>
      </p:sp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571472" y="1313530"/>
            <a:ext cx="72866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Познакомиться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историей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появления и развития  декупажа и папье-маше.</a:t>
            </a:r>
            <a:endParaRPr lang="ru-RU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 eaLnBrk="0" hangingPunct="0"/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2. 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овершенствовать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навыки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работы с картоном, используя различные техники.</a:t>
            </a:r>
            <a:endParaRPr lang="ru-RU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 eaLnBrk="0" hangingPunct="0"/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Расширить свой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кругозор.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4. Совершенствовать навыки  работы с инструментами.</a:t>
            </a:r>
          </a:p>
          <a:p>
            <a:pPr algn="just" eaLnBrk="0" hangingPunct="0"/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5. Учиться работать в группе  над решением  поставленной задачи.</a:t>
            </a:r>
            <a:endParaRPr lang="ru-RU" sz="32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 advTm="726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750" y="333375"/>
            <a:ext cx="7772400" cy="93503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3300"/>
                </a:solidFill>
                <a:latin typeface="Monotype Corsiva" pitchFamily="66" charset="0"/>
                <a:ea typeface="+mj-ea"/>
                <a:cs typeface="+mj-cs"/>
              </a:rPr>
              <a:t>Из истории  техники «декупаж» </a:t>
            </a:r>
            <a:endParaRPr lang="ru-RU" sz="4400" b="1" dirty="0">
              <a:solidFill>
                <a:srgbClr val="003300"/>
              </a:solidFill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8313" y="2492375"/>
            <a:ext cx="7772400" cy="9366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2800" b="1" u="sng" dirty="0">
              <a:solidFill>
                <a:srgbClr val="0033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071546"/>
            <a:ext cx="750099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Декупаж (фр. decouper — вырезать) — декоративная техника по ткани, посуде, мебели и пр., заключающаяся в скрупулёзном вырезании изображений из различных материалов (дерева, кожи, тканей, бумаги и т. п.), которые затем наклеиваются или прикрепляются иным способом на различные поверхности для декорирования.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Предметы c использованием основных методов техники "декупаж"были найдены ещё в 12-м веке в Китае. Дальнейшее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распространение техника получила в Италии, постепенно охватив всю Европу.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Современное название этот вид рукоделия получил во Франции в 17-м - 18-м веках от слова  decouper - "вырезать".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Техника декупаж пользовалась большой популярностью среди многих знаменитостей, включая Марию Антуанетту, мадам де Помпадур, и Бо Брумеля.</a:t>
            </a:r>
          </a:p>
        </p:txBody>
      </p:sp>
    </p:spTree>
  </p:cSld>
  <p:clrMapOvr>
    <a:masterClrMapping/>
  </p:clrMapOvr>
  <p:transition advTm="1452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71547"/>
            <a:ext cx="77867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Наиболее вероятным местом происхождения декупажа считается Восточная Сибирь. Из Сибири, практика пришла в Китай, и в 12-м веке эта техника использовалась для украшения фонарей, окон, коробок и других предметов.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19-м веке в Англии декупаж был популярен в высших и средних слоях общества. В этом столетии наиболее известными примерами декупажа стали шкатулки для девушек, используемые для хранения разнообразных личных вещей. Тем самым развивая сентиментальный стиль в декупаже</a:t>
            </a:r>
            <a:r>
              <a:rPr lang="ru-RU" sz="2200" dirty="0" smtClean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428604"/>
            <a:ext cx="7643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3300"/>
                </a:solidFill>
                <a:latin typeface="Monotype Corsiva" pitchFamily="66" charset="0"/>
              </a:rPr>
              <a:t>Из истории  техники «декупаж» </a:t>
            </a:r>
            <a:endParaRPr lang="ru-RU" sz="4400" b="1" dirty="0">
              <a:solidFill>
                <a:srgbClr val="003300"/>
              </a:solidFill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214818"/>
            <a:ext cx="76438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Современный декупаж больше напоминает изготовление китайских лакированных предметов. Декупаж широко используется в настоящее время для создания подарков ручной работы, а также для декорирования интерьера. Изделия получаются красивые и необычные, созданные теплотой человеческих рук.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327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9286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3300"/>
                </a:solidFill>
                <a:latin typeface="Monotype Corsiva" pitchFamily="66" charset="0"/>
              </a:rPr>
              <a:t>     </a:t>
            </a:r>
            <a:r>
              <a:rPr lang="ru-RU" sz="3600" b="1" cap="none" dirty="0" smtClean="0">
                <a:solidFill>
                  <a:srgbClr val="003300"/>
                </a:solidFill>
                <a:latin typeface="Monotype Corsiva" pitchFamily="66" charset="0"/>
              </a:rPr>
              <a:t>Из истории  техники «папье-маше»</a:t>
            </a:r>
            <a:r>
              <a:rPr lang="ru-RU" b="1" cap="none" dirty="0" smtClean="0">
                <a:solidFill>
                  <a:srgbClr val="003300"/>
                </a:solidFill>
                <a:latin typeface="Monotype Corsiva" pitchFamily="66" charset="0"/>
              </a:rPr>
              <a:t/>
            </a:r>
            <a:br>
              <a:rPr lang="ru-RU" b="1" cap="none" dirty="0" smtClean="0">
                <a:solidFill>
                  <a:srgbClr val="003300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286776" cy="542928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Папье-маше по-французски значит "рваная бумага". Вся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премудрость техники папье-маше заключается в оклеивании какой-нибудь формы кусочками мягкой бумаги в несколько слоев. Само по себе это несложно, но требует терпения и аккуратности.</a:t>
            </a:r>
          </a:p>
          <a:p>
            <a:pPr>
              <a:lnSpc>
                <a:spcPct val="12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С точки зрения сегодняшней классификации, папье-маше это конструкционный композитный материал и его можно рассматривать, например,  как  одного из предшественников  древесноволокнистых плит. Подобно  ДВП, папье-маше состоит из волокон целлюлозы и небольшого количества клея.</a:t>
            </a:r>
          </a:p>
          <a:p>
            <a:pPr>
              <a:lnSpc>
                <a:spcPct val="12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Папье-маше изобрели в начале 16 века  во Франции и использовали первоначально для изготовления кукол. Огромный интерес публики к импортным  китайским и японским  лакированным декоративным изделиям стал примерно в 70-х годах 17 века толчком  к развитию производства в Европе изделий из папье-маше.</a:t>
            </a:r>
          </a:p>
          <a:p>
            <a:pPr>
              <a:lnSpc>
                <a:spcPct val="120000"/>
              </a:lnSpc>
            </a:pPr>
            <a:endParaRPr lang="ru-RU" sz="2000" dirty="0"/>
          </a:p>
        </p:txBody>
      </p:sp>
    </p:spTree>
  </p:cSld>
  <p:clrMapOvr>
    <a:masterClrMapping/>
  </p:clrMapOvr>
  <p:transition advTm="1702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214422"/>
            <a:ext cx="77153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Существует три технологии изготовления изделий из папье -маше.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первой — изделие изготавливается послойным наклеиванием маленьких кусочков мокрой бумаги на заранее приготовленную модель.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второму методу изделия формируются из жидкой бумажной массы.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третьему методу — изделия склеиваются подобно фанере под давлением из пластин твердого плотного картона.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Полученные изделия грунтуются и раскрашиваются.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Из папье-маше делают муляжи, маски, учебные пособия, игрушки, театральную бутафорию, шкатулки. В отдельных случаях из папье-маше изготавливают даже мебель и светильники, которые не так-то просто отличить от «настоящих».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0"/>
            <a:ext cx="8413652" cy="100010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3300"/>
                </a:solidFill>
                <a:latin typeface="Monotype Corsiva" pitchFamily="66" charset="0"/>
              </a:rPr>
              <a:t>      </a:t>
            </a:r>
            <a:r>
              <a:rPr lang="ru-RU" sz="3200" b="1" cap="none" dirty="0" smtClean="0">
                <a:solidFill>
                  <a:srgbClr val="003300"/>
                </a:solidFill>
                <a:latin typeface="Monotype Corsiva" pitchFamily="66" charset="0"/>
              </a:rPr>
              <a:t>Из истории  техники «папье-маше»</a:t>
            </a:r>
            <a:endParaRPr lang="ru-RU" sz="3200" dirty="0"/>
          </a:p>
        </p:txBody>
      </p:sp>
    </p:spTree>
  </p:cSld>
  <p:clrMapOvr>
    <a:masterClrMapping/>
  </p:clrMapOvr>
  <p:transition advTm="1380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Заголовок 1"/>
          <p:cNvSpPr txBox="1">
            <a:spLocks/>
          </p:cNvSpPr>
          <p:nvPr/>
        </p:nvSpPr>
        <p:spPr>
          <a:xfrm>
            <a:off x="571472" y="0"/>
            <a:ext cx="8229600" cy="1143000"/>
          </a:xfrm>
          <a:prstGeom prst="rect">
            <a:avLst/>
          </a:prstGeom>
          <a:noFill/>
        </p:spPr>
        <p:txBody>
          <a:bodyPr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9221" name="Содержимое 2"/>
          <p:cNvSpPr txBox="1">
            <a:spLocks/>
          </p:cNvSpPr>
          <p:nvPr/>
        </p:nvSpPr>
        <p:spPr bwMode="auto">
          <a:xfrm>
            <a:off x="214282" y="1571612"/>
            <a:ext cx="7286648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ru-RU" sz="24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 dirty="0" smtClean="0">
                <a:latin typeface="Calibri" pitchFamily="34" charset="0"/>
              </a:rPr>
              <a:t>    Мы решили сделать оригинальную игру для малышей. На уроках технологии  нами использовались  различные материалы. Но картон самый простой и доступный материал. Мы остановились именно на нем и попытались применить различные техники работы с ним в одном изделии. 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42048" cy="18916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Определение конкретной идеи и ее формулировка.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8924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873</TotalTime>
  <Words>1623</Words>
  <Application>Microsoft Office PowerPoint</Application>
  <PresentationFormat>Экран (4:3)</PresentationFormat>
  <Paragraphs>224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Изящная</vt:lpstr>
      <vt:lpstr>Image</vt:lpstr>
      <vt:lpstr>   Государственное бюджетное образовательное учреждение   центр образования №1048   Тема проекта:  «Игрушка-конструктор  «В мире животных». (для детей младшего возраста) </vt:lpstr>
      <vt:lpstr>Слайд 2</vt:lpstr>
      <vt:lpstr>Слайд 3</vt:lpstr>
      <vt:lpstr>Слайд 4</vt:lpstr>
      <vt:lpstr>Слайд 5</vt:lpstr>
      <vt:lpstr>Слайд 6</vt:lpstr>
      <vt:lpstr>     Из истории  техники «папье-маше» </vt:lpstr>
      <vt:lpstr>      Из истории  техники «папье-маше»</vt:lpstr>
      <vt:lpstr>Определение конкретной идеи и ее формулировка. </vt:lpstr>
      <vt:lpstr>Выявление основных параметров и ограничений </vt:lpstr>
      <vt:lpstr>Разработка идей, вариантов</vt:lpstr>
      <vt:lpstr>Анализ идей и выбор оптимального варианта </vt:lpstr>
      <vt:lpstr>Исследование, выявление традиций, истории, тенденций </vt:lpstr>
      <vt:lpstr>Составление схемы </vt:lpstr>
      <vt:lpstr>Материалы и оборудование </vt:lpstr>
      <vt:lpstr>Техника безопасности </vt:lpstr>
      <vt:lpstr>Технология изготовления </vt:lpstr>
      <vt:lpstr>Технология изготовления </vt:lpstr>
      <vt:lpstr>Слайд 19</vt:lpstr>
      <vt:lpstr>Технология изготовления </vt:lpstr>
      <vt:lpstr>Слайд 21</vt:lpstr>
      <vt:lpstr>Экономическое обоснование </vt:lpstr>
      <vt:lpstr>Рекламный  логотип </vt:lpstr>
      <vt:lpstr>Экологическое обоснование 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проекта: «Игрушка-конструктор для детей младшего возраста»</dc:title>
  <dc:creator>Римма</dc:creator>
  <cp:lastModifiedBy>Римма</cp:lastModifiedBy>
  <cp:revision>82</cp:revision>
  <dcterms:created xsi:type="dcterms:W3CDTF">2013-01-27T07:27:17Z</dcterms:created>
  <dcterms:modified xsi:type="dcterms:W3CDTF">2013-11-04T12:59:57Z</dcterms:modified>
</cp:coreProperties>
</file>