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5" r:id="rId3"/>
    <p:sldId id="281" r:id="rId4"/>
    <p:sldId id="283" r:id="rId5"/>
    <p:sldId id="268" r:id="rId6"/>
    <p:sldId id="269" r:id="rId7"/>
    <p:sldId id="270" r:id="rId8"/>
    <p:sldId id="261" r:id="rId9"/>
    <p:sldId id="279" r:id="rId10"/>
    <p:sldId id="278" r:id="rId11"/>
    <p:sldId id="28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D73F0-72BD-4188-AC59-8E5570FB0F5E}" type="doc">
      <dgm:prSet loTypeId="urn:microsoft.com/office/officeart/2005/8/layout/chevron2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7CAB77C6-5415-40C0-AC00-0325D9F40F42}">
      <dgm:prSet/>
      <dgm:spPr/>
      <dgm:t>
        <a:bodyPr/>
        <a:lstStyle/>
        <a:p>
          <a:pPr rtl="0"/>
          <a:r>
            <a:rPr lang="ru-RU" dirty="0" smtClean="0"/>
            <a:t>Цель урока:</a:t>
          </a:r>
          <a:endParaRPr lang="ru-RU" dirty="0"/>
        </a:p>
      </dgm:t>
    </dgm:pt>
    <dgm:pt modelId="{3BB07070-2E58-4398-894E-7F5C0B45D85C}" type="parTrans" cxnId="{97B85A6F-1E4A-4F88-9890-C0F78F2BA1B9}">
      <dgm:prSet/>
      <dgm:spPr/>
      <dgm:t>
        <a:bodyPr/>
        <a:lstStyle/>
        <a:p>
          <a:endParaRPr lang="ru-RU"/>
        </a:p>
      </dgm:t>
    </dgm:pt>
    <dgm:pt modelId="{C769F849-915E-4D97-A1EC-099BE1542E4E}" type="sibTrans" cxnId="{97B85A6F-1E4A-4F88-9890-C0F78F2BA1B9}">
      <dgm:prSet/>
      <dgm:spPr/>
      <dgm:t>
        <a:bodyPr/>
        <a:lstStyle/>
        <a:p>
          <a:endParaRPr lang="ru-RU"/>
        </a:p>
      </dgm:t>
    </dgm:pt>
    <dgm:pt modelId="{F2DCC4C7-A88D-4AB0-A6D1-C2F2829B7A71}" type="pres">
      <dgm:prSet presAssocID="{E76D73F0-72BD-4188-AC59-8E5570FB0F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07C3B2-8CA8-45B5-96FE-10A6CCAE7887}" type="pres">
      <dgm:prSet presAssocID="{7CAB77C6-5415-40C0-AC00-0325D9F40F42}" presName="composite" presStyleCnt="0"/>
      <dgm:spPr/>
    </dgm:pt>
    <dgm:pt modelId="{FE727239-321E-486B-941E-9C5CE0D80C75}" type="pres">
      <dgm:prSet presAssocID="{7CAB77C6-5415-40C0-AC00-0325D9F40F42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36021C-6F5D-43FD-BB1B-542F11B0CD65}" type="pres">
      <dgm:prSet presAssocID="{7CAB77C6-5415-40C0-AC00-0325D9F40F42}" presName="descendantText" presStyleLbl="alignAcc1" presStyleIdx="0" presStyleCnt="1">
        <dgm:presLayoutVars>
          <dgm:bulletEnabled val="1"/>
        </dgm:presLayoutVars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</dgm:pt>
  </dgm:ptLst>
  <dgm:cxnLst>
    <dgm:cxn modelId="{97B85A6F-1E4A-4F88-9890-C0F78F2BA1B9}" srcId="{E76D73F0-72BD-4188-AC59-8E5570FB0F5E}" destId="{7CAB77C6-5415-40C0-AC00-0325D9F40F42}" srcOrd="0" destOrd="0" parTransId="{3BB07070-2E58-4398-894E-7F5C0B45D85C}" sibTransId="{C769F849-915E-4D97-A1EC-099BE1542E4E}"/>
    <dgm:cxn modelId="{256AA328-CE8F-48DA-BA94-44B3704614DE}" type="presOf" srcId="{E76D73F0-72BD-4188-AC59-8E5570FB0F5E}" destId="{F2DCC4C7-A88D-4AB0-A6D1-C2F2829B7A71}" srcOrd="0" destOrd="0" presId="urn:microsoft.com/office/officeart/2005/8/layout/chevron2"/>
    <dgm:cxn modelId="{AADC9E8E-6CD4-4BB3-8479-325944779185}" type="presOf" srcId="{7CAB77C6-5415-40C0-AC00-0325D9F40F42}" destId="{FE727239-321E-486B-941E-9C5CE0D80C75}" srcOrd="0" destOrd="0" presId="urn:microsoft.com/office/officeart/2005/8/layout/chevron2"/>
    <dgm:cxn modelId="{B3991E7C-F84A-4AED-87B6-E6165EEA7EFA}" type="presParOf" srcId="{F2DCC4C7-A88D-4AB0-A6D1-C2F2829B7A71}" destId="{E307C3B2-8CA8-45B5-96FE-10A6CCAE7887}" srcOrd="0" destOrd="0" presId="urn:microsoft.com/office/officeart/2005/8/layout/chevron2"/>
    <dgm:cxn modelId="{3B5EC4F3-3A82-4AB7-AA63-D8C38EBEDEBE}" type="presParOf" srcId="{E307C3B2-8CA8-45B5-96FE-10A6CCAE7887}" destId="{FE727239-321E-486B-941E-9C5CE0D80C75}" srcOrd="0" destOrd="0" presId="urn:microsoft.com/office/officeart/2005/8/layout/chevron2"/>
    <dgm:cxn modelId="{065F6702-AC5C-4BED-9318-F6CA8CB5E770}" type="presParOf" srcId="{E307C3B2-8CA8-45B5-96FE-10A6CCAE7887}" destId="{5A36021C-6F5D-43FD-BB1B-542F11B0CD65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97DC04-604A-48C1-B646-4D8581ECD76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D96FFBD-91BC-41B2-883A-973D7AACAE7E}">
      <dgm:prSet/>
      <dgm:spPr/>
      <dgm:t>
        <a:bodyPr/>
        <a:lstStyle/>
        <a:p>
          <a:pPr rtl="0"/>
          <a:r>
            <a:rPr lang="ru-RU" dirty="0" smtClean="0"/>
            <a:t>Задачи  урока</a:t>
          </a:r>
          <a:endParaRPr lang="ru-RU" dirty="0"/>
        </a:p>
      </dgm:t>
    </dgm:pt>
    <dgm:pt modelId="{ED9C0762-8DEB-4B00-8F3D-92395FA9BE7B}" type="parTrans" cxnId="{91D8A599-1620-42A2-A26B-99422885DA25}">
      <dgm:prSet/>
      <dgm:spPr/>
      <dgm:t>
        <a:bodyPr/>
        <a:lstStyle/>
        <a:p>
          <a:endParaRPr lang="ru-RU"/>
        </a:p>
      </dgm:t>
    </dgm:pt>
    <dgm:pt modelId="{E69DF867-BB66-4618-A475-C6C7C6DEB091}" type="sibTrans" cxnId="{91D8A599-1620-42A2-A26B-99422885DA25}">
      <dgm:prSet/>
      <dgm:spPr/>
      <dgm:t>
        <a:bodyPr/>
        <a:lstStyle/>
        <a:p>
          <a:endParaRPr lang="ru-RU"/>
        </a:p>
      </dgm:t>
    </dgm:pt>
    <dgm:pt modelId="{B77A1FD2-08C5-4969-96F4-8D9746E8168E}" type="pres">
      <dgm:prSet presAssocID="{D597DC04-604A-48C1-B646-4D8581ECD76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3F2BA0A-FD1C-4F0A-8F8F-146B7249B5F0}" type="pres">
      <dgm:prSet presAssocID="{CD96FFBD-91BC-41B2-883A-973D7AACAE7E}" presName="horFlow" presStyleCnt="0"/>
      <dgm:spPr/>
    </dgm:pt>
    <dgm:pt modelId="{1D4F03D0-FF22-4B34-A9F4-4CB5068552CA}" type="pres">
      <dgm:prSet presAssocID="{CD96FFBD-91BC-41B2-883A-973D7AACAE7E}" presName="bigChev" presStyleLbl="node1" presStyleIdx="0" presStyleCnt="1"/>
      <dgm:spPr/>
      <dgm:t>
        <a:bodyPr/>
        <a:lstStyle/>
        <a:p>
          <a:endParaRPr lang="ru-RU"/>
        </a:p>
      </dgm:t>
    </dgm:pt>
  </dgm:ptLst>
  <dgm:cxnLst>
    <dgm:cxn modelId="{584B1A64-DB64-45FA-A457-2E594CB1160E}" type="presOf" srcId="{CD96FFBD-91BC-41B2-883A-973D7AACAE7E}" destId="{1D4F03D0-FF22-4B34-A9F4-4CB5068552CA}" srcOrd="0" destOrd="0" presId="urn:microsoft.com/office/officeart/2005/8/layout/lProcess3"/>
    <dgm:cxn modelId="{91D8A599-1620-42A2-A26B-99422885DA25}" srcId="{D597DC04-604A-48C1-B646-4D8581ECD769}" destId="{CD96FFBD-91BC-41B2-883A-973D7AACAE7E}" srcOrd="0" destOrd="0" parTransId="{ED9C0762-8DEB-4B00-8F3D-92395FA9BE7B}" sibTransId="{E69DF867-BB66-4618-A475-C6C7C6DEB091}"/>
    <dgm:cxn modelId="{53ACE81C-966F-4A3E-8B8C-CCB36BC1910F}" type="presOf" srcId="{D597DC04-604A-48C1-B646-4D8581ECD769}" destId="{B77A1FD2-08C5-4969-96F4-8D9746E8168E}" srcOrd="0" destOrd="0" presId="urn:microsoft.com/office/officeart/2005/8/layout/lProcess3"/>
    <dgm:cxn modelId="{F5D8F22F-EC31-43FC-BB77-0BED936904EB}" type="presParOf" srcId="{B77A1FD2-08C5-4969-96F4-8D9746E8168E}" destId="{03F2BA0A-FD1C-4F0A-8F8F-146B7249B5F0}" srcOrd="0" destOrd="0" presId="urn:microsoft.com/office/officeart/2005/8/layout/lProcess3"/>
    <dgm:cxn modelId="{AD7A3437-F758-46D7-9CD9-700BAB591A84}" type="presParOf" srcId="{03F2BA0A-FD1C-4F0A-8F8F-146B7249B5F0}" destId="{1D4F03D0-FF22-4B34-A9F4-4CB5068552CA}" srcOrd="0" destOrd="0" presId="urn:microsoft.com/office/officeart/2005/8/layout/l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CD4CD-1571-4376-8960-C613E52CF403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F5719-52DD-4AF4-A57A-46BC4E6EA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CD4CD-1571-4376-8960-C613E52CF403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F5719-52DD-4AF4-A57A-46BC4E6EA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CD4CD-1571-4376-8960-C613E52CF403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F5719-52DD-4AF4-A57A-46BC4E6EA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CD4CD-1571-4376-8960-C613E52CF403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F5719-52DD-4AF4-A57A-46BC4E6EA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CD4CD-1571-4376-8960-C613E52CF403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F5719-52DD-4AF4-A57A-46BC4E6EA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CD4CD-1571-4376-8960-C613E52CF403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F5719-52DD-4AF4-A57A-46BC4E6EA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CD4CD-1571-4376-8960-C613E52CF403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F5719-52DD-4AF4-A57A-46BC4E6EA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CD4CD-1571-4376-8960-C613E52CF403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F5719-52DD-4AF4-A57A-46BC4E6EA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CD4CD-1571-4376-8960-C613E52CF403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F5719-52DD-4AF4-A57A-46BC4E6EA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CD4CD-1571-4376-8960-C613E52CF403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F5719-52DD-4AF4-A57A-46BC4E6EA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CD4CD-1571-4376-8960-C613E52CF403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F5719-52DD-4AF4-A57A-46BC4E6EAC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74CD4CD-1571-4376-8960-C613E52CF403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04F5719-52DD-4AF4-A57A-46BC4E6EA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403244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Анализ урока-мастерской «Вторичное использование печатной продукции в качестве основного материала для творческих работ в технике «Плетение»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000" dirty="0" smtClean="0"/>
              <a:t>учитель технологии МОУ»СОШ№10» </a:t>
            </a:r>
            <a:br>
              <a:rPr lang="ru-RU" sz="2000" dirty="0" smtClean="0"/>
            </a:br>
            <a:r>
              <a:rPr lang="ru-RU" sz="2000" dirty="0" smtClean="0"/>
              <a:t>Ильинская Г.П.</a:t>
            </a:r>
            <a:br>
              <a:rPr lang="ru-RU" sz="2000" dirty="0" smtClean="0"/>
            </a:br>
            <a:r>
              <a:rPr lang="ru-RU" sz="2000" dirty="0" smtClean="0"/>
              <a:t>2011г.</a:t>
            </a:r>
            <a:endParaRPr lang="ru-RU" sz="3600" dirty="0"/>
          </a:p>
        </p:txBody>
      </p:sp>
      <p:pic>
        <p:nvPicPr>
          <p:cNvPr id="8" name="Рисунок 7" descr="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-243408"/>
            <a:ext cx="3286148" cy="27089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643866" cy="10002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«Каким требованиям должно отвечать изделие?»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Критерии оценки: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err="1" smtClean="0">
                <a:solidFill>
                  <a:srgbClr val="C00000"/>
                </a:solidFill>
                <a:latin typeface="Monotype Corsiva" pitchFamily="66" charset="0"/>
              </a:rPr>
              <a:t>Экологичность</a:t>
            </a:r>
            <a:endParaRPr lang="ru-RU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Экономичность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Потребительский спрос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Дизайн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Качество выполнения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Доступность материала</a:t>
            </a:r>
          </a:p>
          <a:p>
            <a:pPr algn="ctr">
              <a:buFont typeface="Arial" pitchFamily="34" charset="0"/>
              <a:buChar char="•"/>
            </a:pPr>
            <a:endParaRPr lang="ru-RU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/>
            <a:endParaRPr lang="ru-RU" sz="2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54728"/>
            <a:ext cx="8964488" cy="64325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Актуальность урока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Формирование у учащихся качеств творчески думающей, активно развивающейся и легко адаптирующейся личности, в новых экономических условиях, начиная от определения потребностей в продукции до её реализации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500034" y="285728"/>
          <a:ext cx="8229600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Освоить новый вид деятельности дальнейшим применением его для создания изделий из подручного материала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183880" cy="378621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Познавательная </a:t>
            </a:r>
            <a:r>
              <a:rPr lang="ru-RU" sz="2400" dirty="0" smtClean="0"/>
              <a:t>– ознакомить с теоретическим материалом, узнать о традициях народа, основах плетения из лозы.</a:t>
            </a:r>
            <a:endParaRPr lang="ru-RU" sz="2400" smtClean="0"/>
          </a:p>
          <a:p>
            <a:r>
              <a:rPr lang="ru-RU" sz="2400" smtClean="0">
                <a:solidFill>
                  <a:srgbClr val="FF0000"/>
                </a:solidFill>
              </a:rPr>
              <a:t>Воспитательная </a:t>
            </a:r>
            <a:r>
              <a:rPr lang="ru-RU" sz="2400" dirty="0" smtClean="0"/>
              <a:t>– воспитывать любовь к народному творчеству, традициям, природе, потребность к овладению новыми знаниями и умениями, а также чувство коллективизма, ответственность, упорство в достижении цели.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 Развивающая </a:t>
            </a:r>
            <a:r>
              <a:rPr lang="ru-RU" sz="2400" dirty="0" smtClean="0"/>
              <a:t>–развивать познавательную активность, художественный вкус, </a:t>
            </a:r>
            <a:r>
              <a:rPr lang="ru-RU" sz="2400" dirty="0" err="1" smtClean="0"/>
              <a:t>креативность</a:t>
            </a:r>
            <a:r>
              <a:rPr lang="ru-RU" sz="2400" dirty="0" smtClean="0"/>
              <a:t> мышления.</a:t>
            </a:r>
          </a:p>
          <a:p>
            <a:endParaRPr lang="ru-RU" sz="2400" dirty="0" smtClean="0"/>
          </a:p>
          <a:p>
            <a:endParaRPr lang="ru-RU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79512" y="-343972"/>
            <a:ext cx="8106124" cy="701730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Методы обучения: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b="1" i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презентация;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b="1" i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р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cs typeface="Times New Roman" pitchFamily="18" charset="0"/>
              </a:rPr>
              <a:t>ассказ-объяснение;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обсуждение;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метод исследований: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400" b="1" i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п</a:t>
            </a:r>
            <a:r>
              <a:rPr lang="ru-RU" sz="2400" b="1" i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рактическая работа.</a:t>
            </a: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Формы работы: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фронтальная;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групповая;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индивидуальная.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Межпредметные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связи</a:t>
            </a:r>
            <a:r>
              <a:rPr lang="ru-RU" sz="2400" b="1" dirty="0">
                <a:solidFill>
                  <a:srgbClr val="C000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и интернет -технологии</a:t>
            </a:r>
            <a:r>
              <a:rPr lang="ru-RU" sz="2400" b="1" dirty="0" smtClean="0">
                <a:solidFill>
                  <a:schemeClr val="tx1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краеведение, интернет-ресурсы.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6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6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6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6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6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6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1472" y="248315"/>
            <a:ext cx="7429552" cy="58785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           Этапы урока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Организационный момент.</a:t>
            </a: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Актуализация знаний.</a:t>
            </a: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8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Представление информации о новом виде деятельности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форме презентаций.</a:t>
            </a: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8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Проведение практической части урока в форме «урока-мастерской»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Подведение итогов урока.</a:t>
            </a: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Домашнее задание.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42844" y="142852"/>
            <a:ext cx="9001156" cy="71096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Основные понятия.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Дизайн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это придумывание и создание человеком красивых, качественных и 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необходимых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вещей.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Потребность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это то, в чём мы нуждаемся, осознанная необходимость иметь что-либо.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Дизайн - проектная деятельность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 это придумывание и разработка изделий и услуг для удовлетворения потребностей людей.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Цель </a:t>
            </a: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освоения материала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–вторичное использование печатной продукции, возможность изготовить оригинальный подарок, сувенир, используя знания, умения и навыки по обработке природных экологически-чистых материалов в технике 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плетение».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7" y="4293095"/>
          <a:ext cx="7054577" cy="1783830"/>
        </p:xfrm>
        <a:graphic>
          <a:graphicData uri="http://schemas.openxmlformats.org/drawingml/2006/table">
            <a:tbl>
              <a:tblPr/>
              <a:tblGrid>
                <a:gridCol w="7054577"/>
              </a:tblGrid>
              <a:tr h="1783830">
                <a:tc>
                  <a:txBody>
                    <a:bodyPr/>
                    <a:lstStyle/>
                    <a:p>
                      <a:pPr marL="70485" indent="228600">
                        <a:lnSpc>
                          <a:spcPct val="200000"/>
                        </a:lnSpc>
                        <a:spcBef>
                          <a:spcPts val="1600"/>
                        </a:spcBef>
                        <a:spcAft>
                          <a:spcPts val="0"/>
                        </a:spcAft>
                      </a:pPr>
                      <a:r>
                        <a:rPr lang="ru-RU" sz="4800" b="1" i="1" dirty="0" smtClean="0">
                          <a:solidFill>
                            <a:srgbClr val="FF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Актуализация</a:t>
                      </a:r>
                      <a:r>
                        <a:rPr lang="ru-RU" sz="4400" b="1" i="1" baseline="0" dirty="0" smtClean="0">
                          <a:solidFill>
                            <a:srgbClr val="FF0000"/>
                          </a:solidFill>
                          <a:latin typeface="Franklin Gothic Book"/>
                          <a:ea typeface="Times New Roman"/>
                          <a:cs typeface="Times New Roman"/>
                        </a:rPr>
                        <a:t> знаний</a:t>
                      </a:r>
                      <a:endParaRPr lang="ru-RU" sz="2400" b="1" i="1" dirty="0">
                        <a:solidFill>
                          <a:srgbClr val="FF0000"/>
                        </a:solidFill>
                        <a:latin typeface="Franklin Gothic Book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09F"/>
                    </a:solidFill>
                  </a:tcPr>
                </a:tc>
              </a:tr>
            </a:tbl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755576" y="500042"/>
            <a:ext cx="792088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itchFamily="34" charset="0"/>
                <a:ea typeface="Times New Roman" pitchFamily="18" charset="0"/>
                <a:cs typeface="Times New Roman" pitchFamily="18" charset="0"/>
              </a:rPr>
              <a:t>Какие материалы применяются в плетении?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itchFamily="34" charset="0"/>
                <a:ea typeface="Times New Roman" pitchFamily="18" charset="0"/>
                <a:cs typeface="Times New Roman" pitchFamily="18" charset="0"/>
              </a:rPr>
              <a:t>Последовательность работы в плетении из бумаги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itchFamily="34" charset="0"/>
                <a:ea typeface="Times New Roman" pitchFamily="18" charset="0"/>
                <a:cs typeface="Times New Roman" pitchFamily="18" charset="0"/>
              </a:rPr>
              <a:t>Какие краски можно применять?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itchFamily="34" charset="0"/>
                <a:ea typeface="Times New Roman" pitchFamily="18" charset="0"/>
                <a:cs typeface="Times New Roman" pitchFamily="18" charset="0"/>
              </a:rPr>
              <a:t>Какой клей лучше всего подойдет для этой работы?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itchFamily="34" charset="0"/>
                <a:ea typeface="Times New Roman" pitchFamily="18" charset="0"/>
                <a:cs typeface="Times New Roman" pitchFamily="18" charset="0"/>
              </a:rPr>
              <a:t>Какие виды плетения вы знаете?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itchFamily="34" charset="0"/>
                <a:ea typeface="Times New Roman" pitchFamily="18" charset="0"/>
                <a:cs typeface="Times New Roman" pitchFamily="18" charset="0"/>
              </a:rPr>
              <a:t>Чем можно украсить  плетеное изделие?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b="1" dirty="0" smtClean="0">
                <a:solidFill>
                  <a:srgbClr val="000000"/>
                </a:solidFill>
                <a:latin typeface="Franklin Gothic Book" pitchFamily="34" charset="0"/>
                <a:cs typeface="Times New Roman" pitchFamily="18" charset="0"/>
              </a:rPr>
              <a:t>Какие правила безопасности нужно знать?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itchFamily="34" charset="0"/>
                <a:cs typeface="Times New Roman" pitchFamily="18" charset="0"/>
              </a:rPr>
              <a:t>Какие изделия вы можете изготовить в данной технике?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b="1" dirty="0" smtClean="0">
                <a:solidFill>
                  <a:srgbClr val="000000"/>
                </a:solidFill>
                <a:latin typeface="Franklin Gothic Book" pitchFamily="34" charset="0"/>
                <a:cs typeface="Times New Roman" pitchFamily="18" charset="0"/>
              </a:rPr>
              <a:t>Что вы вкладываете в понятие «Экологически чистый продукт?»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Book" pitchFamily="34" charset="0"/>
                <a:cs typeface="Times New Roman" pitchFamily="18" charset="0"/>
              </a:rPr>
              <a:t>Значение дизайна изделия.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571480"/>
            <a:ext cx="59293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Творческие рассуждения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>«Что я могу сделать своими руками?»</a:t>
            </a:r>
            <a:endParaRPr lang="ru-RU" sz="2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57554" y="2786058"/>
            <a:ext cx="2286016" cy="157163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500826" y="4786322"/>
            <a:ext cx="1633550" cy="106204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Подставка под горячее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732240" y="2996952"/>
            <a:ext cx="1643074" cy="107157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цветы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5786" y="3214686"/>
            <a:ext cx="1714512" cy="104299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786" y="4857760"/>
            <a:ext cx="1785950" cy="100013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корзина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388" y="1428736"/>
            <a:ext cx="1643074" cy="92869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48" y="1500174"/>
            <a:ext cx="1714512" cy="114300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7649004">
            <a:off x="2786029" y="2129879"/>
            <a:ext cx="428628" cy="57150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5400000">
            <a:off x="2750331" y="3393281"/>
            <a:ext cx="428628" cy="64294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2418892">
            <a:off x="2786305" y="4420518"/>
            <a:ext cx="571504" cy="65224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9197343">
            <a:off x="5768796" y="4523004"/>
            <a:ext cx="500066" cy="57150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6375265">
            <a:off x="5857884" y="3357562"/>
            <a:ext cx="500066" cy="71438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4095623">
            <a:off x="5844737" y="2166574"/>
            <a:ext cx="428628" cy="71438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643306" y="3286124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Изделие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910" y="1643050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Рамка для картины или фото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928662" y="357187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Шкатулка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715140" y="178592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игрушка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5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5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5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6500"/>
                            </p:stCondLst>
                            <p:childTnLst>
                              <p:par>
                                <p:cTn id="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3" grpId="1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6" grpId="1"/>
      <p:bldP spid="17" grpId="0"/>
      <p:bldP spid="18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170</TotalTime>
  <Words>391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Анализ урока-мастерской «Вторичное использование печатной продукции в качестве основного материала для творческих работ в технике «Плетение»  учитель технологии МОУ»СОШ№10»  Ильинская Г.П. 2011г.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Вторичное использование печатной продукции в качестве основног Вторичное использование печатной продукции в качестве основного материала  для создания творческих работ  в технике  «Плетение» о материала  для создания творческих работ  в технике  «Плетение»</dc:title>
  <dc:creator>Admin</dc:creator>
  <cp:lastModifiedBy>ильинская галина петровна</cp:lastModifiedBy>
  <cp:revision>22</cp:revision>
  <dcterms:created xsi:type="dcterms:W3CDTF">2011-11-08T18:04:08Z</dcterms:created>
  <dcterms:modified xsi:type="dcterms:W3CDTF">2013-11-08T08:00:29Z</dcterms:modified>
</cp:coreProperties>
</file>