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7"/>
  </p:notesMasterIdLst>
  <p:sldIdLst>
    <p:sldId id="256" r:id="rId2"/>
    <p:sldId id="299" r:id="rId3"/>
    <p:sldId id="257" r:id="rId4"/>
    <p:sldId id="258" r:id="rId5"/>
    <p:sldId id="271" r:id="rId6"/>
    <p:sldId id="301" r:id="rId7"/>
    <p:sldId id="278" r:id="rId8"/>
    <p:sldId id="280" r:id="rId9"/>
    <p:sldId id="281" r:id="rId10"/>
    <p:sldId id="285" r:id="rId11"/>
    <p:sldId id="295" r:id="rId12"/>
    <p:sldId id="296" r:id="rId13"/>
    <p:sldId id="297" r:id="rId14"/>
    <p:sldId id="291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FF"/>
    <a:srgbClr val="FF66CC"/>
    <a:srgbClr val="00FF00"/>
    <a:srgbClr val="FF9933"/>
    <a:srgbClr val="FF3300"/>
    <a:srgbClr val="FF0066"/>
    <a:srgbClr val="66FF99"/>
    <a:srgbClr val="FF33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B317-1B4F-4F65-8288-A8B0C0D9D82B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E699-0B11-4428-B70D-2E7047F94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CB45BD-C1FB-42BA-832B-A8A6F111BAB7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439-A64A-475F-BE33-D3CD56CB30E7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8FA5-27AA-4B70-B36C-C88387B3E547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46012F-7FA0-408A-9E68-455FB339FE64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971E64-0265-41DC-8149-715C9E9AB9C6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0DF1-0ECB-4ACD-AE97-608C1DB9BDCB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6D1-E0F9-43D5-876F-F20161277EE7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EDFD0E-EF0B-4785-9BFA-7CC2F8D16BAE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4054-9DF0-4EDF-8756-38AE46595EF2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D92D00-9E6B-411C-B87C-401AA8173CBD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53C12-13CE-4025-90D9-6AC3C15E42AF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9BD4EF-D0EB-4107-BC93-9C850CA046DE}" type="datetime1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7DFA0E-053A-4D0A-9057-C78883F3E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10000"/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48.gif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743704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ВЫПОЛНЕНИЕ АППЛИКАЦИИ  ИЗ      ТКАНИ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643314"/>
            <a:ext cx="3000396" cy="230298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Автор: Лебедева Лариса Георгиевна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учитель технологии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МБОУСОШ №1 г.Тула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4" name="Picture 8" descr="http://mtdata.ru/u9/photoC877/2064980855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57562"/>
            <a:ext cx="3857652" cy="2988965"/>
          </a:xfrm>
          <a:prstGeom prst="rect">
            <a:avLst/>
          </a:prstGeom>
          <a:noFill/>
        </p:spPr>
      </p:pic>
      <p:pic>
        <p:nvPicPr>
          <p:cNvPr id="5" name="Рисунок 4" descr="http://www.homyak55.ru/_fr/1/502589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0004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857628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Закрепить детали, согласно порядковому номеру, машинной строчкой « зигзаг»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Отутюжить через влажную ткань или используя функцию подачи пара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www.homyak55.ru/_fr/1/502589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28604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brother-friends.ru/wp-content/uploads/2013/10/Prishivaem_applikacii_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brother-friends.ru/wp-content/uploads/2013/10/Prishivaem_applikacii_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929198"/>
            <a:ext cx="1785950" cy="12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brother-friends.ru/wp-content/uploads/2013/10/Prishivaem_applikacii_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785926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http://img-fotki.yandex.ru/get/6413/119528728.2402/0_108c54_f50ffa60_orig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0614">
            <a:off x="1399659" y="5221834"/>
            <a:ext cx="1171575" cy="1057276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29576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Техника безопасности при выполнении ручных работ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090729"/>
            <a:ext cx="7929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357298"/>
            <a:ext cx="764386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Положить инструменты и приспособления в отведённое для них место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внимательной к работе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Вкалывать иглы и булавки только в игольницу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Класть ножницы справа с сомкнутыми лезвиями, направленными от себя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Передавать ножницы только с сомкнутыми лезвиями и кольцами вперёд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окончании работы убрать рабочее место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07236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выполнении влажно - тепловых работ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785926"/>
            <a:ext cx="714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Проверить целостность шнура и чистоту подошвы утюга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Выполнять влажно - тепловую обработку, стоя на резиновом коврике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Включать и выключать утюг сухими руками, берясь за корпус вилки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Ставить утюг на специальную подставку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Следить за температурой нагрева утюга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окончании работы выключить утюг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выполнении машинных работ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1214422"/>
            <a:ext cx="750099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Проверить исправность машины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Проверить перед соединением деталей, не осталось ли в них ручная игла или булавки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Установку шпульного колпачка, заправку верхней нитки производить при выключенной машине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класть ножницы и другие инструменты около вращающихся частей машины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передавать ножницы, изделие или детали при включенной машине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окончании работы выключить машину и убрать рабочее место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172200" cy="87724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43050"/>
            <a:ext cx="7458084" cy="13716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ЖЕЛАЮ УДАЧНОЙ РАБОТЫ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3900" y="5786454"/>
            <a:ext cx="609600" cy="445590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Picture 2" descr="https://encrypted-tbn3.gstatic.com/images?q=tbn:ANd9GcQL8otWmwf0H6p7_J4Y4EU7Aw8MEzRy9xBGvqLrxbMD6muF5I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314">
            <a:off x="3689454" y="3764409"/>
            <a:ext cx="2638425" cy="1733551"/>
          </a:xfrm>
          <a:prstGeom prst="rect">
            <a:avLst/>
          </a:prstGeom>
          <a:noFill/>
        </p:spPr>
      </p:pic>
      <p:pic>
        <p:nvPicPr>
          <p:cNvPr id="8" name="Picture 8" descr="http://img-fotki.yandex.ru/get/6202/83813999.7d/0_7e9e7_8c35b54c_ori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496"/>
            <a:ext cx="1695450" cy="1228726"/>
          </a:xfrm>
          <a:prstGeom prst="rect">
            <a:avLst/>
          </a:prstGeom>
          <a:noFill/>
        </p:spPr>
      </p:pic>
      <p:pic>
        <p:nvPicPr>
          <p:cNvPr id="9" name="Picture 6" descr="http://img-fotki.yandex.ru/get/6413/119528728.2402/0_108c54_f50ffa60_orig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928934"/>
            <a:ext cx="1171575" cy="1057276"/>
          </a:xfrm>
          <a:prstGeom prst="rect">
            <a:avLst/>
          </a:prstGeom>
          <a:noFill/>
        </p:spPr>
      </p:pic>
      <p:pic>
        <p:nvPicPr>
          <p:cNvPr id="10" name="Picture 4" descr="http://img-fotki.yandex.ru/get/6101/83813999.66/0_7e49e_c1890111_orig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1640">
            <a:off x="6553609" y="4977709"/>
            <a:ext cx="1285875" cy="952500"/>
          </a:xfrm>
          <a:prstGeom prst="rect">
            <a:avLst/>
          </a:prstGeom>
          <a:noFill/>
        </p:spPr>
      </p:pic>
      <p:pic>
        <p:nvPicPr>
          <p:cNvPr id="11" name="Содержимое 3" descr="http://www.homyak55.ru/_fr/1/5025897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8776" y="5318920"/>
            <a:ext cx="774409" cy="10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Используемая литература</a:t>
            </a:r>
          </a:p>
          <a:p>
            <a:endParaRPr lang="ru-RU" dirty="0" smtClean="0"/>
          </a:p>
          <a:p>
            <a:r>
              <a:rPr lang="ru-RU" b="1" dirty="0" smtClean="0"/>
              <a:t>Зайцева О. Лоскутное шитье: Практическое руководство. — М.; СПб: АСТ; </a:t>
            </a:r>
            <a:r>
              <a:rPr lang="ru-RU" b="1" dirty="0" err="1" smtClean="0"/>
              <a:t>Астрель-СПб</a:t>
            </a:r>
            <a:r>
              <a:rPr lang="ru-RU" b="1" dirty="0" smtClean="0"/>
              <a:t>, 2007.  </a:t>
            </a:r>
          </a:p>
          <a:p>
            <a:r>
              <a:rPr lang="ru-RU" b="1" dirty="0" smtClean="0"/>
              <a:t>Иванова Ю. Игра в лоскуты Веры Щербаковой. — Тверь: Культура и традиции, 2007. </a:t>
            </a:r>
          </a:p>
          <a:p>
            <a:r>
              <a:rPr lang="ru-RU" b="1" dirty="0" err="1" smtClean="0"/>
              <a:t>Штауб-Вахсмут</a:t>
            </a:r>
            <a:r>
              <a:rPr lang="ru-RU" b="1" dirty="0" smtClean="0"/>
              <a:t> Б. </a:t>
            </a:r>
            <a:r>
              <a:rPr lang="ru-RU" b="1" dirty="0" err="1" smtClean="0"/>
              <a:t>Пэчворк</a:t>
            </a:r>
            <a:r>
              <a:rPr lang="ru-RU" b="1" dirty="0" smtClean="0"/>
              <a:t> и </a:t>
            </a:r>
            <a:r>
              <a:rPr lang="ru-RU" b="1" dirty="0" err="1" smtClean="0"/>
              <a:t>квилт</a:t>
            </a:r>
            <a:r>
              <a:rPr lang="ru-RU" b="1" dirty="0" smtClean="0"/>
              <a:t>. Лоскутное шитьё. — </a:t>
            </a:r>
            <a:r>
              <a:rPr lang="ru-RU" b="1" dirty="0" err="1" smtClean="0"/>
              <a:t>Профиздат</a:t>
            </a:r>
            <a:r>
              <a:rPr lang="ru-RU" b="1" dirty="0" smtClean="0"/>
              <a:t>, 2007.  Исторический обзор // Золушка шьёт. — 2004. — № 48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878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Румянцева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Е.А. Аппликация.– М.: Мир книги, 2010.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35756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Ресурсы интернета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85762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http://masteriua.ru/EMBROIDE/appl/appl.html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http://www.hnh.ru/handycraft/2011-01-08-5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14884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http://www.tambour.ru/txt/5nakl01.shtml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143512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https://www.google.ru/search?q=%D1%86%D0%B2%D0%B5%D1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7214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http://www.arijas.ru/applikaciya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972188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</a:rPr>
              <a:t>ОБЪЕКТЫ ДЛЯ АППЛИКАЦИИ</a:t>
            </a:r>
            <a:endParaRPr lang="ru-RU" b="1" dirty="0">
              <a:solidFill>
                <a:srgbClr val="00FF00"/>
              </a:solidFill>
            </a:endParaRPr>
          </a:p>
        </p:txBody>
      </p:sp>
      <p:pic>
        <p:nvPicPr>
          <p:cNvPr id="4" name="Содержимое 3" descr="http://www.homyak55.ru/_fr/1/5025897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636"/>
            <a:ext cx="800098" cy="94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1.gstatic.com/images?q=tbn:ANd9GcTSz3bOmOkqKAtIvE5_j-fknRpZ1AOMaBB4z9RncFXaLGRdtVRV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0078">
            <a:off x="895084" y="1602058"/>
            <a:ext cx="1819275" cy="2514600"/>
          </a:xfrm>
          <a:prstGeom prst="rect">
            <a:avLst/>
          </a:prstGeom>
          <a:noFill/>
        </p:spPr>
      </p:pic>
      <p:pic>
        <p:nvPicPr>
          <p:cNvPr id="2052" name="Picture 4" descr="http://www.hnh.ru/file/0001/6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86190"/>
            <a:ext cx="2000264" cy="1854873"/>
          </a:xfrm>
          <a:prstGeom prst="rect">
            <a:avLst/>
          </a:prstGeom>
          <a:noFill/>
        </p:spPr>
      </p:pic>
      <p:pic>
        <p:nvPicPr>
          <p:cNvPr id="2054" name="Picture 6" descr="http://www.hnh.ru/file/0001/6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142984"/>
            <a:ext cx="2214578" cy="2965952"/>
          </a:xfrm>
          <a:prstGeom prst="rect">
            <a:avLst/>
          </a:prstGeom>
          <a:noFill/>
        </p:spPr>
      </p:pic>
      <p:pic>
        <p:nvPicPr>
          <p:cNvPr id="2056" name="Picture 8" descr="http://www.hnh.ru/file/0001/69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8604"/>
            <a:ext cx="2000264" cy="2143140"/>
          </a:xfrm>
          <a:prstGeom prst="rect">
            <a:avLst/>
          </a:prstGeom>
          <a:noFill/>
        </p:spPr>
      </p:pic>
      <p:pic>
        <p:nvPicPr>
          <p:cNvPr id="2060" name="Picture 12" descr="aplicacao_1 (495x320, 77Kb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429132"/>
            <a:ext cx="3071834" cy="198583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72462" y="628652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20716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распространённых видов </a:t>
            </a:r>
            <a:r>
              <a:rPr lang="ru-RU" sz="2400" b="1" dirty="0" smtClean="0">
                <a:solidFill>
                  <a:srgbClr val="FFCCFF"/>
                </a:solidFill>
              </a:rPr>
              <a:t>аппликации</a:t>
            </a:r>
            <a:r>
              <a:rPr lang="ru-RU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применяют для украшения, ремонта и отделки изделий является аппликация из ткани - или накладное шитьё</a:t>
            </a:r>
            <a:endParaRPr lang="ru-RU" sz="24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patch-island.s3.amazonaws.com/site/production/172f9a3e-2576-11df-94c4-1231390a31a3/old/article_264_pic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6332">
            <a:off x="1185397" y="2471289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prodfile696477 250 &amp;Zcy;&amp;acy;&amp;pcy;&amp;lcy;&amp;acy;&amp;tcy;&amp;kcy;&amp;icy;, &amp;ncy;&amp;acy;&amp;shcy;&amp;icy;&amp;vcy;&amp;kcy;&amp;icy;, &amp;acy;&amp;pcy;&amp;pcy;&amp;lcy;&amp;icy;&amp;kcy;&amp;acy;&amp;tscy;&amp;icy;&amp;icy;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odfile796868 2501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3065">
            <a:off x="6191055" y="2215910"/>
            <a:ext cx="1925063" cy="18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odfile794583 250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714884"/>
            <a:ext cx="2214578" cy="19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rodfile693404 250 &amp;Zcy;&amp;acy;&amp;pcy;&amp;lcy;&amp;acy;&amp;tcy;&amp;kcy;&amp;icy;, &amp;ncy;&amp;acy;&amp;shcy;&amp;icy;&amp;vcy;&amp;kcy;&amp;icy;, &amp;acy;&amp;pcy;&amp;pcy;&amp;lcy;&amp;icy;&amp;kcy;&amp;acy;&amp;tscy;&amp;icy;&amp;i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72008"/>
            <a:ext cx="185738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homyak55.ru/_fr/1/5025897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642918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>
          <a:xfrm>
            <a:off x="8143900" y="5715016"/>
            <a:ext cx="609600" cy="521208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                        </a:t>
            </a:r>
            <a:r>
              <a:rPr lang="ru-RU" sz="32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о цвете</a:t>
            </a:r>
            <a:endParaRPr lang="ru-RU" sz="3200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i580.photobucket.com/albums/ss247/just_arabka/undertone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4567" y="4036235"/>
            <a:ext cx="178595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zomir.narod.ru/Knigi/Iskusstvo/Iskusstvo_cveta/Images/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1717846" cy="164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homyak55.ru/_fr/1/502589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63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878" y="121442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FFFF"/>
                </a:solidFill>
              </a:rPr>
              <a:t>                    </a:t>
            </a:r>
            <a:r>
              <a:rPr lang="ru-RU" sz="2400" b="1" dirty="0" smtClean="0">
                <a:solidFill>
                  <a:srgbClr val="66FFFF"/>
                </a:solidFill>
              </a:rPr>
              <a:t>В </a:t>
            </a:r>
            <a:r>
              <a:rPr lang="ru-RU" sz="2400" b="1" dirty="0">
                <a:solidFill>
                  <a:srgbClr val="66FFFF"/>
                </a:solidFill>
              </a:rPr>
              <a:t>цветовом круге </a:t>
            </a:r>
            <a:r>
              <a:rPr lang="ru-RU" sz="2400" b="1" dirty="0" smtClean="0">
                <a:solidFill>
                  <a:srgbClr val="66FFFF"/>
                </a:solidFill>
              </a:rPr>
              <a:t>противолежащими  </a:t>
            </a:r>
            <a:endParaRPr lang="ru-RU" sz="2400" b="1" dirty="0">
              <a:solidFill>
                <a:srgbClr val="66FFFF"/>
              </a:solidFill>
            </a:endParaRPr>
          </a:p>
          <a:p>
            <a:r>
              <a:rPr lang="ru-RU" sz="2400" b="1" dirty="0" smtClean="0">
                <a:solidFill>
                  <a:srgbClr val="66FFFF"/>
                </a:solidFill>
              </a:rPr>
              <a:t>                    будут  контрастные </a:t>
            </a:r>
            <a:r>
              <a:rPr lang="ru-RU" sz="2400" b="1" dirty="0">
                <a:solidFill>
                  <a:srgbClr val="66FFFF"/>
                </a:solidFill>
              </a:rPr>
              <a:t>цвета:  голубой — красный,  фиолетовый — желтый. Смешивая каждую пару соседних цветов, получают все промежуточные оттенки (желтый и оранжевый дают желто-оранжевый оттенок, оранжевый с красным — оранжево-красный, зеленый с голубым — голубовато-зеленый и т. д.).</a:t>
            </a:r>
          </a:p>
        </p:txBody>
      </p:sp>
      <p:pic>
        <p:nvPicPr>
          <p:cNvPr id="9222" name="Picture 6" descr="http://www.constantaru.ru/sites/default/files/color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90"/>
            <a:ext cx="1785950" cy="1740737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>
          <a:xfrm>
            <a:off x="8143900" y="5715016"/>
            <a:ext cx="609600" cy="521208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57150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ГАРМОНИЯ  </a:t>
            </a:r>
            <a:r>
              <a:rPr lang="ru-RU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ОТТЕНКОВ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fbcdn-sphotos-f-a.akamaihd.net/hphotos-ak-snc7/395881_301404593291274_451915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857784" cy="40576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5604" name="Picture 4" descr="- &amp;Bcy;&amp;iecy;&amp;lcy;&amp;ycy;&amp;jcy;: &amp;scy;&amp;ocy;&amp;chcy;&amp;iecy;&amp;tcy;&amp;acy;&amp;iecy;&amp;tcy;&amp;scy;&amp;yacy; &amp;scy;&amp;ocy; &amp;vcy;&amp;scy;&amp;iecy;&amp;mcy;. &amp;Ncy;&amp;acy;&amp;icy;&amp;lcy;&amp;ucy;&amp;chcy;&amp;shcy;&amp;iecy;&amp;iecy; &amp;scy;&amp;ocy;&amp;chcy;&amp;iecy;&amp;tcy;&amp;acy;&amp;ncy;&amp;icy;&amp;iecy; &amp;scy; &amp;scy;&amp;icy;&amp;ncy;&amp;icy;&amp;mcy;, &amp;kcy;&amp;rcy;&amp;acy;&amp;scy;&amp;ncy;&amp;ycy;&amp;mcy; &amp;icy; &amp;chcy;&amp;iecy;&amp;rcy;&amp;ncy;&amp;ycy;&amp;mcy;.  - &amp;Bcy;&amp;iecy;&amp;zhcy;&amp;iecy;&amp;vcy;&amp;ycy;&amp;jcy;: &amp;scy; &amp;gcy;&amp;ocy;&amp;lcy;&amp;ucy;&amp;bcy;&amp;ycy;&amp;mcy;, &amp;kcy;&amp;ocy;&amp;rcy;&amp;icy;&amp;chcy;&amp;ncy;&amp;iecy;&amp;vcy;&amp;ycy;&amp;mcy;, &amp;icy;&amp;zcy;&amp;ucy;&amp;mcy;&amp;rcy;&amp;ucy;&amp;dcy;&amp;ncy;&amp;ycy;&amp;mcy;, &amp;ch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2666991" cy="2000244"/>
          </a:xfrm>
          <a:prstGeom prst="rect">
            <a:avLst/>
          </a:prstGeom>
          <a:noFill/>
        </p:spPr>
      </p:pic>
      <p:pic>
        <p:nvPicPr>
          <p:cNvPr id="25606" name="Picture 6" descr="http://bestideas.com.ua/userfiles/sochetanie_tsvetov_1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2500330" cy="2285992"/>
          </a:xfrm>
          <a:prstGeom prst="rect">
            <a:avLst/>
          </a:prstGeom>
          <a:noFill/>
        </p:spPr>
      </p:pic>
      <p:pic>
        <p:nvPicPr>
          <p:cNvPr id="6" name="Рисунок 5" descr="http://www.homyak55.ru/_fr/1/5025897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643578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143900" y="5715016"/>
            <a:ext cx="609600" cy="521208"/>
          </a:xfrm>
        </p:spPr>
        <p:txBody>
          <a:bodyPr/>
          <a:lstStyle/>
          <a:p>
            <a:fld id="{737DFA0E-053A-4D0A-9057-C78883F3E9A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35115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66FF99"/>
                </a:solidFill>
              </a:rPr>
              <a:t>Материалами для тканевой аппликации могут служить всевозможные натуральные и синтетические ткани разной фактуры — гладкой, ворсистой, блестящей, матовой. Для выполнения выпуклой аппликации под неё подкладывают прокладочный материал - </a:t>
            </a:r>
            <a:r>
              <a:rPr lang="ru-RU" sz="2800" b="1" dirty="0" err="1" smtClean="0">
                <a:solidFill>
                  <a:srgbClr val="66FF99"/>
                </a:solidFill>
              </a:rPr>
              <a:t>флизелин</a:t>
            </a:r>
            <a:r>
              <a:rPr lang="ru-RU" sz="2800" b="1" dirty="0" smtClean="0">
                <a:solidFill>
                  <a:srgbClr val="66FF99"/>
                </a:solidFill>
              </a:rPr>
              <a:t>, </a:t>
            </a:r>
            <a:r>
              <a:rPr lang="ru-RU" sz="2800" b="1" dirty="0" err="1" smtClean="0">
                <a:solidFill>
                  <a:srgbClr val="66FF99"/>
                </a:solidFill>
              </a:rPr>
              <a:t>синтепон</a:t>
            </a:r>
            <a:r>
              <a:rPr lang="ru-RU" sz="2800" b="1" dirty="0" smtClean="0">
                <a:solidFill>
                  <a:srgbClr val="66FF99"/>
                </a:solidFill>
              </a:rPr>
              <a:t>, ватин. Аппликация может сочетаться с различными видами вышивки – стебельчатым швом, гладью, вышивкой бисером, </a:t>
            </a:r>
            <a:r>
              <a:rPr lang="ru-RU" sz="2800" b="1" dirty="0" err="1" smtClean="0">
                <a:solidFill>
                  <a:srgbClr val="66FF99"/>
                </a:solidFill>
              </a:rPr>
              <a:t>пайетками</a:t>
            </a:r>
            <a:r>
              <a:rPr lang="ru-RU" sz="2800" b="1" dirty="0" smtClean="0">
                <a:solidFill>
                  <a:srgbClr val="66FF99"/>
                </a:solidFill>
              </a:rPr>
              <a:t> и т. п.</a:t>
            </a:r>
            <a:endParaRPr lang="ru-RU" sz="2800" dirty="0"/>
          </a:p>
        </p:txBody>
      </p:sp>
      <p:pic>
        <p:nvPicPr>
          <p:cNvPr id="4" name="Рисунок 3" descr="http://cs2.livemaster.ru/foto/large/ee24620308-materialy-dlya-tvorchestva-nabor-loskutov-dlya-n2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4171">
            <a:off x="647271" y="4251309"/>
            <a:ext cx="1928826" cy="1643074"/>
          </a:xfrm>
          <a:prstGeom prst="rect">
            <a:avLst/>
          </a:prstGeom>
          <a:noFill/>
        </p:spPr>
      </p:pic>
      <p:pic>
        <p:nvPicPr>
          <p:cNvPr id="5" name="Содержимое 4" descr="http://rus-toy.ru/imgcatalog/picQVkpeZ8Y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29000"/>
            <a:ext cx="1785950" cy="2381240"/>
          </a:xfrm>
          <a:prstGeom prst="rect">
            <a:avLst/>
          </a:prstGeom>
          <a:noFill/>
        </p:spPr>
      </p:pic>
      <p:pic>
        <p:nvPicPr>
          <p:cNvPr id="6" name="Рисунок 5" descr="http://piter-mama.ru/media/kunena/attachments/544/6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429264"/>
            <a:ext cx="1285884" cy="964413"/>
          </a:xfrm>
          <a:prstGeom prst="rect">
            <a:avLst/>
          </a:prstGeom>
          <a:noFill/>
        </p:spPr>
      </p:pic>
      <p:pic>
        <p:nvPicPr>
          <p:cNvPr id="7" name="Рисунок 6" descr="http://im5-tub-ru.yandex.net/i?id=316294541-28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3438" y="5286388"/>
            <a:ext cx="1071570" cy="1071570"/>
          </a:xfrm>
          <a:prstGeom prst="rect">
            <a:avLst/>
          </a:prstGeom>
          <a:noFill/>
        </p:spPr>
      </p:pic>
      <p:pic>
        <p:nvPicPr>
          <p:cNvPr id="8" name="Рисунок 7" descr="http://im8-tub-ru.yandex.net/i?id=251463567-14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143380"/>
            <a:ext cx="1143008" cy="857256"/>
          </a:xfrm>
          <a:prstGeom prst="rect">
            <a:avLst/>
          </a:prstGeom>
          <a:noFill/>
        </p:spPr>
      </p:pic>
      <p:pic>
        <p:nvPicPr>
          <p:cNvPr id="9" name="Рисунок 8" descr="http://im2-tub-ru.yandex.net/i?id=234972270-11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071942"/>
            <a:ext cx="1363095" cy="1099270"/>
          </a:xfrm>
          <a:prstGeom prst="rect">
            <a:avLst/>
          </a:prstGeom>
          <a:noFill/>
        </p:spPr>
      </p:pic>
      <p:pic>
        <p:nvPicPr>
          <p:cNvPr id="10" name="Рисунок 9" descr="http://www.homyak55.ru/_fr/1/5025897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357166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соединения аппликации   с основой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Соединение аппликации с основной тканью можно производит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</a:t>
            </a:r>
            <a:endParaRPr lang="ru-RU" dirty="0"/>
          </a:p>
        </p:txBody>
      </p:sp>
      <p:pic>
        <p:nvPicPr>
          <p:cNvPr id="4" name="Рисунок 3" descr="http://www.homyak55.ru/_fr/1/502589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wild-mistress.ru/wm/wm.nsf/publicall/2009-02-02-304488.html/$File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2595564" cy="1038225"/>
          </a:xfrm>
          <a:prstGeom prst="rect">
            <a:avLst/>
          </a:prstGeom>
          <a:noFill/>
        </p:spPr>
      </p:pic>
      <p:pic>
        <p:nvPicPr>
          <p:cNvPr id="7" name="Picture 4" descr="&amp;Ncy;&amp;acy;&amp;kcy;&amp;lcy;&amp;acy;&amp;dcy;&amp;ncy;&amp;ocy;&amp;iecy; &amp;shcy;&amp;icy;&amp;tcy;&amp;soft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1571636" cy="1941433"/>
          </a:xfrm>
          <a:prstGeom prst="rect">
            <a:avLst/>
          </a:prstGeom>
          <a:noFill/>
        </p:spPr>
      </p:pic>
      <p:pic>
        <p:nvPicPr>
          <p:cNvPr id="8" name="Содержимое 3" descr="http://www.wild-mistress.ru/wm/wm.nsf/publicall/2009-02-02-304488.html/$File/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143380"/>
            <a:ext cx="1762125" cy="1724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43306" y="535782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FF00"/>
                </a:solidFill>
              </a:rPr>
              <a:t>Клеевым</a:t>
            </a:r>
            <a:endParaRPr lang="ru-RU" sz="2000" b="1" dirty="0">
              <a:solidFill>
                <a:srgbClr val="00FF00"/>
              </a:solidFill>
            </a:endParaRPr>
          </a:p>
        </p:txBody>
      </p:sp>
      <p:pic>
        <p:nvPicPr>
          <p:cNvPr id="10" name="Picture 2" descr="&amp;pcy;&amp;rcy;&amp;icy;&amp;kcy;&amp;lcy;&amp;acy;&amp;dcy;&amp;ycy;&amp;vcy;&amp;acy;&amp;iecy;&amp;mcy; &amp;dcy;&amp;iecy;&amp;tcy;&amp;acy;&amp;lcy;&amp;softcy; &amp;kcy; &amp;ocy;&amp;scy;&amp;ncy;&amp;ocy;&amp;v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6721">
            <a:off x="5451129" y="4760573"/>
            <a:ext cx="1714512" cy="125246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3000372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Ручным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357694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Машинным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15338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выполнения аппликации.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28612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Выбрать ткань по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вету и фактуре в зависимости от сюжета; ткань проутюжить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28586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Разработать или выбрать рисунок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429132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Перевести рисунок на кальку пронумеровать детали и вырезать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Рисунок 19" descr="http://www.homyak55.ru/_fr/1/502589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cs3.livemaster.ru/zhurnalfoto/1/2/d/121104110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686"/>
            <a:ext cx="1357354" cy="11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g0.liveinternet.ru/images/attach/c/2/74/528/74528854_large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&amp;Acy;&amp;pcy;&amp;pcy;&amp;lcy;&amp;icy;&amp;kcy;&amp;acy;&amp;tscy;&amp;icy;&amp;yacy; &amp;dcy;&amp;lcy;&amp;yacy; &amp;dcy;&amp;iecy;&amp;tcy;&amp;iecy;&amp;jcy; «&amp;Gcy;&amp;rcy;&amp;ucy;&amp;shcy;&amp;acy;» - www.tambour.r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28802"/>
            <a:ext cx="785818" cy="10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brother-friends.ru/wp-content/uploads/2013/10/Prishivaem_applikacii_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72008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brother-friends.ru/wp-content/uploads/2013/10/Prishivaem_applikacii_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286388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i005.radikal.ru/0804/81/a383d7acb81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785926"/>
            <a:ext cx="1071570" cy="1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350043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Выкроить детали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471488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Наметать подготовленные детали на изделие</a:t>
            </a:r>
          </a:p>
        </p:txBody>
      </p:sp>
      <p:pic>
        <p:nvPicPr>
          <p:cNvPr id="7" name="Рисунок 6" descr="http://www.homyak55.ru/_fr/1/502589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572140"/>
            <a:ext cx="613832" cy="9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14311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Перевести детали аппликации на ткань, соблюдая направление долевой нити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571480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Основную ткань для аппликации укрепить подкладочной (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флизелин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клеевая ткань)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brother-friends.ru/wp-content/uploads/2013/10/Prishivaem_applikacii_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brother-friends.ru/wp-content/uploads/2013/10/Prishivaem_applikacii_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4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brother-friends.ru/wp-content/uploads/2013/10/Prishivaem_applikacii_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500174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brother-friends.ru/wp-content/uploads/2013/10/Prishivaem_applikacii_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357562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brother-friends.ru/wp-content/uploads/2013/10/Prishivaem_applikacii_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214950"/>
            <a:ext cx="180911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FA0E-053A-4D0A-9057-C78883F3E9A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513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ВЫПОЛНЕНИЕ АППЛИКАЦИИ  ИЗ      ТКАНИ</vt:lpstr>
      <vt:lpstr>ОБЪЕКТЫ ДЛЯ АППЛИКАЦИИ</vt:lpstr>
      <vt:lpstr>Одним из распространённых видов аппликации, который применяют для украшения, ремонта и отделки изделий является аппликация из ткани - или накладное шитьё</vt:lpstr>
      <vt:lpstr>                         Вспомним о цвете</vt:lpstr>
      <vt:lpstr>ГАРМОНИЯ  ЦВЕТА И ОТТЕНКОВ</vt:lpstr>
      <vt:lpstr>Материалами для тканевой аппликации могут служить всевозможные натуральные и синтетические ткани разной фактуры — гладкой, ворсистой, блестящей, матовой. Для выполнения выпуклой аппликации под неё подкладывают прокладочный материал - флизелин, синтепон, ватин. Аппликация может сочетаться с различными видами вышивки – стебельчатым швом, гладью, вышивкой бисером, пайетками и т. п.</vt:lpstr>
      <vt:lpstr>Способы соединения аппликации   с основой</vt:lpstr>
      <vt:lpstr>Этапы выполнения аппликации.</vt:lpstr>
      <vt:lpstr>Слайд 9</vt:lpstr>
      <vt:lpstr>Слайд 10</vt:lpstr>
      <vt:lpstr>Техника безопасности при выполнении ручных работ </vt:lpstr>
      <vt:lpstr>При выполнении влажно - тепловых работ</vt:lpstr>
      <vt:lpstr>       При выполнении машинных работ </vt:lpstr>
      <vt:lpstr>   СПАСИБО ЗА ВНИМАНИЕ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ВЫПОЛНЕНИЕ АППЛИКАЦИИ  ИЗ      ТКАНИ</dc:title>
  <dc:creator>пк</dc:creator>
  <cp:lastModifiedBy>пк</cp:lastModifiedBy>
  <cp:revision>132</cp:revision>
  <dcterms:created xsi:type="dcterms:W3CDTF">2013-10-26T11:05:55Z</dcterms:created>
  <dcterms:modified xsi:type="dcterms:W3CDTF">2013-11-05T16:11:57Z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