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7AC0E9-7950-47BF-89CD-84DE5BC79296}" type="datetimeFigureOut">
              <a:rPr lang="ru-RU" smtClean="0"/>
              <a:t>19.11.2012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640AE5-8CD0-48B7-B760-D1DAA8ECEF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408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40AE5-8CD0-48B7-B760-D1DAA8ECEF8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538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40AE5-8CD0-48B7-B760-D1DAA8ECEF8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361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40AE5-8CD0-48B7-B760-D1DAA8ECEF8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671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EFA4-A169-424D-999A-F734274AFD5A}" type="datetimeFigureOut">
              <a:rPr lang="ru-RU" smtClean="0"/>
              <a:t>19.11.2012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356D53F-1BBF-4941-B82B-12A5DF6E97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EFA4-A169-424D-999A-F734274AFD5A}" type="datetimeFigureOut">
              <a:rPr lang="ru-RU" smtClean="0"/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6D53F-1BBF-4941-B82B-12A5DF6E97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EFA4-A169-424D-999A-F734274AFD5A}" type="datetimeFigureOut">
              <a:rPr lang="ru-RU" smtClean="0"/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6D53F-1BBF-4941-B82B-12A5DF6E97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EFA4-A169-424D-999A-F734274AFD5A}" type="datetimeFigureOut">
              <a:rPr lang="ru-RU" smtClean="0"/>
              <a:t>19.11.2012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356D53F-1BBF-4941-B82B-12A5DF6E97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EFA4-A169-424D-999A-F734274AFD5A}" type="datetimeFigureOut">
              <a:rPr lang="ru-RU" smtClean="0"/>
              <a:t>19.11.2012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6D53F-1BBF-4941-B82B-12A5DF6E976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EFA4-A169-424D-999A-F734274AFD5A}" type="datetimeFigureOut">
              <a:rPr lang="ru-RU" smtClean="0"/>
              <a:t>19.11.2012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6D53F-1BBF-4941-B82B-12A5DF6E97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EFA4-A169-424D-999A-F734274AFD5A}" type="datetimeFigureOut">
              <a:rPr lang="ru-RU" smtClean="0"/>
              <a:t>19.11.2012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356D53F-1BBF-4941-B82B-12A5DF6E976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EFA4-A169-424D-999A-F734274AFD5A}" type="datetimeFigureOut">
              <a:rPr lang="ru-RU" smtClean="0"/>
              <a:t>19.11.2012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6D53F-1BBF-4941-B82B-12A5DF6E97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EFA4-A169-424D-999A-F734274AFD5A}" type="datetimeFigureOut">
              <a:rPr lang="ru-RU" smtClean="0"/>
              <a:t>19.11.2012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6D53F-1BBF-4941-B82B-12A5DF6E97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EFA4-A169-424D-999A-F734274AFD5A}" type="datetimeFigureOut">
              <a:rPr lang="ru-RU" smtClean="0"/>
              <a:t>19.11.2012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6D53F-1BBF-4941-B82B-12A5DF6E97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EFA4-A169-424D-999A-F734274AFD5A}" type="datetimeFigureOut">
              <a:rPr lang="ru-RU" smtClean="0"/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6D53F-1BBF-4941-B82B-12A5DF6E976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53EEFA4-A169-424D-999A-F734274AFD5A}" type="datetimeFigureOut">
              <a:rPr lang="ru-RU" smtClean="0"/>
              <a:t>19.11.2012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356D53F-1BBF-4941-B82B-12A5DF6E976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2253006"/>
            <a:ext cx="8458200" cy="2648932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00B0F0"/>
                </a:solidFill>
                <a:ea typeface="Times New Roman"/>
                <a:cs typeface="Times New Roman"/>
              </a:rPr>
              <a:t/>
            </a:r>
            <a:br>
              <a:rPr lang="ru-RU" dirty="0" smtClean="0">
                <a:solidFill>
                  <a:srgbClr val="00B0F0"/>
                </a:solidFill>
                <a:ea typeface="Times New Roman"/>
                <a:cs typeface="Times New Roman"/>
              </a:rPr>
            </a:br>
            <a:r>
              <a:rPr lang="ru-RU" dirty="0" smtClean="0">
                <a:solidFill>
                  <a:srgbClr val="00B0F0"/>
                </a:solidFill>
                <a:ea typeface="Times New Roman"/>
                <a:cs typeface="Times New Roman"/>
              </a:rPr>
              <a:t>       </a:t>
            </a:r>
            <a:br>
              <a:rPr lang="ru-RU" dirty="0" smtClean="0">
                <a:solidFill>
                  <a:srgbClr val="00B0F0"/>
                </a:solidFill>
                <a:ea typeface="Times New Roman"/>
                <a:cs typeface="Times New Roman"/>
              </a:rPr>
            </a:br>
            <a:r>
              <a:rPr lang="ru-RU" dirty="0" smtClean="0">
                <a:solidFill>
                  <a:srgbClr val="00B0F0"/>
                </a:solidFill>
                <a:ea typeface="Times New Roman"/>
                <a:cs typeface="Times New Roman"/>
              </a:rPr>
              <a:t>       </a:t>
            </a:r>
            <a:r>
              <a:rPr lang="ru-RU" b="1" dirty="0" smtClean="0">
                <a:solidFill>
                  <a:srgbClr val="00B0F0"/>
                </a:solidFill>
                <a:ea typeface="Times New Roman"/>
                <a:cs typeface="Times New Roman"/>
              </a:rPr>
              <a:t>«</a:t>
            </a:r>
            <a:r>
              <a:rPr lang="ru-RU" b="1" dirty="0">
                <a:solidFill>
                  <a:srgbClr val="00B0F0"/>
                </a:solidFill>
                <a:ea typeface="Times New Roman"/>
                <a:cs typeface="Times New Roman"/>
              </a:rPr>
              <a:t>Секреты моей бабушки</a:t>
            </a:r>
            <a:r>
              <a:rPr lang="ru-RU" b="1" dirty="0" smtClean="0">
                <a:solidFill>
                  <a:srgbClr val="00B0F0"/>
                </a:solidFill>
                <a:ea typeface="Times New Roman"/>
                <a:cs typeface="Times New Roman"/>
              </a:rPr>
              <a:t>»</a:t>
            </a:r>
            <a:br>
              <a:rPr lang="ru-RU" b="1" dirty="0" smtClean="0">
                <a:solidFill>
                  <a:srgbClr val="00B0F0"/>
                </a:solidFill>
                <a:ea typeface="Times New Roman"/>
                <a:cs typeface="Times New Roman"/>
              </a:rPr>
            </a:br>
            <a:r>
              <a:rPr lang="ru-RU" b="1" dirty="0" smtClean="0">
                <a:solidFill>
                  <a:srgbClr val="00B0F0"/>
                </a:solidFill>
                <a:ea typeface="Times New Roman"/>
                <a:cs typeface="Times New Roman"/>
              </a:rPr>
              <a:t>                                        </a:t>
            </a:r>
            <a:r>
              <a:rPr lang="ru-RU" sz="2000" b="1" dirty="0" smtClean="0">
                <a:solidFill>
                  <a:srgbClr val="00B0F0"/>
                </a:solidFill>
                <a:ea typeface="Times New Roman"/>
                <a:cs typeface="Times New Roman"/>
              </a:rPr>
              <a:t>Выполнила  Ильина Наталья</a:t>
            </a:r>
            <a:br>
              <a:rPr lang="ru-RU" sz="2000" b="1" dirty="0" smtClean="0">
                <a:solidFill>
                  <a:srgbClr val="00B0F0"/>
                </a:solidFill>
                <a:ea typeface="Times New Roman"/>
                <a:cs typeface="Times New Roman"/>
              </a:rPr>
            </a:br>
            <a:r>
              <a:rPr lang="ru-RU" sz="2000" b="1" dirty="0" smtClean="0">
                <a:solidFill>
                  <a:srgbClr val="00B0F0"/>
                </a:solidFill>
                <a:ea typeface="Times New Roman"/>
                <a:cs typeface="Times New Roman"/>
              </a:rPr>
              <a:t>                                                                           ученица     10   класса      </a:t>
            </a:r>
            <a:br>
              <a:rPr lang="ru-RU" sz="2000" b="1" dirty="0" smtClean="0">
                <a:solidFill>
                  <a:srgbClr val="00B0F0"/>
                </a:solidFill>
                <a:ea typeface="Times New Roman"/>
                <a:cs typeface="Times New Roman"/>
              </a:rPr>
            </a:br>
            <a:r>
              <a:rPr lang="ru-RU" sz="2000" b="1" dirty="0" smtClean="0">
                <a:solidFill>
                  <a:srgbClr val="00B0F0"/>
                </a:solidFill>
                <a:ea typeface="Times New Roman"/>
                <a:cs typeface="Times New Roman"/>
              </a:rPr>
              <a:t>                                                                 руководитель     </a:t>
            </a:r>
            <a:r>
              <a:rPr lang="ru-RU" sz="2000" b="1" dirty="0" err="1" smtClean="0">
                <a:solidFill>
                  <a:srgbClr val="00B0F0"/>
                </a:solidFill>
                <a:ea typeface="Times New Roman"/>
                <a:cs typeface="Times New Roman"/>
              </a:rPr>
              <a:t>буравенская</a:t>
            </a:r>
            <a:r>
              <a:rPr lang="ru-RU" sz="2000" b="1" dirty="0" smtClean="0">
                <a:solidFill>
                  <a:srgbClr val="00B0F0"/>
                </a:solidFill>
                <a:ea typeface="Times New Roman"/>
                <a:cs typeface="Times New Roman"/>
              </a:rPr>
              <a:t>  и. м.</a:t>
            </a:r>
            <a:r>
              <a:rPr lang="ru-RU" sz="2000" dirty="0">
                <a:ea typeface="Times New Roman"/>
                <a:cs typeface="Times New Roman"/>
              </a:rPr>
              <a:t/>
            </a:r>
            <a:br>
              <a:rPr lang="ru-RU" sz="2000" dirty="0">
                <a:ea typeface="Times New Roman"/>
                <a:cs typeface="Times New Roman"/>
              </a:rPr>
            </a:br>
            <a:r>
              <a:rPr lang="ru-RU" sz="2000" dirty="0">
                <a:solidFill>
                  <a:srgbClr val="00B0F0"/>
                </a:solidFill>
                <a:ea typeface="Times New Roman"/>
                <a:cs typeface="Times New Roman"/>
              </a:rPr>
              <a:t>	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4293096"/>
            <a:ext cx="5976664" cy="2808312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5006975" algn="l"/>
              </a:tabLst>
            </a:pPr>
            <a:r>
              <a:rPr lang="ru-RU" sz="4800" dirty="0">
                <a:solidFill>
                  <a:srgbClr val="00B0F0"/>
                </a:solidFill>
                <a:ea typeface="Times New Roman"/>
                <a:cs typeface="Times New Roman"/>
              </a:rPr>
              <a:t>	</a:t>
            </a:r>
            <a:endParaRPr lang="ru-RU" sz="2000" dirty="0">
              <a:ea typeface="Times New Roman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Рисунок 3" descr="http://pelagea-kukla.ru/sites/default/files/styles/medium/public/izobrazhenie_045_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6639"/>
            <a:ext cx="2548255" cy="2623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м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45096"/>
            <a:ext cx="2458085" cy="2554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30 kab\Desktop\SAM_183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40" y="4221088"/>
            <a:ext cx="2398395" cy="2376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Птица Радость кукла Lydia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45097"/>
            <a:ext cx="2141215" cy="25547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207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676456" cy="792088"/>
          </a:xfrm>
        </p:spPr>
        <p:txBody>
          <a:bodyPr>
            <a:normAutofit fontScale="90000"/>
          </a:bodyPr>
          <a:lstStyle/>
          <a:p>
            <a:r>
              <a:rPr lang="ru-RU"/>
              <a:t/>
            </a:r>
            <a:br>
              <a:rPr lang="ru-RU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0" indent="-274320">
              <a:spcBef>
                <a:spcPts val="600"/>
              </a:spcBef>
              <a:buClr>
                <a:srgbClr val="F3A447"/>
              </a:buClr>
              <a:buSzPct val="85000"/>
              <a:buNone/>
            </a:pPr>
            <a:r>
              <a:rPr lang="ru-RU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</a:rPr>
              <a:t>Задачи:</a:t>
            </a:r>
            <a:r>
              <a:rPr lang="ru-RU" u="sng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</a:rPr>
              <a:t> </a:t>
            </a:r>
          </a:p>
          <a:p>
            <a:pPr marL="274320" lvl="0" indent="-274320">
              <a:spcBef>
                <a:spcPts val="600"/>
              </a:spcBef>
              <a:buClr>
                <a:srgbClr val="F3A447"/>
              </a:buClr>
              <a:buSzPct val="85000"/>
              <a:buFont typeface="Wingdings 2"/>
              <a:buChar char=""/>
            </a:pPr>
            <a:r>
              <a:rPr lang="ru-RU" sz="2600" b="1" i="1" dirty="0">
                <a:solidFill>
                  <a:srgbClr val="002060"/>
                </a:solidFill>
                <a:latin typeface="Constantia"/>
              </a:rPr>
              <a:t>Познакомить с обрядовой куклой –оберегом «Кубышкой-травницей» и техникой её создания;</a:t>
            </a:r>
          </a:p>
          <a:p>
            <a:pPr marL="274320" lvl="0" indent="-274320">
              <a:spcBef>
                <a:spcPts val="600"/>
              </a:spcBef>
              <a:buClr>
                <a:srgbClr val="F3A447"/>
              </a:buClr>
              <a:buSzPct val="85000"/>
              <a:buFont typeface="Wingdings 2"/>
              <a:buChar char=""/>
            </a:pPr>
            <a:r>
              <a:rPr lang="ru-RU" sz="2600" b="1" i="1" dirty="0">
                <a:solidFill>
                  <a:srgbClr val="002060"/>
                </a:solidFill>
                <a:latin typeface="Constantia"/>
              </a:rPr>
              <a:t>Развивать эстетическое отношение к народному искусству;</a:t>
            </a:r>
            <a:endParaRPr lang="ru-RU" sz="2600" dirty="0">
              <a:solidFill>
                <a:srgbClr val="002060"/>
              </a:solidFill>
              <a:latin typeface="Constantia"/>
            </a:endParaRPr>
          </a:p>
          <a:p>
            <a:pPr marL="274320" lvl="0" indent="-274320">
              <a:spcBef>
                <a:spcPts val="600"/>
              </a:spcBef>
              <a:buClr>
                <a:srgbClr val="F3A447"/>
              </a:buClr>
              <a:buSzPct val="85000"/>
              <a:buFont typeface="Wingdings 2"/>
              <a:buChar char=""/>
            </a:pPr>
            <a:r>
              <a:rPr lang="ru-RU" sz="2600" b="1" i="1" dirty="0">
                <a:solidFill>
                  <a:srgbClr val="002060"/>
                </a:solidFill>
                <a:latin typeface="Constantia"/>
              </a:rPr>
              <a:t>Формировать чувство гордости за искусство мастеров своей страны, своей Малой Родины;</a:t>
            </a:r>
            <a:endParaRPr lang="ru-RU" sz="2600" dirty="0">
              <a:solidFill>
                <a:srgbClr val="002060"/>
              </a:solidFill>
              <a:latin typeface="Constantia"/>
            </a:endParaRPr>
          </a:p>
          <a:p>
            <a:pPr marL="274320" lvl="0" indent="-274320">
              <a:spcBef>
                <a:spcPts val="600"/>
              </a:spcBef>
              <a:buClr>
                <a:srgbClr val="F3A447"/>
              </a:buClr>
              <a:buSzPct val="85000"/>
              <a:buFont typeface="Wingdings 2"/>
              <a:buChar char=""/>
            </a:pPr>
            <a:r>
              <a:rPr lang="ru-RU" sz="2600" b="1" i="1" dirty="0">
                <a:solidFill>
                  <a:srgbClr val="002060"/>
                </a:solidFill>
                <a:latin typeface="Constantia"/>
              </a:rPr>
              <a:t>Формировать потребность </a:t>
            </a:r>
            <a:r>
              <a:rPr lang="ru-RU" sz="2600" b="1" i="1" dirty="0" smtClean="0">
                <a:solidFill>
                  <a:srgbClr val="002060"/>
                </a:solidFill>
                <a:latin typeface="Constantia"/>
              </a:rPr>
              <a:t>в   творческой </a:t>
            </a:r>
            <a:r>
              <a:rPr lang="ru-RU" sz="2600" b="1" i="1" dirty="0">
                <a:solidFill>
                  <a:srgbClr val="002060"/>
                </a:solidFill>
                <a:latin typeface="Constantia"/>
              </a:rPr>
              <a:t>деятельности.</a:t>
            </a:r>
            <a:endParaRPr lang="ru-RU" sz="2600" dirty="0">
              <a:solidFill>
                <a:srgbClr val="002060"/>
              </a:solidFill>
              <a:latin typeface="Constantia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326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r>
              <a:rPr lang="ru-RU" dirty="0" smtClean="0">
                <a:solidFill>
                  <a:srgbClr val="C00000"/>
                </a:solidFill>
              </a:rPr>
              <a:t>: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2060"/>
                </a:solidFill>
              </a:rPr>
              <a:t>развивать интерес к изучению обрядовых традиций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008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584036"/>
          </a:xfrm>
        </p:spPr>
        <p:txBody>
          <a:bodyPr>
            <a:normAutofit fontScale="90000"/>
          </a:bodyPr>
          <a:lstStyle/>
          <a:p>
            <a:r>
              <a:rPr lang="ru-RU" sz="3000" u="sng" cap="none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Актуальность: </a:t>
            </a:r>
            <a:r>
              <a:rPr lang="ru-RU" sz="3000" cap="none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физическое и духовное здоровье нации - сегодня одна из важнейших проблем  нашей страны, а народная культура, на </a:t>
            </a:r>
            <a:r>
              <a:rPr lang="ru-RU" sz="3000" cap="none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мой </a:t>
            </a:r>
            <a:r>
              <a:rPr lang="ru-RU" sz="3000" cap="none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взгляд, может дать ответы на многие вопросы. Народная мудрость – может научить как сохранить и защитить свой дом</a:t>
            </a:r>
            <a:endParaRPr lang="ru-RU" dirty="0"/>
          </a:p>
        </p:txBody>
      </p:sp>
      <p:pic>
        <p:nvPicPr>
          <p:cNvPr id="4" name="Объект 3" descr="Кукла-оберег Кубышка-травница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847668">
            <a:off x="5482358" y="3330503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rebenok.by/community/attach/2010/03/19/204603_28ad52705cf9c8d41ee620a0d5c1e96df24be0eb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20804149">
            <a:off x="685293" y="3311637"/>
            <a:ext cx="2838979" cy="2855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597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332656"/>
            <a:ext cx="8686800" cy="5747469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ИСТОРИЧЕСКАЯ СПРАВКА </a:t>
            </a:r>
          </a:p>
          <a:p>
            <a:endParaRPr lang="ru-RU" b="1" dirty="0"/>
          </a:p>
          <a:p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Кукла «Кубышка-травница» Традиционная народная кукла – оберег. . 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Обереговые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куклы – помощники, советчики и защитники.   </a:t>
            </a:r>
          </a:p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Чтобы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воздух в избе был чистый мешочек-юбку набивали душистыми успокаивающими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травами–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душицей, зверобоем, мятой, тысячелистником или хвоей.</a:t>
            </a:r>
          </a:p>
          <a:p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Кукла-кубышка это оберег, она обязательно делается с добрыми (светлыми) мыслями, её задача - защитить человека от "злых сил", принять на себя болезни и несчастья, повысить благосостояние человека, а также помочь детям через кукольный мир войти во "взрослую жизнь" полноправными членами общества, а взрослым вновь почувствовать себя детьми. 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080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899160" indent="449580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00B0F0"/>
                </a:solidFill>
                <a:effectLst/>
                <a:latin typeface="Calibri"/>
                <a:ea typeface="Times New Roman"/>
                <a:cs typeface="Times New Roman"/>
              </a:rPr>
              <a:t>             Выбор </a:t>
            </a:r>
            <a:r>
              <a:rPr lang="ru-RU" b="1" dirty="0">
                <a:solidFill>
                  <a:srgbClr val="00B0F0"/>
                </a:solidFill>
                <a:effectLst/>
                <a:latin typeface="Calibri"/>
                <a:ea typeface="Times New Roman"/>
                <a:cs typeface="Times New Roman"/>
              </a:rPr>
              <a:t>модели</a:t>
            </a:r>
            <a:r>
              <a:rPr lang="ru-RU" sz="1600" dirty="0">
                <a:effectLst/>
                <a:latin typeface="Calibri"/>
                <a:ea typeface="Times New Roman"/>
                <a:cs typeface="Times New Roman"/>
              </a:rPr>
              <a:t/>
            </a:r>
            <a:br>
              <a:rPr lang="ru-RU" sz="1600" dirty="0">
                <a:effectLst/>
                <a:latin typeface="Calibri"/>
                <a:ea typeface="Times New Roman"/>
                <a:cs typeface="Times New Roman"/>
              </a:rPr>
            </a:br>
            <a:endParaRPr lang="ru-RU" dirty="0"/>
          </a:p>
        </p:txBody>
      </p:sp>
      <p:pic>
        <p:nvPicPr>
          <p:cNvPr id="4" name="Объект 3" descr="м1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08" y="1052736"/>
            <a:ext cx="2854571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1005_128767395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103679"/>
            <a:ext cx="2607945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30 kab\Desktop\SAM_183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761" y="3635375"/>
            <a:ext cx="2736304" cy="2745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rebenok.by/community/attach/2010/03/19/204605_3af968bd3488b2b697f522fa62e72a7b4b3cee25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 rot="20465849">
            <a:off x="487232" y="3677934"/>
            <a:ext cx="2408895" cy="2589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Кукла-оберег Кубышка-травница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 rot="1063764">
            <a:off x="6307437" y="3676889"/>
            <a:ext cx="2501399" cy="2591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602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6348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0145" y="1412776"/>
            <a:ext cx="8686800" cy="357745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19" y="692697"/>
            <a:ext cx="6312838" cy="3744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http://pelagea-kukla.ru/sites/default/files/styles/medium/public/izobrazhenie_00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982" y="3789040"/>
            <a:ext cx="3419442" cy="2712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621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cap="none" dirty="0" smtClean="0">
                <a:solidFill>
                  <a:srgbClr val="FF0000"/>
                </a:solidFill>
                <a:effectLst/>
                <a:latin typeface="Calibri"/>
                <a:ea typeface="Times New Roman"/>
                <a:cs typeface="Times New Roman"/>
              </a:rPr>
              <a:t>      Магазин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115198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6000" dirty="0" smtClean="0">
                <a:latin typeface="Mistral"/>
                <a:ea typeface="Times New Roman"/>
                <a:cs typeface="Times New Roman"/>
              </a:rPr>
              <a:t>           </a:t>
            </a:r>
            <a:r>
              <a:rPr lang="ru-RU" sz="6000" dirty="0">
                <a:solidFill>
                  <a:srgbClr val="00B050"/>
                </a:solidFill>
                <a:latin typeface="Mistral"/>
                <a:ea typeface="Times New Roman"/>
                <a:cs typeface="Times New Roman"/>
              </a:rPr>
              <a:t>«Здоровье</a:t>
            </a:r>
            <a:r>
              <a:rPr lang="ru-RU" sz="6000" dirty="0" smtClean="0">
                <a:solidFill>
                  <a:srgbClr val="00B050"/>
                </a:solidFill>
                <a:latin typeface="Mistral"/>
                <a:ea typeface="Times New Roman"/>
                <a:cs typeface="Times New Roman"/>
              </a:rPr>
              <a:t>»</a:t>
            </a:r>
            <a:endParaRPr lang="ru-RU" sz="1400" dirty="0" smtClean="0">
              <a:latin typeface="Calibri"/>
              <a:ea typeface="Times New Roman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solidFill>
                  <a:srgbClr val="00B0F0"/>
                </a:solidFill>
                <a:latin typeface="Mistral"/>
                <a:ea typeface="Times New Roman"/>
                <a:cs typeface="Times New Roman"/>
              </a:rPr>
              <a:t>                    Вы </a:t>
            </a:r>
            <a:r>
              <a:rPr lang="ru-RU" dirty="0">
                <a:solidFill>
                  <a:srgbClr val="00B0F0"/>
                </a:solidFill>
                <a:latin typeface="Mistral"/>
                <a:ea typeface="Times New Roman"/>
                <a:cs typeface="Times New Roman"/>
              </a:rPr>
              <a:t>здоровье берегите </a:t>
            </a:r>
            <a:endParaRPr lang="ru-RU" sz="1400" dirty="0">
              <a:latin typeface="Calibri"/>
              <a:ea typeface="Times New Roman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solidFill>
                  <a:srgbClr val="00B0F0"/>
                </a:solidFill>
                <a:latin typeface="Mistral"/>
                <a:ea typeface="Times New Roman"/>
                <a:cs typeface="Times New Roman"/>
              </a:rPr>
              <a:t>                          Травы </a:t>
            </a:r>
            <a:r>
              <a:rPr lang="ru-RU" dirty="0">
                <a:solidFill>
                  <a:srgbClr val="00B0F0"/>
                </a:solidFill>
                <a:latin typeface="Mistral"/>
                <a:ea typeface="Times New Roman"/>
                <a:cs typeface="Times New Roman"/>
              </a:rPr>
              <a:t>бережно храните</a:t>
            </a:r>
            <a:endParaRPr lang="ru-RU" sz="1400" dirty="0">
              <a:latin typeface="Calibri"/>
              <a:ea typeface="Times New Roman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solidFill>
                  <a:srgbClr val="00B0F0"/>
                </a:solidFill>
                <a:latin typeface="Mistral"/>
                <a:ea typeface="Times New Roman"/>
                <a:cs typeface="Times New Roman"/>
              </a:rPr>
              <a:t>                                Чтоб </a:t>
            </a:r>
            <a:r>
              <a:rPr lang="ru-RU" dirty="0">
                <a:solidFill>
                  <a:srgbClr val="00B0F0"/>
                </a:solidFill>
                <a:latin typeface="Mistral"/>
                <a:ea typeface="Times New Roman"/>
                <a:cs typeface="Times New Roman"/>
              </a:rPr>
              <a:t>здоровье сохранить</a:t>
            </a:r>
            <a:endParaRPr lang="ru-RU" sz="1400" dirty="0">
              <a:latin typeface="Calibri"/>
              <a:ea typeface="Times New Roman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solidFill>
                  <a:srgbClr val="00B0F0"/>
                </a:solidFill>
                <a:latin typeface="Mistral"/>
                <a:ea typeface="Times New Roman"/>
                <a:cs typeface="Times New Roman"/>
              </a:rPr>
              <a:t>                                     Нужно </a:t>
            </a:r>
            <a:r>
              <a:rPr lang="ru-RU" dirty="0">
                <a:solidFill>
                  <a:srgbClr val="00B0F0"/>
                </a:solidFill>
                <a:latin typeface="Mistral"/>
                <a:ea typeface="Times New Roman"/>
                <a:cs typeface="Times New Roman"/>
              </a:rPr>
              <a:t>травницу купить.</a:t>
            </a:r>
            <a:endParaRPr lang="ru-RU" sz="1400" dirty="0">
              <a:latin typeface="Calibri"/>
              <a:ea typeface="Times New Roman"/>
              <a:cs typeface="Times New Roman"/>
            </a:endParaRPr>
          </a:p>
          <a:p>
            <a:r>
              <a:rPr lang="ru-RU" dirty="0" smtClean="0"/>
              <a:t>Обращаться по адресу: ул. Советская, 396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573016"/>
            <a:ext cx="2736305" cy="2520280"/>
          </a:xfrm>
          <a:prstGeom prst="rect">
            <a:avLst/>
          </a:prstGeom>
          <a:noFill/>
        </p:spPr>
      </p:pic>
      <p:pic>
        <p:nvPicPr>
          <p:cNvPr id="5" name="Рисунок 4" descr="C:\Users\30 kab\Desktop\SAM_183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50391"/>
            <a:ext cx="2398395" cy="25025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072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                 Готовое изделие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478" y="1589333"/>
            <a:ext cx="5939444" cy="445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61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92</TotalTime>
  <Words>156</Words>
  <Application>Microsoft Office PowerPoint</Application>
  <PresentationFormat>Экран (4:3)</PresentationFormat>
  <Paragraphs>27</Paragraphs>
  <Slides>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                «Секреты моей бабушки»                                         Выполнила  Ильина Наталья                                                                            ученица     10   класса                                                                        руководитель     буравенская  и. м.  </vt:lpstr>
      <vt:lpstr> </vt:lpstr>
      <vt:lpstr>Актуальность: физическое и духовное здоровье нации - сегодня одна из важнейших проблем  нашей страны, а народная культура, на мой взгляд, может дать ответы на многие вопросы. Народная мудрость – может научить как сохранить и защитить свой дом</vt:lpstr>
      <vt:lpstr>Презентация PowerPoint</vt:lpstr>
      <vt:lpstr>             Выбор модели </vt:lpstr>
      <vt:lpstr>Презентация PowerPoint</vt:lpstr>
      <vt:lpstr>      Магазин</vt:lpstr>
      <vt:lpstr>                 Готовое изделие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«Секреты моей бабушки»</dc:title>
  <dc:creator>Пользователь</dc:creator>
  <cp:lastModifiedBy>Пользователь</cp:lastModifiedBy>
  <cp:revision>8</cp:revision>
  <dcterms:created xsi:type="dcterms:W3CDTF">2012-11-19T15:05:30Z</dcterms:created>
  <dcterms:modified xsi:type="dcterms:W3CDTF">2012-11-19T17:37:27Z</dcterms:modified>
</cp:coreProperties>
</file>