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6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33CC"/>
    <a:srgbClr val="FF99FF"/>
    <a:srgbClr val="66CCFF"/>
    <a:srgbClr val="0099FF"/>
    <a:srgbClr val="FF0066"/>
    <a:srgbClr val="66FFFF"/>
    <a:srgbClr val="9999FF"/>
    <a:srgbClr val="CCECFF"/>
    <a:srgbClr val="99CCFF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5" autoAdjust="0"/>
    <p:restoredTop sz="97120" autoAdjust="0"/>
  </p:normalViewPr>
  <p:slideViewPr>
    <p:cSldViewPr>
      <p:cViewPr>
        <p:scale>
          <a:sx n="61" d="100"/>
          <a:sy n="61" d="100"/>
        </p:scale>
        <p:origin x="-211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D184D-03F8-4CFA-9FFC-0104CC29CEFF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0CD18-8550-4F6E-A9C7-75790C269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4D976-0F68-475C-83E9-4E420847DA0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0CF28-85BC-4024-B12E-D34F9F725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0CF28-85BC-4024-B12E-D34F9F725A0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7097-FD28-47EF-8F64-17C0A4C404B8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626388-C066-4ABB-B936-8417EC3C4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A52A-FCE1-4571-888F-3A88C147C51C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982E-AF9C-4C90-A034-F3948BD76173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D4E7-F122-4C46-8CBC-EC839905CCC6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626388-C066-4ABB-B936-8417EC3C4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6E2-364B-4AA2-8F15-AB4533B223EB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2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F088-7726-47FB-AE44-F0A59939B337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E5BC-3314-42F5-AACC-5B848603FEEC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D626388-C066-4ABB-B936-8417EC3C40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Tm="2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593C-9953-4851-920A-66BC2BC1FE1B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1D2A-1F9A-4504-A41C-B3D4165A3CCE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8F82-E113-494B-99C3-99E77CB1647E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217E-FAA8-43B5-9877-1AB93A8E591A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Tm="2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60BA79-A666-47CD-A815-7AC704950E36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626388-C066-4ABB-B936-8417EC3C40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ransition advTm="25000"/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4.gif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4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4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4.gif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73.gif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subscribe.ru/group/mir-iskusstva-tvorchestva-i-krasotyi/903749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8027890" cy="24288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br>
              <a:rPr lang="ru-RU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Аппликация </a:t>
            </a:r>
            <a:r>
              <a:rPr lang="ru-RU" sz="32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214686"/>
            <a:ext cx="4357718" cy="205220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Лебедева Лариса Георгиевна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учитель технологии МБОУ СОШ 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г.Тула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8" name="Picture 8" descr="http://mtdata.ru/u9/photoC877/20649808552-0/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466" y="2643182"/>
            <a:ext cx="4333410" cy="37033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642918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Художественное оформление  изделий</a:t>
            </a:r>
          </a:p>
          <a:p>
            <a:endParaRPr lang="ru-RU" sz="36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6" name="Рисунок 5" descr="http://www.homyak55.ru/_fr/1/5025897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48" y="5214950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714356"/>
            <a:ext cx="80010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У северных народов </a:t>
            </a:r>
            <a:r>
              <a:rPr lang="ru-RU" sz="2200" dirty="0" smtClean="0">
                <a:solidFill>
                  <a:srgbClr val="66FFFF"/>
                </a:solidFill>
              </a:rPr>
              <a:t>использовались для аппликации куски кожи и меха – лоскутки, оставшиеся от пошива одежды и меховых одеял. В России – во времена появления ткацких фабрик – использовались и домотканые и фабричные ткани – в дело шли все лоскутки.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В России – </a:t>
            </a:r>
            <a:r>
              <a:rPr lang="ru-RU" sz="2200" dirty="0" smtClean="0">
                <a:solidFill>
                  <a:srgbClr val="66CCFF"/>
                </a:solidFill>
              </a:rPr>
              <a:t>во времена появления ткацких фабрик – использовались и домотканые и фабричные ткани – в дело шли все лоскутки. Естественно, что лоскутным шитьем и аппликацией занимались люди небогатые, они стремились использовать и оставшийся лоскут и одновременно украсить свою одежду: сарафаны, рубашки; жилище занавески и шторы, скатерти и салфетки, коврики и одеяла.</a:t>
            </a:r>
          </a:p>
          <a:p>
            <a:r>
              <a:rPr lang="ru-RU" sz="2200" dirty="0" smtClean="0">
                <a:solidFill>
                  <a:srgbClr val="D60093"/>
                </a:solidFill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В Америке </a:t>
            </a:r>
            <a:r>
              <a:rPr lang="ru-RU" sz="2200" dirty="0" smtClean="0">
                <a:solidFill>
                  <a:srgbClr val="99CC00"/>
                </a:solidFill>
              </a:rPr>
              <a:t>во времена переселения европейцев возникает некий дефицит в тканях, а в некоторых случаях возможно и в средствах, поэтому тоже образуется лоскутное шитье. </a:t>
            </a:r>
            <a:endParaRPr lang="ru-RU" sz="2200" dirty="0">
              <a:solidFill>
                <a:srgbClr val="99CC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 descr="http://www.homyak55.ru/_fr/1/5025897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58082" y="5500702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29684" cy="142876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Классификация аппликации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7429552" cy="4500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форме 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buNone/>
            </a:pPr>
            <a:endParaRPr lang="ru-RU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endParaRPr lang="ru-RU" dirty="0" smtClean="0"/>
          </a:p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6326" name="Picture 6" descr="http://img0.liveinternet.ru/images/attach/c/5/86/381/86381666_large_Ap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2285992"/>
            <a:ext cx="2000264" cy="2003817"/>
          </a:xfrm>
          <a:prstGeom prst="rect">
            <a:avLst/>
          </a:prstGeom>
          <a:noFill/>
        </p:spPr>
      </p:pic>
      <p:sp>
        <p:nvSpPr>
          <p:cNvPr id="56330" name="AutoShape 10" descr="data:image/jpeg;base64,/9j/4AAQSkZJRgABAQAAAQABAAD/2wCEAAkGBhQSERUUExQWFRQUGBgYFxgWGBcYGhgXGBoVGBgWGBgXHCYeFxkjGhcUHy8gJCcpLCwsFR4xNTAqNSYrLCkBCQoKDgwOGg8PGikgHyApLCkqLCksKSksLCksKSkpKSkpLCkpLCkpKSwsKSkpLCksKSwpKSksKSwsNSksLCwpLP/AABEIAMoA+gMBIgACEQEDEQH/xAAbAAABBQEBAAAAAAAAAAAAAAADAQIEBQYAB//EAD8QAAECBAQEAwYEBQIGAwAAAAECEQADITEEBRJBBlFhcSKBkRMyobHB8AcjQtEUUmLh8RVyFiQzkrLCY4Ki/8QAGgEAAQUBAAAAAAAAAAAAAAAAAAECAwQFBv/EACgRAAICAQQBBAIDAQEAAAAAAAABAgMRBBIhMUETIjJRBWEUM3GBUv/aAAwDAQACEQMRAD8A9ecfH0gM4btWCA+bw7Fb9oiJCKIclPrDOXOCNCAOSkA0jmhQXhAXgEOLv5w0hzzvCqd/OHPXk0KA1Frwu8NqPSIeOzJEkKmTVhEsCpJAc3YczABPV8oIkWjA4bGZhjCVyCJMqw9oCH6p8JctEsZXmsskidKm1so9v6B84Aya/TVvOF1V6Ri8Px5NknRjZJQa+NA6kUG/lzjXYTFJmS0rQQpKg4IMAZHLECUp4eovcQM7dYBRXdqdIUKhp77wjwCBG6QPEY2XLqpaE/7lAfMxRZ5xIoH2OGT7SepzRiEMWBU9AYgZfwEqb+ZjZqlqUKpB90kvfbyaEwBssPiUrBKVJUOYII9REnRGBx/B83Bkz8HOV4K6FOXe9ixDdI03DPEAxckKAZaGEwWZTfKhhRMlooU5Q4hoUF4VfKGjhiRSOB+UOEMUKvCiMRcc8IotDQecKBxq8cbQsM1UgFHJ3hhXHKVt6wJ4AJ8lFT5Qs81itzriGVhQn2inKqAJqW5sIFI4kw833JqNtwD5xG7YoXayW9fOHBV4F7V7G3UfSCOfv7tCppiBhv8AdYaf2hiFO8PUaXgyA5SoGVVh4VA9dYcAsxVIxmYS/wCLzFEhRJkyUlaw9CRancpjZTDQ8oxWAX7LOpmot7RDB6OCEED1QfWFQjJfEObz5mKThMEQFJQdVWAowHlSAzOB8VpKv4xSprOEupiRy8UNxajgcwOIUkmVOGkqSLaiASWsxCfjG0kYhEzxIUlTgEEEe6a7VhQ84Mxw/mQxSJmFxaPzZbOFBnSwqOReKvFSZuVzguWVTMOs1So+6TfoO8WGJlac4lLQfeQdY7JmCv8A+fMRosxwyJiVIWAQaMfhBkMcjcvx6J0tMyWrUlVX5HkeRiRpeMPwhMVhcTMwayVJWdSCXDGvO+oD4GNxNLBrUMJgRcAVqpajxQ57mK1KTJkN7RZYm7Dd2tFhmmPEiSpZfwgkNuWDD1ir4QwC/FiZp8c5ikMXShzSu9R6QDi6ybJUYdDJ8SlEqWssCo79aQ/IM6TifalKSBLWUV3Z69qROSnzeM1NwZwE1U5CFLkTCNaEO6D/ADAVcV6QAaiZMABL2+2MZX8OctUkYicqgmrZIb+UqqDyOr4QDG8R/wAY2GwwXqme8soICBuO/wAI1uXYRMmUiUn3UgDzG8IxGSBSl4cEwzf+0Oe0NyuhRpMCWuEmLYwxS/nBlBgUw5/lDCqEUKtC5QYFmQ4D5QkJ7T5QOSQDVisM0HrDMRikJbUQHLOfpB0hw4Aba8JviGDzzM9MzNpstfiSQQxqB4Xpyh+O4Ekl9KlJpRyFD41gWagys4ctpmHelFJIbu4jSLpy/wA/WMTWWzqmsPs04YxyY0cP4mSdUmcegKtqbENEj/VMySba7iya8u8aJS/KEeu/3byiKOskvAOEH4KWXxpmEtvaSElIYGhH/sRFhK/E2WUstCgdwBQecTdFLXqX+sBm5fKUS8tHpEsdf/6Q10xfRZYbjfCLH/VCSf5nT84spOZSpjFMxKnB90vGMxfCuHUT4QkncFXydoq53BJS5kzVAsWFRXqRaLMNbB9MY9LnpnqMVHEXDf8AEpCkEonIqhVKtse8YaVmGY4aupUxKWLEA/3jR5N+JcpYAnpVLVZyHS46i14uRuTK0qZRZJ/18oR7HMZRS6R4kglMw21f0mIeW5rhpQUMBJWuYthpZTciS+wjYycRLmhwUrTsaEdYLKkBPugCrOALX2iZST8ke0ouFcjXL1zsQP8AmFlTuXCU7JHLeLWcGJ5s0S1WLRFnGvWHiGL4zlaJuHxCWCkrqdyAQU+Tawe8bKbMBGofqAY9CxHzig4zk/8AKqLe6xfk7fRx5xLyrEa8LJV/SkegF4Ua+zP8XTDPnyMIk0mHUtrhNfoD5xspCAkJSLJYDoE0A9IyWQSxOzDET9pX5aa2LJt8fWNfLNYGOJKDuI5+cIg0gWOxyJSFLWoJSkFySwpWGOSSFSy8BUgDZrxU5xxVIkJZaxqb3d/SMhmvHE3E/l4ZKkg01ltT3tWkBy/hcE68R+Yol2Ngeu8Z9+qSWXx+izXp3LskY78QcRNVpw0l3sVOb/0iBy/9RmOVL02IAAEXsmWmXQMG2A9BByq58RcPTpGbZrm+kW1TGJlf9ExZVqXiFAl3Ymz7CCHh+eGH8StgxFTy6xoZ/azH15dIAoxD/LmO9OBSmTjpY8E5K+TisPk5lmKSHCDSx8+sW6FVo5hR84d/KaY304lMM+zElvZIDb3cf90IcdmC0sfZoc9ix8yDFzyYfs0LprtT4dIe9XJ+BFUjB8SZTMQlC5k0rUtQSwJAFSaR7Xg5DS0D+lPLkI8mzFBxWPlSEmiSHGwI1KL+Q+Ueru1AA21No3NMs15ZTucVLCML+KWXMZWISKoUH3sdSexf5xKwuK9rKTMA94Dd67/GNNxDloxEmZKP6wWPI3B9Y814RxSpSl4ZfhIJZ6MqmoDoWeKeupco7l4JaZ5RpTv2hFmt/IQQG9IEVNztsPnGEWU8jyenx+cPlpPJg0DAoL1+2hUvyAZ/8QAPKi9dvv0hhXYv3feOB+/pHH1+9+sAMemrXPblz8oj43h+TN99Acl9Qof7xI1d/KwgpqTQtzgjZKHxYq6MpP4dn4UleGmUFxWvXTaLfIvxJc+yxY0LcDUkeF+RG0Wkw9v7dYrs0ySXPT4qKaiheg36RoU63nE1/wBGyqjNG1TPBAKS4PKBKuez/wBo8wwWa4jLprKJm4f/AOxZ+T2PSPRcvzFE9AXLIII5hx0LWjbquU13kzrK3Hsh8SAHCTnoChV+dx8RGKyz8Q5cnDy5RQpSkPXwsz0NS/8AiJf4q50pCJchNpg8R6DSGikk4JKEpT4KJD7lSjdT77Q6UhiW7o0/Aucy5ntUu0xSyvSblNge1xGw1VpsWMeKKR/D4yStBst9KWo5qB0Id49hxWLCEFRowc1G3OHp4jkak84DZlnSJMvWs0G25LsA0ebe2nZjPUtYaSgEJB/SGHqrrAlYuZmWKuUyZbb7P73+6Nlg8MmUgISyUtRh0T4j1oYytVqlW8GhVTjlgcDl6ZSSlCTzrfvEgIe4r3+fWFAruzWt/iHL25NGHKTnLMuS32MSa0O1+fKCqY9XEAlJql2Y/bCJKlUu/YfD+8MfYiBKFg1gzcngJ27wW/Pb/ECG9PWHADSttwI4qIofJvnHLJYmkAxeNTLBKlBPcgfPaHxTfQmSQGaxNfsRVcRZ6MOnSA61ghIFWejmK/NeLkjwSAZqiWDOQGpYVN4u+FuBzqGIxfiWapQa6dxqe5GzRp6XRNvdIjstUUF/Dzh5cpKsTO9+YPCN63PR42wPWBlPKg5QmiNxYSwjNk8vIecY8/484YVrGKw4/MSRrA3aym57R6BNiJMv0tBKKawwjLazGZLmacRLBBBIosDY7vE4gD/EUmf8PTMLOVicN4kkvMl1ADi9NusSMu4ilzwAGStvdJr3HOOe1WkdcnJdF+ueUWAmWv8AtHKT0jib7b/3hqxvcxQJRUBhs8R81mqTKWqWxWA460+cSAqltvsRHzdenDzCf5S5iSte5f6DKPJuMAKYhhqspILUuSBs+8auRiEzEhSFBQNQQaNzjBSsOlUqXqYguzCqRRq9YGMsWllS5hSQ7aSpNe4MaVmkhN5i8Mf6FnaPQino3ofkaw9VN/7xh8LxRiZSnmj2qXuTtuygKnvGhyziWVPo+hdylTD05xTt0tkOe0Mluj8uCdNlhaSlVUm4t/iM2ozMtm+1lOZCnCkmoqSd6uNjGqUN4jYyQJiShQcG4MR6e91yX0JJblyQOLcuTjsOjEYfxql1SLOCxUO4p6RkcNnqW/MDKQ7FnD8m6xouHcUcJizhV/8ASmnwF6B/top89wqJ+YTEslKEggEAVUxqW6x09c4zimZ016bwgHD+EOLxqVpSfZy6kmjWOkdyx8o0HHebla04WU5UT423DMEv1vEPgjORh8NiULZ5Z1gcxZn3c6fWB8NYNUydMxC38SjpetSTUcgIi1NqhHK8D6o5eWaPIsuEqUEMBRzXfnFmTX5RHl0Yt0h82elCSpZSkDn9OZjlpNzee2zQzhchQmz7w1ZAYu37ecZTGcXLWrTJQUvTUqnmGirxEha1EzJi5jG2qg9IuV6OT+fA+Fc5vCRrp3EOHReclwf0uW9IzWb8VTJhQiUNCSoXuurCtwktA/4ZGpwkJFD2beH8P4cTsYVU0ybbg1LU9Ytx08IKUnzwLdp5VpZfJtcMpXsxrPjYEtzO0NmJcGh5wVcy1fT68oEVPztGPnPI3GAK/IB39Ix2dZYJuYSpa1EImtUc+np8Y2Z2ps0ZPiPw43CqH84/8k/uY0dB/YR2r25N9knCuHwrGWjx2KleI/G0Xn7wJJtBDHRsy22+xX37/GF9Y4Bo6EEHzLjziKqJSx5XiMswCDNL3tHm2f4dKc1lhIACg9tyFV9R8Y9JNAI884xAl5hImKokgB6sGJB+Y9YivWYPBLU8MvFksa06d4botc3t9YeodtoX6HaOUl2aS6EEsNTfnETOJBXh5iQBVJ+FfpaJqN7mGzpepJDUUG8jR4dCWJJgzDZUdUpHMeEjfw0iZYfdPOImXqMlUyUdIZRINK7EDuGid7dzRm7dI23g2NLLdD/BstakilHu9ARtY1iBj8CFl2CVDcUB5FomTD8qgwxLkvb0gTZNOqNnEkHyfiiZKaViGKNl79LXEaxKwoOCCGuNxGIxCdY0lrUg3C+aKkzTImHwq90mjGlOxirqNOprdHsx9RRKnntFnxhgtcpM1PvSSCCOTgk+RAjN5CormTZq21L0vUaXNS7dvKNtnBbDzQTTQr5RjeHUn2CyLlYNbFi2nzif8fLNTX0zNu+SIGeySiadDpTMSlwLPSnql49CynDaZKE1oA/cgExiuJNQMqZTwsD1I59Wjdy1j2eolhpCu3hcn4GGfkZZUUvI6jyJjsxTIQqYpw1uvQPvGOxc+Zi1a5oIlguhNPXqYDi8ccVMdyJQDJTVvMdecTFJYD/aKPtCU0KlZfZqabT+p7pdHamDAMKUh7cj1YAm8B1HlTeHaz8Ily32a6iksIFi1aATpJAHOhPf6Rb8DYFSULWQPzCAmuyfsxncTrmrTKSCoEhwDvyj0TBYf2aEIA91r84h1U9kNv2ZeqnvnheAijzIs39j1gSl96U5Q6Yq9ru8IsXr1p84xiuCmBrCx+yOkZTjA/m4YAMQvnZ1I+caohzzpzjMZkgzMww8sD9SKddWo/IRpaBZuTIrfiepITZxBSntHLRXzhxMdGZLEJYQscNxCa4ACTawBYekSIjKLmkACLoRGS/EDKPa4XWB45RBffSx1Aeek+Ua5QgExLlr/sbiEfWBYvDMdkuYCfICv1JACgb6hv2iwADX6hoz06ScvxRBDyJ5LGwQX37U9Y0RPUW2369o5nV0uuWfBoweRqld6iFWKW6QnR/SvpDieaW+7RUJTLcU5Sp0zpYZSaL7DfrFfhsbqvp1XIHlG50uLUsb1jMZrwymqpVFcrOeQO5HKNTTXxlHZIlqtlW8xI8kj9Tny7/vDF1oRbfnEP265Yaa7O1tJcEguFEF+0HROBFwfOo5RccX4NSF8JdvDHzlBPe4/aIWYDUh6agxdqsIlFF+25tCJlF3bZ7XAvBHgfdBTjhk/EZymfl00udQTpV35+hEV+RKeQkVqFGlARy7xV4gKk+2RtNSCKddVPWLnKpn5EsB/cUCG6neH11emnjpvJytqaswV+eJKpRI/SHc9xTvFhmebKVhMNLQSFTZaNRv4GIY9XaImZElCkgXQHPR6EDckXiuyVLnUVDwBhV/u5gdSlFSfgdQnK3aW2Hl6QEigFa3tBCEs9T/AG7wyWA7FVrm8KpQu/rEUvc8nVRShFIapXi3ER8ZjAgXqbdobicYhNvEo7dR1ifkPD2tXtZo5FKSOfNuUJKUa47pFS/Upe2BN4KyMgHETBVvDz7xrlJvQl4bh9x02+UKavQ1EYt9ztlkocrkHNVa1R8uUInaorSnO79oQprbZv8AEcpTNTpTnyERBuBEAMS+/wAKmKHgLB/xOYqnVKJSia82IA+sO4qzb2aPZoP5i2B3IB6DnaNjwFw8MNh0v76mUpwzKUBQ9g8bv4+rGZlW+WEX8xNTAys2gqjA5iI1zOOSqG0hI5oACH6wIj0eJBiOo+kAHTCIETDlUeGQAV2bZQjEytCxQux3SdiOrxkJOPm4FfscUPy28EwBwe5FWHLaN2SIXH5bLno0TEhSXFDt2N4guqjZHEiWuzaZ+VNSoAghQoQU9YcDS/l97RExP4fqlqUcNPVKFDpuOwraKLM85xOEIlzFS5imqQ78rA/MRjW/j5xftaLqsTNSodCfv4RHxmLlykvMUlIdnJr6CpjPBOLxpADykCnhcD13PYxMwnASAp5kxSxdrV6m5is6YQ/slz+h6y+geO4gwcxCkFRUGLMg/B0gjvGQzCZJKvyNd66gNuTfWPRZ+AwmGQytCdT+9Ulr0u0Z6dxJhgfBIKmo7AA/X1i9p7MfCLa/YsnuXZmZePmJLkEg7KD+kWGHzpZIdJdizFqMee0W44vl01SCBYEaadqRZYLM8NiCw0av5Vhqcg9DE8tQ0uYD43yXDkzC5njBMAahSQGPw+MW2WKT7CX4iC1W+6N9YteKsoly5XtkoSlUskhgwZ+W94p8E4kJIUlh0q4LauvaJ6rVbXleCna91jbfZKxUsaFanPhJDdbEcusUOUzdCSwdZ7ANyrF1MS6FOXOklnt1PQ8oNwNgUrllakAqCiATUbUaEssVdbk+gpbhblMqcPh8VMBKEFuwHxMSl8MYtQ8QS16qTt1sY2WPzOXh0gzVBIIoNz2AiixHHAJIlylKDs5oLXYWijC+6XwjwWnZu7yynRwtipZCghyKioLRLTxHjJJAnS0qT/tUC3J9RDwf/jqa1JAA/wByv2g2G4ylKOmbLKG394em8Pk7ZLNscoY8fWCbl3HUksFBUsVdwD2c3i+w2KQtIMtWsHcG3ffyit/0jDYlLpCT/Uinr1ikx3CU2S68PMU4qwDFvL3ooyroteF7X+x6yl2a5Q8qxGzTMESUFSmGl23JpZuUZZXF86WBLWkGYf1KdPqLRo8n4HM1Qm4lXtFUISCNNdy3pEtOgk5cvgY7MLki8DcNLxE04zEB01CE81Mz/wC0bR6VYN5+e8MRLCQlKQwCbCwH7wo2jfUVFYRnTnuY5qwyZDxUwijtDxgFIjocgUh3sjAAxRq8BaClLEisDVY9DAANaaXhii3nD5hgU0esADQKRIlH/ERQaxJlAvDZdCFVxTnP8PJJDe0VRD7kln8oyuQ8O6vzp/5i5jEBQBbsDQGHYofxeYveVILHk/70MaPXS4p9how9bqH8YmlVHbHI5SgNNe3Kl4y2f8Sq1FGHNf1KFfjtE7iXMlS5PhI1TPAno94zWCkaBpN9+vpEOk06a9SXJaqp9WWAEzClSnnLWs91GnJ3hZeHCX0hIHaJK3BdLcixcgdoi41QSFM5LU/xGmvpdGn6VdUcpdETFYwVCQVlPoOjRDQUqLMZa/W3LlFvwjIJQpRJBKyDszDfcpPSJnEuVgyNYAC0k13I3BjW/ipV5Ryln5Bzuw1lFcviNZw8zDzgSSkhKz0a8dkUomRLq3jU73vRu9orMRK9pIcvqTYxPyCZ4AE6fCutebv5RSjGEYySLFle2xNdNEjFz6LPJKk0DgH6wXIM0/hcBqupS1BAv4q18m+MJiw0uaolikEU2fbzcMesUOVpBS6yQiWCQNnc05PaIZV+rDD+xIRXqEjGYjxa52qZNUGCORNq/SCpmYhCSr2TJTU6RzF35UiXwflhmLVPXXSWRu6ux3AjY41R9mocpar0vcsI069NHZyVLde4SxAxuCxQmpcUrXpB1YdJPiSC9f5TELJ8CsBXOkWKpZNIyrFtlhHW6SSuoUpogIVMwivaSVEJ3TWvRo3eUZsjFS9aC2yhuD9Ix67gkdwT8YlcGz/Y4lcv9M0Fq7hyPkfSKeorjZDc1yvJU1VHpvdHo0GdcPy8QllMFbKa3Q8xFRknEE7LZvs5+peHUwH9NW1J/aNaO+8Qc2ytM6WpKgeYI2POKel1coSw+inKCksG3lLCkhSS6TYizd/OHAx55+HmdGTMmYKbQpJVLe5LJJSH8z2j0ESy1rekdJGSksozJQ2vAvOFhkxbEA3Lxx2iQaIn94QLMKIb5QAcomBLl0vaneHKL9IQ2e8AAyC7HvAMQqJJS4Nai0BA83gAHhxSFnz9KSq1C0GUltors9W0hfRB25Qybwh0eZYMvwZKaVMXutZJ1ffUxezVVYxTcJK04UEv7yjXoW+QEWqjW4LgEdY5bUf2NmmuFgy3FUx8Rh08gokbXuREOaoWALl337dhBOJUf86gmifZ3LCpKg3qB6wBLvdr7s/p0jVqWK0kaOhxhvyOlrp3+3gGIQLDcEE8+sESPhQaiPURykkJAAFS1C/lEkeGXZLcsETIcyElapUyxcg9W+DxacR5mkSClJCiqgAfz8oq8Vg0LIBSCSz0Z+naBysmSmruxsdms0aP8rjBzFn4eTu3Jg8NhSJekNYln82hnD5BK2H6ga2FxXpWJ+KI0k2IBNmAobd94r8lSRMIpqKSTyP2IhhzFst66Kg4R+ifm6yJMwEgW5uai7bcogYXDg4cpSHUoKfqXibnCiJek3LU3Ndz5QPKU6SpBNBWlatUHzhM+zgraVJ2tPzwTeE84RJlGWsspKlkcq2fn2hc44nExJRKfxBlPYttzrEZOToJ1kEPtzNa9+sSEYVKLAOr9TOdjQxK9T7cDV+Fl6mW+MjcBJKUoBUbNR+7VgusJoXcWaHqIZ3sSL/SGpYEAt1f6RQlLLydRXBQgoLwC0kl2re4asDnyzLnSZjDwqANeZY/AmJU4AgaWCSznkYiYyXrCUsX1JYgjmBUbwkfKItR8D0QLSA+oFwI5ShUF7coZKlaUJCmcJAdmel4R713jn2uX/pjoy/FkoyZsrFSwXSpLtzS5fzAbzj0mTifaoSsGihqDWY2jEcUo1YSZ0Y9qi0aTg6aF4KS1GSEl+Yo3akdF+Pscq8fRV1EfJcISDfa0SFO0DAaDIPxjSKIKWgmD+yEMCetYWAUjLFnEM2I7t+8KtL23hVCnWABlvnA1HTb5Q9Rbzhq0wAMSt77xTcWnRhZpc2SBX+ZQHpFuk8qRn+PZrYKaGd/ZDt+Zq/9REVnxbH1/JELhyUBhpYNdSX/AO5j9YsjLtb9mtXeI+XytMmWA9EgD0FYK1N6E/H6RytrzNmmZ/jHDEoEwMCkgHs7v6xTyMaFoHMfMRsMRIC0KSUgghmO73jG5lla8IslIeWfdN3fm1QzGNTS2qUdr7J6LPTllhtZqK1cGrNWFVJJJoxe3PtEZGZoX+pjcuw/zBtb71J+7RaccGmrIT5TFIDEAw1L15dW+ENnYhKWqKDnXvHZdhJuKmaZYZFDrNuvrDcpcy4GyuhBcckf2asRNRKQ5CixPYt5Q/GoEvGFCfdCkoI5uli3WNXOlS8DIUoeJW5IqpZsAwoIz2JyNSMKnELBCpkxi7+EGoIHnEums9Xc18V0YOsm5+5/YDiGTpUh2cEltQsHYHkYPxDhTol4iXZTagkMxa5b0MQ8XhBjMQr2VxL1AcyADvbxafWLnhPEhUlUhYAMtwAauLHzekGok64qS8dkVMsZZV4XFJmJBBJtQ7c4kqW4PhLCvRrQmZ8OLkHXIdSeT23tuIhYbMUKJB8Kvh/YRDFxs90Deq1CaSmSVyw/epHcw9IuxvA5M0GlKuaEWG8NOZyxZSbG1fWHbGWfVh9hZim5kM3brC5FJ/iMUghvZyhvuan9oiJK8QRLlJBq7vRuvKNtkeWDDywBVZqs2cn6CkQXWRqi/so6i/f7V0T1u73v9iGE0Dm/KHkf5H0gKy3KMVFMgZyoCROdyNBFQ/wEXH4eyGwCLeIk/GKXPJ2nDzeWlulWi+/D2mAlUb3h5OWMbv41ex/6QahraaJVKQqW84Qct4SYaxrGcF3fy84KFdIahNI7QYAISvSOekKs/SOUGvAAJVqwzVvDlCECP7wAIEMO/wAYyvH88ewCT+uZKHkFN9Y1ahGFz5f8RjkSm/6QClEdK27xXvlti2SVLMi4dqA+6zdPsCGrFS7w+Yupr/mBSrk15Vt1Ect+zSyL7O78qPvCGWFBiA1LtUcq2uYIou3SBaCKtVyK9neFzjpioqsZwnJWp0+A3LChPPtECfwUpnlzQCTuCPKka2UbOw2P3yeCqnG/Xt5RPHVWx4THZwZbK+BEAAziVHVUWF6dTGlWtMpFAlCEtWwAL+pivzjiCTJCtStSg3hBBJarirRUYHLcRmigpY9nhB1qqpqOb1iaFVupl7uhkppc5HYZJzLGJCHGHkl1K2JendyGjdZtlCJsgySAxSpPZ2r3pBsuy2XISEy0BIFKb9Tz2iXM2jfpgqo7YmfbNSZjuEeDP4QLK1Ba1UBYUT+/7RWcUcMLlzBicMC4qtCd6uabg7iN6ZXLe8d7Ng0OklLhoZGeDz/I+KETPBMaWtmINB6neJmPyOTOCSUgk2UAAe9KGLnOeDMPiXUpGlbNqDV5ON4yy+GcwwziSsTEUZLv6gxmWaFp7qnguwuBHgpFgpQBcbU6/wBoLh+DJSWKhqLl+3K8Q/8AifESqTpDEXLKT0Z2aHnjhAD+xX60r5RWnXq1wTq1eTTScNLlg6AEDoBWCJ3ubRk1cdf/AAmvu1v1tD5ef4uZ/wBOQ4awCvWrViB6K+byw9RGqUamh+97w0pvb94z6OH8xxHvn2SC9CW5VpWHL4Ex0uqJyVDZ1EeVXiZfjJ45Yz1kSuIUE4Wa38pp2Ii9/Dyc+ARfwqUmvf4XjGYnH4rD+HFynlqTpeg2O4obxe/hPjNUqdK/kWFgf0qFPilXpF7R1SqTiyG5qUcm7THKDtC6g/lDV7RoFENLNheEKe/xhZJaF1jpCgRSO8c1TDlRyLnz+UAAZt4alEOV9IcPpAADEk6SwJIBbr0jy7BZyZMyctadc6bRuViKx6lP9xXYx5/wHISqeXSCwo4B2iGdam8Ms0PCYCVkmYTwCZgQnYVFOdqxIVwpjxROJBA2fnvVJjeD6mGi58oPRguMDXa0zBr4XzG4nA+Y/YQIZJmbs7elep6R6LJ3h5989oX0K/of6rPPhw5maiSqakVNNQb/AMaRJlfh9ipheZiikKuAVV6M8egpFoao+JPeE9KC6Q13MzmT/h1hZBBKTNWN1sR5JEaaXSwoBTZugEcm/nCm0SEEpOQxaWhpV99YfN/aBmwhwDR9fhHKMLHK+kA0aDDibfWGJgkmEAaqWCACAR1AgX+nSrGWlv8AaP2iSu8ABt3MGB+5/Yv8HL2Qn/tH7QZKeQA9IRN/OHi47fUwgm5jnhk0PvBIFCYGjVSgqhAI6gGB4HKJUpS1S5aUqmX0jS7V+p9YMIcTQQorb6HG8MVeHS4Rf7wAH0mghoWIdLPzPyMBE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2" name="AutoShape 12" descr="data:image/jpeg;base64,/9j/4AAQSkZJRgABAQAAAQABAAD/2wCEAAkGBhQSERUUExQWFRQUGBgYFxgWGBcYGhgXGBoVGBgWGBgXHCYeFxkjGhcUHy8gJCcpLCwsFR4xNTAqNSYrLCkBCQoKDgwOGg8PGikgHyApLCkqLCksKSksLCksKSkpKSkpLCkpLCkpKSwsKSkpLCksKSwpKSksKSwsNSksLCwpLP/AABEIAMoA+gMBIgACEQEDEQH/xAAbAAABBQEBAAAAAAAAAAAAAAADAQIEBQYAB//EAD8QAAECBAQEAwYEBQIGAwAAAAECEQADITEEBRJBBlFhcSKBkRMyobHB8AcjQtEUUmLh8RVyFiQzkrLCY4Ki/8QAGgEAAQUBAAAAAAAAAAAAAAAAAAECAwQFBv/EACgRAAICAQQBBAIDAQEAAAAAAAABAgMRBBIhMUETIjJRBWEUM3GBUv/aAAwDAQACEQMRAD8A9ecfH0gM4btWCA+bw7Fb9oiJCKIclPrDOXOCNCAOSkA0jmhQXhAXgEOLv5w0hzzvCqd/OHPXk0KA1Frwu8NqPSIeOzJEkKmTVhEsCpJAc3YczABPV8oIkWjA4bGZhjCVyCJMqw9oCH6p8JctEsZXmsskidKm1so9v6B84Aya/TVvOF1V6Ri8Px5NknRjZJQa+NA6kUG/lzjXYTFJmS0rQQpKg4IMAZHLECUp4eovcQM7dYBRXdqdIUKhp77wjwCBG6QPEY2XLqpaE/7lAfMxRZ5xIoH2OGT7SepzRiEMWBU9AYgZfwEqb+ZjZqlqUKpB90kvfbyaEwBssPiUrBKVJUOYII9REnRGBx/B83Bkz8HOV4K6FOXe9ixDdI03DPEAxckKAZaGEwWZTfKhhRMlooU5Q4hoUF4VfKGjhiRSOB+UOEMUKvCiMRcc8IotDQecKBxq8cbQsM1UgFHJ3hhXHKVt6wJ4AJ8lFT5Qs81itzriGVhQn2inKqAJqW5sIFI4kw833JqNtwD5xG7YoXayW9fOHBV4F7V7G3UfSCOfv7tCppiBhv8AdYaf2hiFO8PUaXgyA5SoGVVh4VA9dYcAsxVIxmYS/wCLzFEhRJkyUlaw9CRancpjZTDQ8oxWAX7LOpmot7RDB6OCEED1QfWFQjJfEObz5mKThMEQFJQdVWAowHlSAzOB8VpKv4xSprOEupiRy8UNxajgcwOIUkmVOGkqSLaiASWsxCfjG0kYhEzxIUlTgEEEe6a7VhQ84Mxw/mQxSJmFxaPzZbOFBnSwqOReKvFSZuVzguWVTMOs1So+6TfoO8WGJlac4lLQfeQdY7JmCv8A+fMRosxwyJiVIWAQaMfhBkMcjcvx6J0tMyWrUlVX5HkeRiRpeMPwhMVhcTMwayVJWdSCXDGvO+oD4GNxNLBrUMJgRcAVqpajxQ57mK1KTJkN7RZYm7Dd2tFhmmPEiSpZfwgkNuWDD1ir4QwC/FiZp8c5ikMXShzSu9R6QDi6ybJUYdDJ8SlEqWssCo79aQ/IM6TifalKSBLWUV3Z69qROSnzeM1NwZwE1U5CFLkTCNaEO6D/ADAVcV6QAaiZMABL2+2MZX8OctUkYicqgmrZIb+UqqDyOr4QDG8R/wAY2GwwXqme8soICBuO/wAI1uXYRMmUiUn3UgDzG8IxGSBSl4cEwzf+0Oe0NyuhRpMCWuEmLYwxS/nBlBgUw5/lDCqEUKtC5QYFmQ4D5QkJ7T5QOSQDVisM0HrDMRikJbUQHLOfpB0hw4Aba8JviGDzzM9MzNpstfiSQQxqB4Xpyh+O4Ekl9KlJpRyFD41gWagys4ctpmHelFJIbu4jSLpy/wA/WMTWWzqmsPs04YxyY0cP4mSdUmcegKtqbENEj/VMySba7iya8u8aJS/KEeu/3byiKOskvAOEH4KWXxpmEtvaSElIYGhH/sRFhK/E2WUstCgdwBQecTdFLXqX+sBm5fKUS8tHpEsdf/6Q10xfRZYbjfCLH/VCSf5nT84spOZSpjFMxKnB90vGMxfCuHUT4QkncFXydoq53BJS5kzVAsWFRXqRaLMNbB9MY9LnpnqMVHEXDf8AEpCkEonIqhVKtse8YaVmGY4aupUxKWLEA/3jR5N+JcpYAnpVLVZyHS46i14uRuTK0qZRZJ/18oR7HMZRS6R4kglMw21f0mIeW5rhpQUMBJWuYthpZTciS+wjYycRLmhwUrTsaEdYLKkBPugCrOALX2iZST8ke0ouFcjXL1zsQP8AmFlTuXCU7JHLeLWcGJ5s0S1WLRFnGvWHiGL4zlaJuHxCWCkrqdyAQU+Tawe8bKbMBGofqAY9CxHzig4zk/8AKqLe6xfk7fRx5xLyrEa8LJV/SkegF4Ua+zP8XTDPnyMIk0mHUtrhNfoD5xspCAkJSLJYDoE0A9IyWQSxOzDET9pX5aa2LJt8fWNfLNYGOJKDuI5+cIg0gWOxyJSFLWoJSkFySwpWGOSSFSy8BUgDZrxU5xxVIkJZaxqb3d/SMhmvHE3E/l4ZKkg01ltT3tWkBy/hcE68R+Yol2Ngeu8Z9+qSWXx+izXp3LskY78QcRNVpw0l3sVOb/0iBy/9RmOVL02IAAEXsmWmXQMG2A9BByq58RcPTpGbZrm+kW1TGJlf9ExZVqXiFAl3Ymz7CCHh+eGH8StgxFTy6xoZ/azH15dIAoxD/LmO9OBSmTjpY8E5K+TisPk5lmKSHCDSx8+sW6FVo5hR84d/KaY304lMM+zElvZIDb3cf90IcdmC0sfZoc9ix8yDFzyYfs0LprtT4dIe9XJ+BFUjB8SZTMQlC5k0rUtQSwJAFSaR7Xg5DS0D+lPLkI8mzFBxWPlSEmiSHGwI1KL+Q+Ueru1AA21No3NMs15ZTucVLCML+KWXMZWISKoUH3sdSexf5xKwuK9rKTMA94Dd67/GNNxDloxEmZKP6wWPI3B9Y814RxSpSl4ZfhIJZ6MqmoDoWeKeupco7l4JaZ5RpTv2hFmt/IQQG9IEVNztsPnGEWU8jyenx+cPlpPJg0DAoL1+2hUvyAZ/8QAPKi9dvv0hhXYv3feOB+/pHH1+9+sAMemrXPblz8oj43h+TN99Acl9Qof7xI1d/KwgpqTQtzgjZKHxYq6MpP4dn4UleGmUFxWvXTaLfIvxJc+yxY0LcDUkeF+RG0Wkw9v7dYrs0ySXPT4qKaiheg36RoU63nE1/wBGyqjNG1TPBAKS4PKBKuez/wBo8wwWa4jLprKJm4f/AOxZ+T2PSPRcvzFE9AXLIII5hx0LWjbquU13kzrK3Hsh8SAHCTnoChV+dx8RGKyz8Q5cnDy5RQpSkPXwsz0NS/8AiJf4q50pCJchNpg8R6DSGikk4JKEpT4KJD7lSjdT77Q6UhiW7o0/Aucy5ntUu0xSyvSblNge1xGw1VpsWMeKKR/D4yStBst9KWo5qB0Id49hxWLCEFRowc1G3OHp4jkak84DZlnSJMvWs0G25LsA0ebe2nZjPUtYaSgEJB/SGHqrrAlYuZmWKuUyZbb7P73+6Nlg8MmUgISyUtRh0T4j1oYytVqlW8GhVTjlgcDl6ZSSlCTzrfvEgIe4r3+fWFAruzWt/iHL25NGHKTnLMuS32MSa0O1+fKCqY9XEAlJql2Y/bCJKlUu/YfD+8MfYiBKFg1gzcngJ27wW/Pb/ECG9PWHADSttwI4qIofJvnHLJYmkAxeNTLBKlBPcgfPaHxTfQmSQGaxNfsRVcRZ6MOnSA61ghIFWejmK/NeLkjwSAZqiWDOQGpYVN4u+FuBzqGIxfiWapQa6dxqe5GzRp6XRNvdIjstUUF/Dzh5cpKsTO9+YPCN63PR42wPWBlPKg5QmiNxYSwjNk8vIecY8/484YVrGKw4/MSRrA3aym57R6BNiJMv0tBKKawwjLazGZLmacRLBBBIosDY7vE4gD/EUmf8PTMLOVicN4kkvMl1ADi9NusSMu4ilzwAGStvdJr3HOOe1WkdcnJdF+ueUWAmWv8AtHKT0jib7b/3hqxvcxQJRUBhs8R81mqTKWqWxWA460+cSAqltvsRHzdenDzCf5S5iSte5f6DKPJuMAKYhhqspILUuSBs+8auRiEzEhSFBQNQQaNzjBSsOlUqXqYguzCqRRq9YGMsWllS5hSQ7aSpNe4MaVmkhN5i8Mf6FnaPQino3ofkaw9VN/7xh8LxRiZSnmj2qXuTtuygKnvGhyziWVPo+hdylTD05xTt0tkOe0Mluj8uCdNlhaSlVUm4t/iM2ozMtm+1lOZCnCkmoqSd6uNjGqUN4jYyQJiShQcG4MR6e91yX0JJblyQOLcuTjsOjEYfxql1SLOCxUO4p6RkcNnqW/MDKQ7FnD8m6xouHcUcJizhV/8ASmnwF6B/top89wqJ+YTEslKEggEAVUxqW6x09c4zimZ016bwgHD+EOLxqVpSfZy6kmjWOkdyx8o0HHebla04WU5UT423DMEv1vEPgjORh8NiULZ5Z1gcxZn3c6fWB8NYNUydMxC38SjpetSTUcgIi1NqhHK8D6o5eWaPIsuEqUEMBRzXfnFmTX5RHl0Yt0h82elCSpZSkDn9OZjlpNzee2zQzhchQmz7w1ZAYu37ecZTGcXLWrTJQUvTUqnmGirxEha1EzJi5jG2qg9IuV6OT+fA+Fc5vCRrp3EOHReclwf0uW9IzWb8VTJhQiUNCSoXuurCtwktA/4ZGpwkJFD2beH8P4cTsYVU0ybbg1LU9Ytx08IKUnzwLdp5VpZfJtcMpXsxrPjYEtzO0NmJcGh5wVcy1fT68oEVPztGPnPI3GAK/IB39Ix2dZYJuYSpa1EImtUc+np8Y2Z2ps0ZPiPw43CqH84/8k/uY0dB/YR2r25N9knCuHwrGWjx2KleI/G0Xn7wJJtBDHRsy22+xX37/GF9Y4Bo6EEHzLjziKqJSx5XiMswCDNL3tHm2f4dKc1lhIACg9tyFV9R8Y9JNAI884xAl5hImKokgB6sGJB+Y9YivWYPBLU8MvFksa06d4botc3t9YeodtoX6HaOUl2aS6EEsNTfnETOJBXh5iQBVJ+FfpaJqN7mGzpepJDUUG8jR4dCWJJgzDZUdUpHMeEjfw0iZYfdPOImXqMlUyUdIZRINK7EDuGid7dzRm7dI23g2NLLdD/BstakilHu9ARtY1iBj8CFl2CVDcUB5FomTD8qgwxLkvb0gTZNOqNnEkHyfiiZKaViGKNl79LXEaxKwoOCCGuNxGIxCdY0lrUg3C+aKkzTImHwq90mjGlOxirqNOprdHsx9RRKnntFnxhgtcpM1PvSSCCOTgk+RAjN5CormTZq21L0vUaXNS7dvKNtnBbDzQTTQr5RjeHUn2CyLlYNbFi2nzif8fLNTX0zNu+SIGeySiadDpTMSlwLPSnql49CynDaZKE1oA/cgExiuJNQMqZTwsD1I59Wjdy1j2eolhpCu3hcn4GGfkZZUUvI6jyJjsxTIQqYpw1uvQPvGOxc+Zi1a5oIlguhNPXqYDi8ccVMdyJQDJTVvMdecTFJYD/aKPtCU0KlZfZqabT+p7pdHamDAMKUh7cj1YAm8B1HlTeHaz8Ily32a6iksIFi1aATpJAHOhPf6Rb8DYFSULWQPzCAmuyfsxncTrmrTKSCoEhwDvyj0TBYf2aEIA91r84h1U9kNv2ZeqnvnheAijzIs39j1gSl96U5Q6Yq9ru8IsXr1p84xiuCmBrCx+yOkZTjA/m4YAMQvnZ1I+caohzzpzjMZkgzMww8sD9SKddWo/IRpaBZuTIrfiepITZxBSntHLRXzhxMdGZLEJYQscNxCa4ACTawBYekSIjKLmkACLoRGS/EDKPa4XWB45RBffSx1Aeek+Ua5QgExLlr/sbiEfWBYvDMdkuYCfICv1JACgb6hv2iwADX6hoz06ScvxRBDyJ5LGwQX37U9Y0RPUW2369o5nV0uuWfBoweRqld6iFWKW6QnR/SvpDieaW+7RUJTLcU5Sp0zpYZSaL7DfrFfhsbqvp1XIHlG50uLUsb1jMZrwymqpVFcrOeQO5HKNTTXxlHZIlqtlW8xI8kj9Tny7/vDF1oRbfnEP265Yaa7O1tJcEguFEF+0HROBFwfOo5RccX4NSF8JdvDHzlBPe4/aIWYDUh6agxdqsIlFF+25tCJlF3bZ7XAvBHgfdBTjhk/EZymfl00udQTpV35+hEV+RKeQkVqFGlARy7xV4gKk+2RtNSCKddVPWLnKpn5EsB/cUCG6neH11emnjpvJytqaswV+eJKpRI/SHc9xTvFhmebKVhMNLQSFTZaNRv4GIY9XaImZElCkgXQHPR6EDckXiuyVLnUVDwBhV/u5gdSlFSfgdQnK3aW2Hl6QEigFa3tBCEs9T/AG7wyWA7FVrm8KpQu/rEUvc8nVRShFIapXi3ER8ZjAgXqbdobicYhNvEo7dR1ifkPD2tXtZo5FKSOfNuUJKUa47pFS/Upe2BN4KyMgHETBVvDz7xrlJvQl4bh9x02+UKavQ1EYt9ztlkocrkHNVa1R8uUInaorSnO79oQprbZv8AEcpTNTpTnyERBuBEAMS+/wAKmKHgLB/xOYqnVKJSia82IA+sO4qzb2aPZoP5i2B3IB6DnaNjwFw8MNh0v76mUpwzKUBQ9g8bv4+rGZlW+WEX8xNTAys2gqjA5iI1zOOSqG0hI5oACH6wIj0eJBiOo+kAHTCIETDlUeGQAV2bZQjEytCxQux3SdiOrxkJOPm4FfscUPy28EwBwe5FWHLaN2SIXH5bLno0TEhSXFDt2N4guqjZHEiWuzaZ+VNSoAghQoQU9YcDS/l97RExP4fqlqUcNPVKFDpuOwraKLM85xOEIlzFS5imqQ78rA/MRjW/j5xftaLqsTNSodCfv4RHxmLlykvMUlIdnJr6CpjPBOLxpADykCnhcD13PYxMwnASAp5kxSxdrV6m5is6YQ/slz+h6y+geO4gwcxCkFRUGLMg/B0gjvGQzCZJKvyNd66gNuTfWPRZ+AwmGQytCdT+9Ulr0u0Z6dxJhgfBIKmo7AA/X1i9p7MfCLa/YsnuXZmZePmJLkEg7KD+kWGHzpZIdJdizFqMee0W44vl01SCBYEaadqRZYLM8NiCw0av5Vhqcg9DE8tQ0uYD43yXDkzC5njBMAahSQGPw+MW2WKT7CX4iC1W+6N9YteKsoly5XtkoSlUskhgwZ+W94p8E4kJIUlh0q4LauvaJ6rVbXleCna91jbfZKxUsaFanPhJDdbEcusUOUzdCSwdZ7ANyrF1MS6FOXOklnt1PQ8oNwNgUrllakAqCiATUbUaEssVdbk+gpbhblMqcPh8VMBKEFuwHxMSl8MYtQ8QS16qTt1sY2WPzOXh0gzVBIIoNz2AiixHHAJIlylKDs5oLXYWijC+6XwjwWnZu7yynRwtipZCghyKioLRLTxHjJJAnS0qT/tUC3J9RDwf/jqa1JAA/wByv2g2G4ylKOmbLKG394em8Pk7ZLNscoY8fWCbl3HUksFBUsVdwD2c3i+w2KQtIMtWsHcG3ffyit/0jDYlLpCT/Uinr1ikx3CU2S68PMU4qwDFvL3ooyroteF7X+x6yl2a5Q8qxGzTMESUFSmGl23JpZuUZZXF86WBLWkGYf1KdPqLRo8n4HM1Qm4lXtFUISCNNdy3pEtOgk5cvgY7MLki8DcNLxE04zEB01CE81Mz/wC0bR6VYN5+e8MRLCQlKQwCbCwH7wo2jfUVFYRnTnuY5qwyZDxUwijtDxgFIjocgUh3sjAAxRq8BaClLEisDVY9DAANaaXhii3nD5hgU0esADQKRIlH/ERQaxJlAvDZdCFVxTnP8PJJDe0VRD7kln8oyuQ8O6vzp/5i5jEBQBbsDQGHYofxeYveVILHk/70MaPXS4p9how9bqH8YmlVHbHI5SgNNe3Kl4y2f8Sq1FGHNf1KFfjtE7iXMlS5PhI1TPAno94zWCkaBpN9+vpEOk06a9SXJaqp9WWAEzClSnnLWs91GnJ3hZeHCX0hIHaJK3BdLcixcgdoi41QSFM5LU/xGmvpdGn6VdUcpdETFYwVCQVlPoOjRDQUqLMZa/W3LlFvwjIJQpRJBKyDszDfcpPSJnEuVgyNYAC0k13I3BjW/ipV5Ryln5Bzuw1lFcviNZw8zDzgSSkhKz0a8dkUomRLq3jU73vRu9orMRK9pIcvqTYxPyCZ4AE6fCutebv5RSjGEYySLFle2xNdNEjFz6LPJKk0DgH6wXIM0/hcBqupS1BAv4q18m+MJiw0uaolikEU2fbzcMesUOVpBS6yQiWCQNnc05PaIZV+rDD+xIRXqEjGYjxa52qZNUGCORNq/SCpmYhCSr2TJTU6RzF35UiXwflhmLVPXXSWRu6ux3AjY41R9mocpar0vcsI069NHZyVLde4SxAxuCxQmpcUrXpB1YdJPiSC9f5TELJ8CsBXOkWKpZNIyrFtlhHW6SSuoUpogIVMwivaSVEJ3TWvRo3eUZsjFS9aC2yhuD9Ix67gkdwT8YlcGz/Y4lcv9M0Fq7hyPkfSKeorjZDc1yvJU1VHpvdHo0GdcPy8QllMFbKa3Q8xFRknEE7LZvs5+peHUwH9NW1J/aNaO+8Qc2ytM6WpKgeYI2POKel1coSw+inKCksG3lLCkhSS6TYizd/OHAx55+HmdGTMmYKbQpJVLe5LJJSH8z2j0ESy1rekdJGSksozJQ2vAvOFhkxbEA3Lxx2iQaIn94QLMKIb5QAcomBLl0vaneHKL9IQ2e8AAyC7HvAMQqJJS4Nai0BA83gAHhxSFnz9KSq1C0GUltors9W0hfRB25Qybwh0eZYMvwZKaVMXutZJ1ffUxezVVYxTcJK04UEv7yjXoW+QEWqjW4LgEdY5bUf2NmmuFgy3FUx8Rh08gokbXuREOaoWALl337dhBOJUf86gmifZ3LCpKg3qB6wBLvdr7s/p0jVqWK0kaOhxhvyOlrp3+3gGIQLDcEE8+sESPhQaiPURykkJAAFS1C/lEkeGXZLcsETIcyElapUyxcg9W+DxacR5mkSClJCiqgAfz8oq8Vg0LIBSCSz0Z+naBysmSmruxsdms0aP8rjBzFn4eTu3Jg8NhSJekNYln82hnD5BK2H6ga2FxXpWJ+KI0k2IBNmAobd94r8lSRMIpqKSTyP2IhhzFst66Kg4R+ifm6yJMwEgW5uai7bcogYXDg4cpSHUoKfqXibnCiJek3LU3Ndz5QPKU6SpBNBWlatUHzhM+zgraVJ2tPzwTeE84RJlGWsspKlkcq2fn2hc44nExJRKfxBlPYttzrEZOToJ1kEPtzNa9+sSEYVKLAOr9TOdjQxK9T7cDV+Fl6mW+MjcBJKUoBUbNR+7VgusJoXcWaHqIZ3sSL/SGpYEAt1f6RQlLLydRXBQgoLwC0kl2re4asDnyzLnSZjDwqANeZY/AmJU4AgaWCSznkYiYyXrCUsX1JYgjmBUbwkfKItR8D0QLSA+oFwI5ShUF7coZKlaUJCmcJAdmel4R713jn2uX/pjoy/FkoyZsrFSwXSpLtzS5fzAbzj0mTifaoSsGihqDWY2jEcUo1YSZ0Y9qi0aTg6aF4KS1GSEl+Yo3akdF+Pscq8fRV1EfJcISDfa0SFO0DAaDIPxjSKIKWgmD+yEMCetYWAUjLFnEM2I7t+8KtL23hVCnWABlvnA1HTb5Q9Rbzhq0wAMSt77xTcWnRhZpc2SBX+ZQHpFuk8qRn+PZrYKaGd/ZDt+Zq/9REVnxbH1/JELhyUBhpYNdSX/AO5j9YsjLtb9mtXeI+XytMmWA9EgD0FYK1N6E/H6RytrzNmmZ/jHDEoEwMCkgHs7v6xTyMaFoHMfMRsMRIC0KSUgghmO73jG5lla8IslIeWfdN3fm1QzGNTS2qUdr7J6LPTllhtZqK1cGrNWFVJJJoxe3PtEZGZoX+pjcuw/zBtb71J+7RaccGmrIT5TFIDEAw1L15dW+ENnYhKWqKDnXvHZdhJuKmaZYZFDrNuvrDcpcy4GyuhBcckf2asRNRKQ5CixPYt5Q/GoEvGFCfdCkoI5uli3WNXOlS8DIUoeJW5IqpZsAwoIz2JyNSMKnELBCpkxi7+EGoIHnEums9Xc18V0YOsm5+5/YDiGTpUh2cEltQsHYHkYPxDhTol4iXZTagkMxa5b0MQ8XhBjMQr2VxL1AcyADvbxafWLnhPEhUlUhYAMtwAauLHzekGok64qS8dkVMsZZV4XFJmJBBJtQ7c4kqW4PhLCvRrQmZ8OLkHXIdSeT23tuIhYbMUKJB8Kvh/YRDFxs90Deq1CaSmSVyw/epHcw9IuxvA5M0GlKuaEWG8NOZyxZSbG1fWHbGWfVh9hZim5kM3brC5FJ/iMUghvZyhvuan9oiJK8QRLlJBq7vRuvKNtkeWDDywBVZqs2cn6CkQXWRqi/so6i/f7V0T1u73v9iGE0Dm/KHkf5H0gKy3KMVFMgZyoCROdyNBFQ/wEXH4eyGwCLeIk/GKXPJ2nDzeWlulWi+/D2mAlUb3h5OWMbv41ex/6QahraaJVKQqW84Qct4SYaxrGcF3fy84KFdIahNI7QYAISvSOekKs/SOUGvAAJVqwzVvDlCECP7wAIEMO/wAYyvH88ewCT+uZKHkFN9Y1ahGFz5f8RjkSm/6QClEdK27xXvlti2SVLMi4dqA+6zdPsCGrFS7w+Yupr/mBSrk15Vt1Ect+zSyL7O78qPvCGWFBiA1LtUcq2uYIou3SBaCKtVyK9neFzjpioqsZwnJWp0+A3LChPPtECfwUpnlzQCTuCPKka2UbOw2P3yeCqnG/Xt5RPHVWx4THZwZbK+BEAAziVHVUWF6dTGlWtMpFAlCEtWwAL+pivzjiCTJCtStSg3hBBJarirRUYHLcRmigpY9nhB1qqpqOb1iaFVupl7uhkppc5HYZJzLGJCHGHkl1K2JendyGjdZtlCJsgySAxSpPZ2r3pBsuy2XISEy0BIFKb9Tz2iXM2jfpgqo7YmfbNSZjuEeDP4QLK1Ba1UBYUT+/7RWcUcMLlzBicMC4qtCd6uabg7iN6ZXLe8d7Ng0OklLhoZGeDz/I+KETPBMaWtmINB6neJmPyOTOCSUgk2UAAe9KGLnOeDMPiXUpGlbNqDV5ON4yy+GcwwziSsTEUZLv6gxmWaFp7qnguwuBHgpFgpQBcbU6/wBoLh+DJSWKhqLl+3K8Q/8AifESqTpDEXLKT0Z2aHnjhAD+xX60r5RWnXq1wTq1eTTScNLlg6AEDoBWCJ3ubRk1cdf/AAmvu1v1tD5ef4uZ/wBOQ4awCvWrViB6K+byw9RGqUamh+97w0pvb94z6OH8xxHvn2SC9CW5VpWHL4Ex0uqJyVDZ1EeVXiZfjJ45Yz1kSuIUE4Wa38pp2Ii9/Dyc+ARfwqUmvf4XjGYnH4rD+HFynlqTpeg2O4obxe/hPjNUqdK/kWFgf0qFPilXpF7R1SqTiyG5qUcm7THKDtC6g/lDV7RoFENLNheEKe/xhZJaF1jpCgRSO8c1TDlRyLnz+UAAZt4alEOV9IcPpAADEk6SwJIBbr0jy7BZyZMyctadc6bRuViKx6lP9xXYx5/wHISqeXSCwo4B2iGdam8Ms0PCYCVkmYTwCZgQnYVFOdqxIVwpjxROJBA2fnvVJjeD6mGi58oPRguMDXa0zBr4XzG4nA+Y/YQIZJmbs7elep6R6LJ3h5989oX0K/of6rPPhw5maiSqakVNNQb/AMaRJlfh9ipheZiikKuAVV6M8egpFoao+JPeE9KC6Q13MzmT/h1hZBBKTNWN1sR5JEaaXSwoBTZugEcm/nCm0SEEpOQxaWhpV99YfN/aBmwhwDR9fhHKMLHK+kA0aDDibfWGJgkmEAaqWCACAR1AgX+nSrGWlv8AaP2iSu8ABt3MGB+5/Yv8HL2Qn/tH7QZKeQA9IRN/OHi47fUwgm5jnhk0PvBIFCYGjVSgqhAI6gGB4HKJUpS1S5aUqmX0jS7V+p9YMIcTQQorb6HG8MVeHS4Rf7wAH0mghoWIdLPzPyMBE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4" name="AutoShape 14" descr="data:image/jpeg;base64,/9j/4AAQSkZJRgABAQAAAQABAAD/2wCEAAkGBhQSERUUExQWFRQUGBgYFxgWGBcYGhgXGBoVGBgWGBgXHCYeFxkjGhcUHy8gJCcpLCwsFR4xNTAqNSYrLCkBCQoKDgwOGg8PGikgHyApLCkqLCksKSksLCksKSkpKSkpLCkpLCkpKSwsKSkpLCksKSwpKSksKSwsNSksLCwpLP/AABEIAMoA+gMBIgACEQEDEQH/xAAbAAABBQEBAAAAAAAAAAAAAAADAQIEBQYAB//EAD8QAAECBAQEAwYEBQIGAwAAAAECEQADITEEBRJBBlFhcSKBkRMyobHB8AcjQtEUUmLh8RVyFiQzkrLCY4Ki/8QAGgEAAQUBAAAAAAAAAAAAAAAAAAECAwQFBv/EACgRAAICAQQBBAIDAQEAAAAAAAABAgMRBBIhMUETIjJRBWEUM3GBUv/aAAwDAQACEQMRAD8A9ecfH0gM4btWCA+bw7Fb9oiJCKIclPrDOXOCNCAOSkA0jmhQXhAXgEOLv5w0hzzvCqd/OHPXk0KA1Frwu8NqPSIeOzJEkKmTVhEsCpJAc3YczABPV8oIkWjA4bGZhjCVyCJMqw9oCH6p8JctEsZXmsskidKm1so9v6B84Aya/TVvOF1V6Ri8Px5NknRjZJQa+NA6kUG/lzjXYTFJmS0rQQpKg4IMAZHLECUp4eovcQM7dYBRXdqdIUKhp77wjwCBG6QPEY2XLqpaE/7lAfMxRZ5xIoH2OGT7SepzRiEMWBU9AYgZfwEqb+ZjZqlqUKpB90kvfbyaEwBssPiUrBKVJUOYII9REnRGBx/B83Bkz8HOV4K6FOXe9ixDdI03DPEAxckKAZaGEwWZTfKhhRMlooU5Q4hoUF4VfKGjhiRSOB+UOEMUKvCiMRcc8IotDQecKBxq8cbQsM1UgFHJ3hhXHKVt6wJ4AJ8lFT5Qs81itzriGVhQn2inKqAJqW5sIFI4kw833JqNtwD5xG7YoXayW9fOHBV4F7V7G3UfSCOfv7tCppiBhv8AdYaf2hiFO8PUaXgyA5SoGVVh4VA9dYcAsxVIxmYS/wCLzFEhRJkyUlaw9CRancpjZTDQ8oxWAX7LOpmot7RDB6OCEED1QfWFQjJfEObz5mKThMEQFJQdVWAowHlSAzOB8VpKv4xSprOEupiRy8UNxajgcwOIUkmVOGkqSLaiASWsxCfjG0kYhEzxIUlTgEEEe6a7VhQ84Mxw/mQxSJmFxaPzZbOFBnSwqOReKvFSZuVzguWVTMOs1So+6TfoO8WGJlac4lLQfeQdY7JmCv8A+fMRosxwyJiVIWAQaMfhBkMcjcvx6J0tMyWrUlVX5HkeRiRpeMPwhMVhcTMwayVJWdSCXDGvO+oD4GNxNLBrUMJgRcAVqpajxQ57mK1KTJkN7RZYm7Dd2tFhmmPEiSpZfwgkNuWDD1ir4QwC/FiZp8c5ikMXShzSu9R6QDi6ybJUYdDJ8SlEqWssCo79aQ/IM6TifalKSBLWUV3Z69qROSnzeM1NwZwE1U5CFLkTCNaEO6D/ADAVcV6QAaiZMABL2+2MZX8OctUkYicqgmrZIb+UqqDyOr4QDG8R/wAY2GwwXqme8soICBuO/wAI1uXYRMmUiUn3UgDzG8IxGSBSl4cEwzf+0Oe0NyuhRpMCWuEmLYwxS/nBlBgUw5/lDCqEUKtC5QYFmQ4D5QkJ7T5QOSQDVisM0HrDMRikJbUQHLOfpB0hw4Aba8JviGDzzM9MzNpstfiSQQxqB4Xpyh+O4Ekl9KlJpRyFD41gWagys4ctpmHelFJIbu4jSLpy/wA/WMTWWzqmsPs04YxyY0cP4mSdUmcegKtqbENEj/VMySba7iya8u8aJS/KEeu/3byiKOskvAOEH4KWXxpmEtvaSElIYGhH/sRFhK/E2WUstCgdwBQecTdFLXqX+sBm5fKUS8tHpEsdf/6Q10xfRZYbjfCLH/VCSf5nT84spOZSpjFMxKnB90vGMxfCuHUT4QkncFXydoq53BJS5kzVAsWFRXqRaLMNbB9MY9LnpnqMVHEXDf8AEpCkEonIqhVKtse8YaVmGY4aupUxKWLEA/3jR5N+JcpYAnpVLVZyHS46i14uRuTK0qZRZJ/18oR7HMZRS6R4kglMw21f0mIeW5rhpQUMBJWuYthpZTciS+wjYycRLmhwUrTsaEdYLKkBPugCrOALX2iZST8ke0ouFcjXL1zsQP8AmFlTuXCU7JHLeLWcGJ5s0S1WLRFnGvWHiGL4zlaJuHxCWCkrqdyAQU+Tawe8bKbMBGofqAY9CxHzig4zk/8AKqLe6xfk7fRx5xLyrEa8LJV/SkegF4Ua+zP8XTDPnyMIk0mHUtrhNfoD5xspCAkJSLJYDoE0A9IyWQSxOzDET9pX5aa2LJt8fWNfLNYGOJKDuI5+cIg0gWOxyJSFLWoJSkFySwpWGOSSFSy8BUgDZrxU5xxVIkJZaxqb3d/SMhmvHE3E/l4ZKkg01ltT3tWkBy/hcE68R+Yol2Ngeu8Z9+qSWXx+izXp3LskY78QcRNVpw0l3sVOb/0iBy/9RmOVL02IAAEXsmWmXQMG2A9BByq58RcPTpGbZrm+kW1TGJlf9ExZVqXiFAl3Ymz7CCHh+eGH8StgxFTy6xoZ/azH15dIAoxD/LmO9OBSmTjpY8E5K+TisPk5lmKSHCDSx8+sW6FVo5hR84d/KaY304lMM+zElvZIDb3cf90IcdmC0sfZoc9ix8yDFzyYfs0LprtT4dIe9XJ+BFUjB8SZTMQlC5k0rUtQSwJAFSaR7Xg5DS0D+lPLkI8mzFBxWPlSEmiSHGwI1KL+Q+Ueru1AA21No3NMs15ZTucVLCML+KWXMZWISKoUH3sdSexf5xKwuK9rKTMA94Dd67/GNNxDloxEmZKP6wWPI3B9Y814RxSpSl4ZfhIJZ6MqmoDoWeKeupco7l4JaZ5RpTv2hFmt/IQQG9IEVNztsPnGEWU8jyenx+cPlpPJg0DAoL1+2hUvyAZ/8QAPKi9dvv0hhXYv3feOB+/pHH1+9+sAMemrXPblz8oj43h+TN99Acl9Qof7xI1d/KwgpqTQtzgjZKHxYq6MpP4dn4UleGmUFxWvXTaLfIvxJc+yxY0LcDUkeF+RG0Wkw9v7dYrs0ySXPT4qKaiheg36RoU63nE1/wBGyqjNG1TPBAKS4PKBKuez/wBo8wwWa4jLprKJm4f/AOxZ+T2PSPRcvzFE9AXLIII5hx0LWjbquU13kzrK3Hsh8SAHCTnoChV+dx8RGKyz8Q5cnDy5RQpSkPXwsz0NS/8AiJf4q50pCJchNpg8R6DSGikk4JKEpT4KJD7lSjdT77Q6UhiW7o0/Aucy5ntUu0xSyvSblNge1xGw1VpsWMeKKR/D4yStBst9KWo5qB0Id49hxWLCEFRowc1G3OHp4jkak84DZlnSJMvWs0G25LsA0ebe2nZjPUtYaSgEJB/SGHqrrAlYuZmWKuUyZbb7P73+6Nlg8MmUgISyUtRh0T4j1oYytVqlW8GhVTjlgcDl6ZSSlCTzrfvEgIe4r3+fWFAruzWt/iHL25NGHKTnLMuS32MSa0O1+fKCqY9XEAlJql2Y/bCJKlUu/YfD+8MfYiBKFg1gzcngJ27wW/Pb/ECG9PWHADSttwI4qIofJvnHLJYmkAxeNTLBKlBPcgfPaHxTfQmSQGaxNfsRVcRZ6MOnSA61ghIFWejmK/NeLkjwSAZqiWDOQGpYVN4u+FuBzqGIxfiWapQa6dxqe5GzRp6XRNvdIjstUUF/Dzh5cpKsTO9+YPCN63PR42wPWBlPKg5QmiNxYSwjNk8vIecY8/484YVrGKw4/MSRrA3aym57R6BNiJMv0tBKKawwjLazGZLmacRLBBBIosDY7vE4gD/EUmf8PTMLOVicN4kkvMl1ADi9NusSMu4ilzwAGStvdJr3HOOe1WkdcnJdF+ueUWAmWv8AtHKT0jib7b/3hqxvcxQJRUBhs8R81mqTKWqWxWA460+cSAqltvsRHzdenDzCf5S5iSte5f6DKPJuMAKYhhqspILUuSBs+8auRiEzEhSFBQNQQaNzjBSsOlUqXqYguzCqRRq9YGMsWllS5hSQ7aSpNe4MaVmkhN5i8Mf6FnaPQino3ofkaw9VN/7xh8LxRiZSnmj2qXuTtuygKnvGhyziWVPo+hdylTD05xTt0tkOe0Mluj8uCdNlhaSlVUm4t/iM2ozMtm+1lOZCnCkmoqSd6uNjGqUN4jYyQJiShQcG4MR6e91yX0JJblyQOLcuTjsOjEYfxql1SLOCxUO4p6RkcNnqW/MDKQ7FnD8m6xouHcUcJizhV/8ASmnwF6B/top89wqJ+YTEslKEggEAVUxqW6x09c4zimZ016bwgHD+EOLxqVpSfZy6kmjWOkdyx8o0HHebla04WU5UT423DMEv1vEPgjORh8NiULZ5Z1gcxZn3c6fWB8NYNUydMxC38SjpetSTUcgIi1NqhHK8D6o5eWaPIsuEqUEMBRzXfnFmTX5RHl0Yt0h82elCSpZSkDn9OZjlpNzee2zQzhchQmz7w1ZAYu37ecZTGcXLWrTJQUvTUqnmGirxEha1EzJi5jG2qg9IuV6OT+fA+Fc5vCRrp3EOHReclwf0uW9IzWb8VTJhQiUNCSoXuurCtwktA/4ZGpwkJFD2beH8P4cTsYVU0ybbg1LU9Ytx08IKUnzwLdp5VpZfJtcMpXsxrPjYEtzO0NmJcGh5wVcy1fT68oEVPztGPnPI3GAK/IB39Ix2dZYJuYSpa1EImtUc+np8Y2Z2ps0ZPiPw43CqH84/8k/uY0dB/YR2r25N9knCuHwrGWjx2KleI/G0Xn7wJJtBDHRsy22+xX37/GF9Y4Bo6EEHzLjziKqJSx5XiMswCDNL3tHm2f4dKc1lhIACg9tyFV9R8Y9JNAI884xAl5hImKokgB6sGJB+Y9YivWYPBLU8MvFksa06d4botc3t9YeodtoX6HaOUl2aS6EEsNTfnETOJBXh5iQBVJ+FfpaJqN7mGzpepJDUUG8jR4dCWJJgzDZUdUpHMeEjfw0iZYfdPOImXqMlUyUdIZRINK7EDuGid7dzRm7dI23g2NLLdD/BstakilHu9ARtY1iBj8CFl2CVDcUB5FomTD8qgwxLkvb0gTZNOqNnEkHyfiiZKaViGKNl79LXEaxKwoOCCGuNxGIxCdY0lrUg3C+aKkzTImHwq90mjGlOxirqNOprdHsx9RRKnntFnxhgtcpM1PvSSCCOTgk+RAjN5CormTZq21L0vUaXNS7dvKNtnBbDzQTTQr5RjeHUn2CyLlYNbFi2nzif8fLNTX0zNu+SIGeySiadDpTMSlwLPSnql49CynDaZKE1oA/cgExiuJNQMqZTwsD1I59Wjdy1j2eolhpCu3hcn4GGfkZZUUvI6jyJjsxTIQqYpw1uvQPvGOxc+Zi1a5oIlguhNPXqYDi8ccVMdyJQDJTVvMdecTFJYD/aKPtCU0KlZfZqabT+p7pdHamDAMKUh7cj1YAm8B1HlTeHaz8Ily32a6iksIFi1aATpJAHOhPf6Rb8DYFSULWQPzCAmuyfsxncTrmrTKSCoEhwDvyj0TBYf2aEIA91r84h1U9kNv2ZeqnvnheAijzIs39j1gSl96U5Q6Yq9ru8IsXr1p84xiuCmBrCx+yOkZTjA/m4YAMQvnZ1I+caohzzpzjMZkgzMww8sD9SKddWo/IRpaBZuTIrfiepITZxBSntHLRXzhxMdGZLEJYQscNxCa4ACTawBYekSIjKLmkACLoRGS/EDKPa4XWB45RBffSx1Aeek+Ua5QgExLlr/sbiEfWBYvDMdkuYCfICv1JACgb6hv2iwADX6hoz06ScvxRBDyJ5LGwQX37U9Y0RPUW2369o5nV0uuWfBoweRqld6iFWKW6QnR/SvpDieaW+7RUJTLcU5Sp0zpYZSaL7DfrFfhsbqvp1XIHlG50uLUsb1jMZrwymqpVFcrOeQO5HKNTTXxlHZIlqtlW8xI8kj9Tny7/vDF1oRbfnEP265Yaa7O1tJcEguFEF+0HROBFwfOo5RccX4NSF8JdvDHzlBPe4/aIWYDUh6agxdqsIlFF+25tCJlF3bZ7XAvBHgfdBTjhk/EZymfl00udQTpV35+hEV+RKeQkVqFGlARy7xV4gKk+2RtNSCKddVPWLnKpn5EsB/cUCG6neH11emnjpvJytqaswV+eJKpRI/SHc9xTvFhmebKVhMNLQSFTZaNRv4GIY9XaImZElCkgXQHPR6EDckXiuyVLnUVDwBhV/u5gdSlFSfgdQnK3aW2Hl6QEigFa3tBCEs9T/AG7wyWA7FVrm8KpQu/rEUvc8nVRShFIapXi3ER8ZjAgXqbdobicYhNvEo7dR1ifkPD2tXtZo5FKSOfNuUJKUa47pFS/Upe2BN4KyMgHETBVvDz7xrlJvQl4bh9x02+UKavQ1EYt9ztlkocrkHNVa1R8uUInaorSnO79oQprbZv8AEcpTNTpTnyERBuBEAMS+/wAKmKHgLB/xOYqnVKJSia82IA+sO4qzb2aPZoP5i2B3IB6DnaNjwFw8MNh0v76mUpwzKUBQ9g8bv4+rGZlW+WEX8xNTAys2gqjA5iI1zOOSqG0hI5oACH6wIj0eJBiOo+kAHTCIETDlUeGQAV2bZQjEytCxQux3SdiOrxkJOPm4FfscUPy28EwBwe5FWHLaN2SIXH5bLno0TEhSXFDt2N4guqjZHEiWuzaZ+VNSoAghQoQU9YcDS/l97RExP4fqlqUcNPVKFDpuOwraKLM85xOEIlzFS5imqQ78rA/MRjW/j5xftaLqsTNSodCfv4RHxmLlykvMUlIdnJr6CpjPBOLxpADykCnhcD13PYxMwnASAp5kxSxdrV6m5is6YQ/slz+h6y+geO4gwcxCkFRUGLMg/B0gjvGQzCZJKvyNd66gNuTfWPRZ+AwmGQytCdT+9Ulr0u0Z6dxJhgfBIKmo7AA/X1i9p7MfCLa/YsnuXZmZePmJLkEg7KD+kWGHzpZIdJdizFqMee0W44vl01SCBYEaadqRZYLM8NiCw0av5Vhqcg9DE8tQ0uYD43yXDkzC5njBMAahSQGPw+MW2WKT7CX4iC1W+6N9YteKsoly5XtkoSlUskhgwZ+W94p8E4kJIUlh0q4LauvaJ6rVbXleCna91jbfZKxUsaFanPhJDdbEcusUOUzdCSwdZ7ANyrF1MS6FOXOklnt1PQ8oNwNgUrllakAqCiATUbUaEssVdbk+gpbhblMqcPh8VMBKEFuwHxMSl8MYtQ8QS16qTt1sY2WPzOXh0gzVBIIoNz2AiixHHAJIlylKDs5oLXYWijC+6XwjwWnZu7yynRwtipZCghyKioLRLTxHjJJAnS0qT/tUC3J9RDwf/jqa1JAA/wByv2g2G4ylKOmbLKG394em8Pk7ZLNscoY8fWCbl3HUksFBUsVdwD2c3i+w2KQtIMtWsHcG3ffyit/0jDYlLpCT/Uinr1ikx3CU2S68PMU4qwDFvL3ooyroteF7X+x6yl2a5Q8qxGzTMESUFSmGl23JpZuUZZXF86WBLWkGYf1KdPqLRo8n4HM1Qm4lXtFUISCNNdy3pEtOgk5cvgY7MLki8DcNLxE04zEB01CE81Mz/wC0bR6VYN5+e8MRLCQlKQwCbCwH7wo2jfUVFYRnTnuY5qwyZDxUwijtDxgFIjocgUh3sjAAxRq8BaClLEisDVY9DAANaaXhii3nD5hgU0esADQKRIlH/ERQaxJlAvDZdCFVxTnP8PJJDe0VRD7kln8oyuQ8O6vzp/5i5jEBQBbsDQGHYofxeYveVILHk/70MaPXS4p9how9bqH8YmlVHbHI5SgNNe3Kl4y2f8Sq1FGHNf1KFfjtE7iXMlS5PhI1TPAno94zWCkaBpN9+vpEOk06a9SXJaqp9WWAEzClSnnLWs91GnJ3hZeHCX0hIHaJK3BdLcixcgdoi41QSFM5LU/xGmvpdGn6VdUcpdETFYwVCQVlPoOjRDQUqLMZa/W3LlFvwjIJQpRJBKyDszDfcpPSJnEuVgyNYAC0k13I3BjW/ipV5Ryln5Bzuw1lFcviNZw8zDzgSSkhKz0a8dkUomRLq3jU73vRu9orMRK9pIcvqTYxPyCZ4AE6fCutebv5RSjGEYySLFle2xNdNEjFz6LPJKk0DgH6wXIM0/hcBqupS1BAv4q18m+MJiw0uaolikEU2fbzcMesUOVpBS6yQiWCQNnc05PaIZV+rDD+xIRXqEjGYjxa52qZNUGCORNq/SCpmYhCSr2TJTU6RzF35UiXwflhmLVPXXSWRu6ux3AjY41R9mocpar0vcsI069NHZyVLde4SxAxuCxQmpcUrXpB1YdJPiSC9f5TELJ8CsBXOkWKpZNIyrFtlhHW6SSuoUpogIVMwivaSVEJ3TWvRo3eUZsjFS9aC2yhuD9Ix67gkdwT8YlcGz/Y4lcv9M0Fq7hyPkfSKeorjZDc1yvJU1VHpvdHo0GdcPy8QllMFbKa3Q8xFRknEE7LZvs5+peHUwH9NW1J/aNaO+8Qc2ytM6WpKgeYI2POKel1coSw+inKCksG3lLCkhSS6TYizd/OHAx55+HmdGTMmYKbQpJVLe5LJJSH8z2j0ESy1rekdJGSksozJQ2vAvOFhkxbEA3Lxx2iQaIn94QLMKIb5QAcomBLl0vaneHKL9IQ2e8AAyC7HvAMQqJJS4Nai0BA83gAHhxSFnz9KSq1C0GUltors9W0hfRB25Qybwh0eZYMvwZKaVMXutZJ1ffUxezVVYxTcJK04UEv7yjXoW+QEWqjW4LgEdY5bUf2NmmuFgy3FUx8Rh08gokbXuREOaoWALl337dhBOJUf86gmifZ3LCpKg3qB6wBLvdr7s/p0jVqWK0kaOhxhvyOlrp3+3gGIQLDcEE8+sESPhQaiPURykkJAAFS1C/lEkeGXZLcsETIcyElapUyxcg9W+DxacR5mkSClJCiqgAfz8oq8Vg0LIBSCSz0Z+naBysmSmruxsdms0aP8rjBzFn4eTu3Jg8NhSJekNYln82hnD5BK2H6ga2FxXpWJ+KI0k2IBNmAobd94r8lSRMIpqKSTyP2IhhzFst66Kg4R+ifm6yJMwEgW5uai7bcogYXDg4cpSHUoKfqXibnCiJek3LU3Ndz5QPKU6SpBNBWlatUHzhM+zgraVJ2tPzwTeE84RJlGWsspKlkcq2fn2hc44nExJRKfxBlPYttzrEZOToJ1kEPtzNa9+sSEYVKLAOr9TOdjQxK9T7cDV+Fl6mW+MjcBJKUoBUbNR+7VgusJoXcWaHqIZ3sSL/SGpYEAt1f6RQlLLydRXBQgoLwC0kl2re4asDnyzLnSZjDwqANeZY/AmJU4AgaWCSznkYiYyXrCUsX1JYgjmBUbwkfKItR8D0QLSA+oFwI5ShUF7coZKlaUJCmcJAdmel4R713jn2uX/pjoy/FkoyZsrFSwXSpLtzS5fzAbzj0mTifaoSsGihqDWY2jEcUo1YSZ0Y9qi0aTg6aF4KS1GSEl+Yo3akdF+Pscq8fRV1EfJcISDfa0SFO0DAaDIPxjSKIKWgmD+yEMCetYWAUjLFnEM2I7t+8KtL23hVCnWABlvnA1HTb5Q9Rbzhq0wAMSt77xTcWnRhZpc2SBX+ZQHpFuk8qRn+PZrYKaGd/ZDt+Zq/9REVnxbH1/JELhyUBhpYNdSX/AO5j9YsjLtb9mtXeI+XytMmWA9EgD0FYK1N6E/H6RytrzNmmZ/jHDEoEwMCkgHs7v6xTyMaFoHMfMRsMRIC0KSUgghmO73jG5lla8IslIeWfdN3fm1QzGNTS2qUdr7J6LPTllhtZqK1cGrNWFVJJJoxe3PtEZGZoX+pjcuw/zBtb71J+7RaccGmrIT5TFIDEAw1L15dW+ENnYhKWqKDnXvHZdhJuKmaZYZFDrNuvrDcpcy4GyuhBcckf2asRNRKQ5CixPYt5Q/GoEvGFCfdCkoI5uli3WNXOlS8DIUoeJW5IqpZsAwoIz2JyNSMKnELBCpkxi7+EGoIHnEums9Xc18V0YOsm5+5/YDiGTpUh2cEltQsHYHkYPxDhTol4iXZTagkMxa5b0MQ8XhBjMQr2VxL1AcyADvbxafWLnhPEhUlUhYAMtwAauLHzekGok64qS8dkVMsZZV4XFJmJBBJtQ7c4kqW4PhLCvRrQmZ8OLkHXIdSeT23tuIhYbMUKJB8Kvh/YRDFxs90Deq1CaSmSVyw/epHcw9IuxvA5M0GlKuaEWG8NOZyxZSbG1fWHbGWfVh9hZim5kM3brC5FJ/iMUghvZyhvuan9oiJK8QRLlJBq7vRuvKNtkeWDDywBVZqs2cn6CkQXWRqi/so6i/f7V0T1u73v9iGE0Dm/KHkf5H0gKy3KMVFMgZyoCROdyNBFQ/wEXH4eyGwCLeIk/GKXPJ2nDzeWlulWi+/D2mAlUb3h5OWMbv41ex/6QahraaJVKQqW84Qct4SYaxrGcF3fy84KFdIahNI7QYAISvSOekKs/SOUGvAAJVqwzVvDlCECP7wAIEMO/wAYyvH88ewCT+uZKHkFN9Y1ahGFz5f8RjkSm/6QClEdK27xXvlti2SVLMi4dqA+6zdPsCGrFS7w+Yupr/mBSrk15Vt1Ect+zSyL7O78qPvCGWFBiA1LtUcq2uYIou3SBaCKtVyK9neFzjpioqsZwnJWp0+A3LChPPtECfwUpnlzQCTuCPKka2UbOw2P3yeCqnG/Xt5RPHVWx4THZwZbK+BEAAziVHVUWF6dTGlWtMpFAlCEtWwAL+pivzjiCTJCtStSg3hBBJarirRUYHLcRmigpY9nhB1qqpqOb1iaFVupl7uhkppc5HYZJzLGJCHGHkl1K2JendyGjdZtlCJsgySAxSpPZ2r3pBsuy2XISEy0BIFKb9Tz2iXM2jfpgqo7YmfbNSZjuEeDP4QLK1Ba1UBYUT+/7RWcUcMLlzBicMC4qtCd6uabg7iN6ZXLe8d7Ng0OklLhoZGeDz/I+KETPBMaWtmINB6neJmPyOTOCSUgk2UAAe9KGLnOeDMPiXUpGlbNqDV5ON4yy+GcwwziSsTEUZLv6gxmWaFp7qnguwuBHgpFgpQBcbU6/wBoLh+DJSWKhqLl+3K8Q/8AifESqTpDEXLKT0Z2aHnjhAD+xX60r5RWnXq1wTq1eTTScNLlg6AEDoBWCJ3ubRk1cdf/AAmvu1v1tD5ef4uZ/wBOQ4awCvWrViB6K+byw9RGqUamh+97w0pvb94z6OH8xxHvn2SC9CW5VpWHL4Ex0uqJyVDZ1EeVXiZfjJ45Yz1kSuIUE4Wa38pp2Ii9/Dyc+ARfwqUmvf4XjGYnH4rD+HFynlqTpeg2O4obxe/hPjNUqdK/kWFgf0qFPilXpF7R1SqTiyG5qUcm7THKDtC6g/lDV7RoFENLNheEKe/xhZJaF1jpCgRSO8c1TDlRyLnz+UAAZt4alEOV9IcPpAADEk6SwJIBbr0jy7BZyZMyctadc6bRuViKx6lP9xXYx5/wHISqeXSCwo4B2iGdam8Ms0PCYCVkmYTwCZgQnYVFOdqxIVwpjxROJBA2fnvVJjeD6mGi58oPRguMDXa0zBr4XzG4nA+Y/YQIZJmbs7elep6R6LJ3h5989oX0K/of6rPPhw5maiSqakVNNQb/AMaRJlfh9ipheZiikKuAVV6M8egpFoao+JPeE9KC6Q13MzmT/h1hZBBKTNWN1sR5JEaaXSwoBTZugEcm/nCm0SEEpOQxaWhpV99YfN/aBmwhwDR9fhHKMLHK+kA0aDDibfWGJgkmEAaqWCACAR1AgX+nSrGWlv8AaP2iSu8ABt3MGB+5/Yv8HL2Qn/tH7QZKeQA9IRN/OHi47fUwgm5jnhk0PvBIFCYGjVSgqhAI6gGB4HKJUpS1S5aUqmX0jS7V+p9YMIcTQQorb6HG8MVeHS4Rf7wAH0mghoWIdLPzPyMBE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6" name="AutoShape 16" descr="data:image/jpeg;base64,/9j/4AAQSkZJRgABAQAAAQABAAD/2wCEAAkGBhQSERUUExQWFRQUGBgYFxgWGBcYGhgXGBoVGBgWGBgXHCYeFxkjGhcUHy8gJCcpLCwsFR4xNTAqNSYrLCkBCQoKDgwOGg8PGikgHyApLCkqLCksKSksLCksKSkpKSkpLCkpLCkpKSwsKSkpLCksKSwpKSksKSwsNSksLCwpLP/AABEIAMoA+gMBIgACEQEDEQH/xAAbAAABBQEBAAAAAAAAAAAAAAADAQIEBQYAB//EAD8QAAECBAQEAwYEBQIGAwAAAAECEQADITEEBRJBBlFhcSKBkRMyobHB8AcjQtEUUmLh8RVyFiQzkrLCY4Ki/8QAGgEAAQUBAAAAAAAAAAAAAAAAAAECAwQFBv/EACgRAAICAQQBBAIDAQEAAAAAAAABAgMRBBIhMUETIjJRBWEUM3GBUv/aAAwDAQACEQMRAD8A9ecfH0gM4btWCA+bw7Fb9oiJCKIclPrDOXOCNCAOSkA0jmhQXhAXgEOLv5w0hzzvCqd/OHPXk0KA1Frwu8NqPSIeOzJEkKmTVhEsCpJAc3YczABPV8oIkWjA4bGZhjCVyCJMqw9oCH6p8JctEsZXmsskidKm1so9v6B84Aya/TVvOF1V6Ri8Px5NknRjZJQa+NA6kUG/lzjXYTFJmS0rQQpKg4IMAZHLECUp4eovcQM7dYBRXdqdIUKhp77wjwCBG6QPEY2XLqpaE/7lAfMxRZ5xIoH2OGT7SepzRiEMWBU9AYgZfwEqb+ZjZqlqUKpB90kvfbyaEwBssPiUrBKVJUOYII9REnRGBx/B83Bkz8HOV4K6FOXe9ixDdI03DPEAxckKAZaGEwWZTfKhhRMlooU5Q4hoUF4VfKGjhiRSOB+UOEMUKvCiMRcc8IotDQecKBxq8cbQsM1UgFHJ3hhXHKVt6wJ4AJ8lFT5Qs81itzriGVhQn2inKqAJqW5sIFI4kw833JqNtwD5xG7YoXayW9fOHBV4F7V7G3UfSCOfv7tCppiBhv8AdYaf2hiFO8PUaXgyA5SoGVVh4VA9dYcAsxVIxmYS/wCLzFEhRJkyUlaw9CRancpjZTDQ8oxWAX7LOpmot7RDB6OCEED1QfWFQjJfEObz5mKThMEQFJQdVWAowHlSAzOB8VpKv4xSprOEupiRy8UNxajgcwOIUkmVOGkqSLaiASWsxCfjG0kYhEzxIUlTgEEEe6a7VhQ84Mxw/mQxSJmFxaPzZbOFBnSwqOReKvFSZuVzguWVTMOs1So+6TfoO8WGJlac4lLQfeQdY7JmCv8A+fMRosxwyJiVIWAQaMfhBkMcjcvx6J0tMyWrUlVX5HkeRiRpeMPwhMVhcTMwayVJWdSCXDGvO+oD4GNxNLBrUMJgRcAVqpajxQ57mK1KTJkN7RZYm7Dd2tFhmmPEiSpZfwgkNuWDD1ir4QwC/FiZp8c5ikMXShzSu9R6QDi6ybJUYdDJ8SlEqWssCo79aQ/IM6TifalKSBLWUV3Z69qROSnzeM1NwZwE1U5CFLkTCNaEO6D/ADAVcV6QAaiZMABL2+2MZX8OctUkYicqgmrZIb+UqqDyOr4QDG8R/wAY2GwwXqme8soICBuO/wAI1uXYRMmUiUn3UgDzG8IxGSBSl4cEwzf+0Oe0NyuhRpMCWuEmLYwxS/nBlBgUw5/lDCqEUKtC5QYFmQ4D5QkJ7T5QOSQDVisM0HrDMRikJbUQHLOfpB0hw4Aba8JviGDzzM9MzNpstfiSQQxqB4Xpyh+O4Ekl9KlJpRyFD41gWagys4ctpmHelFJIbu4jSLpy/wA/WMTWWzqmsPs04YxyY0cP4mSdUmcegKtqbENEj/VMySba7iya8u8aJS/KEeu/3byiKOskvAOEH4KWXxpmEtvaSElIYGhH/sRFhK/E2WUstCgdwBQecTdFLXqX+sBm5fKUS8tHpEsdf/6Q10xfRZYbjfCLH/VCSf5nT84spOZSpjFMxKnB90vGMxfCuHUT4QkncFXydoq53BJS5kzVAsWFRXqRaLMNbB9MY9LnpnqMVHEXDf8AEpCkEonIqhVKtse8YaVmGY4aupUxKWLEA/3jR5N+JcpYAnpVLVZyHS46i14uRuTK0qZRZJ/18oR7HMZRS6R4kglMw21f0mIeW5rhpQUMBJWuYthpZTciS+wjYycRLmhwUrTsaEdYLKkBPugCrOALX2iZST8ke0ouFcjXL1zsQP8AmFlTuXCU7JHLeLWcGJ5s0S1WLRFnGvWHiGL4zlaJuHxCWCkrqdyAQU+Tawe8bKbMBGofqAY9CxHzig4zk/8AKqLe6xfk7fRx5xLyrEa8LJV/SkegF4Ua+zP8XTDPnyMIk0mHUtrhNfoD5xspCAkJSLJYDoE0A9IyWQSxOzDET9pX5aa2LJt8fWNfLNYGOJKDuI5+cIg0gWOxyJSFLWoJSkFySwpWGOSSFSy8BUgDZrxU5xxVIkJZaxqb3d/SMhmvHE3E/l4ZKkg01ltT3tWkBy/hcE68R+Yol2Ngeu8Z9+qSWXx+izXp3LskY78QcRNVpw0l3sVOb/0iBy/9RmOVL02IAAEXsmWmXQMG2A9BByq58RcPTpGbZrm+kW1TGJlf9ExZVqXiFAl3Ymz7CCHh+eGH8StgxFTy6xoZ/azH15dIAoxD/LmO9OBSmTjpY8E5K+TisPk5lmKSHCDSx8+sW6FVo5hR84d/KaY304lMM+zElvZIDb3cf90IcdmC0sfZoc9ix8yDFzyYfs0LprtT4dIe9XJ+BFUjB8SZTMQlC5k0rUtQSwJAFSaR7Xg5DS0D+lPLkI8mzFBxWPlSEmiSHGwI1KL+Q+Ueru1AA21No3NMs15ZTucVLCML+KWXMZWISKoUH3sdSexf5xKwuK9rKTMA94Dd67/GNNxDloxEmZKP6wWPI3B9Y814RxSpSl4ZfhIJZ6MqmoDoWeKeupco7l4JaZ5RpTv2hFmt/IQQG9IEVNztsPnGEWU8jyenx+cPlpPJg0DAoL1+2hUvyAZ/8QAPKi9dvv0hhXYv3feOB+/pHH1+9+sAMemrXPblz8oj43h+TN99Acl9Qof7xI1d/KwgpqTQtzgjZKHxYq6MpP4dn4UleGmUFxWvXTaLfIvxJc+yxY0LcDUkeF+RG0Wkw9v7dYrs0ySXPT4qKaiheg36RoU63nE1/wBGyqjNG1TPBAKS4PKBKuez/wBo8wwWa4jLprKJm4f/AOxZ+T2PSPRcvzFE9AXLIII5hx0LWjbquU13kzrK3Hsh8SAHCTnoChV+dx8RGKyz8Q5cnDy5RQpSkPXwsz0NS/8AiJf4q50pCJchNpg8R6DSGikk4JKEpT4KJD7lSjdT77Q6UhiW7o0/Aucy5ntUu0xSyvSblNge1xGw1VpsWMeKKR/D4yStBst9KWo5qB0Id49hxWLCEFRowc1G3OHp4jkak84DZlnSJMvWs0G25LsA0ebe2nZjPUtYaSgEJB/SGHqrrAlYuZmWKuUyZbb7P73+6Nlg8MmUgISyUtRh0T4j1oYytVqlW8GhVTjlgcDl6ZSSlCTzrfvEgIe4r3+fWFAruzWt/iHL25NGHKTnLMuS32MSa0O1+fKCqY9XEAlJql2Y/bCJKlUu/YfD+8MfYiBKFg1gzcngJ27wW/Pb/ECG9PWHADSttwI4qIofJvnHLJYmkAxeNTLBKlBPcgfPaHxTfQmSQGaxNfsRVcRZ6MOnSA61ghIFWejmK/NeLkjwSAZqiWDOQGpYVN4u+FuBzqGIxfiWapQa6dxqe5GzRp6XRNvdIjstUUF/Dzh5cpKsTO9+YPCN63PR42wPWBlPKg5QmiNxYSwjNk8vIecY8/484YVrGKw4/MSRrA3aym57R6BNiJMv0tBKKawwjLazGZLmacRLBBBIosDY7vE4gD/EUmf8PTMLOVicN4kkvMl1ADi9NusSMu4ilzwAGStvdJr3HOOe1WkdcnJdF+ueUWAmWv8AtHKT0jib7b/3hqxvcxQJRUBhs8R81mqTKWqWxWA460+cSAqltvsRHzdenDzCf5S5iSte5f6DKPJuMAKYhhqspILUuSBs+8auRiEzEhSFBQNQQaNzjBSsOlUqXqYguzCqRRq9YGMsWllS5hSQ7aSpNe4MaVmkhN5i8Mf6FnaPQino3ofkaw9VN/7xh8LxRiZSnmj2qXuTtuygKnvGhyziWVPo+hdylTD05xTt0tkOe0Mluj8uCdNlhaSlVUm4t/iM2ozMtm+1lOZCnCkmoqSd6uNjGqUN4jYyQJiShQcG4MR6e91yX0JJblyQOLcuTjsOjEYfxql1SLOCxUO4p6RkcNnqW/MDKQ7FnD8m6xouHcUcJizhV/8ASmnwF6B/top89wqJ+YTEslKEggEAVUxqW6x09c4zimZ016bwgHD+EOLxqVpSfZy6kmjWOkdyx8o0HHebla04WU5UT423DMEv1vEPgjORh8NiULZ5Z1gcxZn3c6fWB8NYNUydMxC38SjpetSTUcgIi1NqhHK8D6o5eWaPIsuEqUEMBRzXfnFmTX5RHl0Yt0h82elCSpZSkDn9OZjlpNzee2zQzhchQmz7w1ZAYu37ecZTGcXLWrTJQUvTUqnmGirxEha1EzJi5jG2qg9IuV6OT+fA+Fc5vCRrp3EOHReclwf0uW9IzWb8VTJhQiUNCSoXuurCtwktA/4ZGpwkJFD2beH8P4cTsYVU0ybbg1LU9Ytx08IKUnzwLdp5VpZfJtcMpXsxrPjYEtzO0NmJcGh5wVcy1fT68oEVPztGPnPI3GAK/IB39Ix2dZYJuYSpa1EImtUc+np8Y2Z2ps0ZPiPw43CqH84/8k/uY0dB/YR2r25N9knCuHwrGWjx2KleI/G0Xn7wJJtBDHRsy22+xX37/GF9Y4Bo6EEHzLjziKqJSx5XiMswCDNL3tHm2f4dKc1lhIACg9tyFV9R8Y9JNAI884xAl5hImKokgB6sGJB+Y9YivWYPBLU8MvFksa06d4botc3t9YeodtoX6HaOUl2aS6EEsNTfnETOJBXh5iQBVJ+FfpaJqN7mGzpepJDUUG8jR4dCWJJgzDZUdUpHMeEjfw0iZYfdPOImXqMlUyUdIZRINK7EDuGid7dzRm7dI23g2NLLdD/BstakilHu9ARtY1iBj8CFl2CVDcUB5FomTD8qgwxLkvb0gTZNOqNnEkHyfiiZKaViGKNl79LXEaxKwoOCCGuNxGIxCdY0lrUg3C+aKkzTImHwq90mjGlOxirqNOprdHsx9RRKnntFnxhgtcpM1PvSSCCOTgk+RAjN5CormTZq21L0vUaXNS7dvKNtnBbDzQTTQr5RjeHUn2CyLlYNbFi2nzif8fLNTX0zNu+SIGeySiadDpTMSlwLPSnql49CynDaZKE1oA/cgExiuJNQMqZTwsD1I59Wjdy1j2eolhpCu3hcn4GGfkZZUUvI6jyJjsxTIQqYpw1uvQPvGOxc+Zi1a5oIlguhNPXqYDi8ccVMdyJQDJTVvMdecTFJYD/aKPtCU0KlZfZqabT+p7pdHamDAMKUh7cj1YAm8B1HlTeHaz8Ily32a6iksIFi1aATpJAHOhPf6Rb8DYFSULWQPzCAmuyfsxncTrmrTKSCoEhwDvyj0TBYf2aEIA91r84h1U9kNv2ZeqnvnheAijzIs39j1gSl96U5Q6Yq9ru8IsXr1p84xiuCmBrCx+yOkZTjA/m4YAMQvnZ1I+caohzzpzjMZkgzMww8sD9SKddWo/IRpaBZuTIrfiepITZxBSntHLRXzhxMdGZLEJYQscNxCa4ACTawBYekSIjKLmkACLoRGS/EDKPa4XWB45RBffSx1Aeek+Ua5QgExLlr/sbiEfWBYvDMdkuYCfICv1JACgb6hv2iwADX6hoz06ScvxRBDyJ5LGwQX37U9Y0RPUW2369o5nV0uuWfBoweRqld6iFWKW6QnR/SvpDieaW+7RUJTLcU5Sp0zpYZSaL7DfrFfhsbqvp1XIHlG50uLUsb1jMZrwymqpVFcrOeQO5HKNTTXxlHZIlqtlW8xI8kj9Tny7/vDF1oRbfnEP265Yaa7O1tJcEguFEF+0HROBFwfOo5RccX4NSF8JdvDHzlBPe4/aIWYDUh6agxdqsIlFF+25tCJlF3bZ7XAvBHgfdBTjhk/EZymfl00udQTpV35+hEV+RKeQkVqFGlARy7xV4gKk+2RtNSCKddVPWLnKpn5EsB/cUCG6neH11emnjpvJytqaswV+eJKpRI/SHc9xTvFhmebKVhMNLQSFTZaNRv4GIY9XaImZElCkgXQHPR6EDckXiuyVLnUVDwBhV/u5gdSlFSfgdQnK3aW2Hl6QEigFa3tBCEs9T/AG7wyWA7FVrm8KpQu/rEUvc8nVRShFIapXi3ER8ZjAgXqbdobicYhNvEo7dR1ifkPD2tXtZo5FKSOfNuUJKUa47pFS/Upe2BN4KyMgHETBVvDz7xrlJvQl4bh9x02+UKavQ1EYt9ztlkocrkHNVa1R8uUInaorSnO79oQprbZv8AEcpTNTpTnyERBuBEAMS+/wAKmKHgLB/xOYqnVKJSia82IA+sO4qzb2aPZoP5i2B3IB6DnaNjwFw8MNh0v76mUpwzKUBQ9g8bv4+rGZlW+WEX8xNTAys2gqjA5iI1zOOSqG0hI5oACH6wIj0eJBiOo+kAHTCIETDlUeGQAV2bZQjEytCxQux3SdiOrxkJOPm4FfscUPy28EwBwe5FWHLaN2SIXH5bLno0TEhSXFDt2N4guqjZHEiWuzaZ+VNSoAghQoQU9YcDS/l97RExP4fqlqUcNPVKFDpuOwraKLM85xOEIlzFS5imqQ78rA/MRjW/j5xftaLqsTNSodCfv4RHxmLlykvMUlIdnJr6CpjPBOLxpADykCnhcD13PYxMwnASAp5kxSxdrV6m5is6YQ/slz+h6y+geO4gwcxCkFRUGLMg/B0gjvGQzCZJKvyNd66gNuTfWPRZ+AwmGQytCdT+9Ulr0u0Z6dxJhgfBIKmo7AA/X1i9p7MfCLa/YsnuXZmZePmJLkEg7KD+kWGHzpZIdJdizFqMee0W44vl01SCBYEaadqRZYLM8NiCw0av5Vhqcg9DE8tQ0uYD43yXDkzC5njBMAahSQGPw+MW2WKT7CX4iC1W+6N9YteKsoly5XtkoSlUskhgwZ+W94p8E4kJIUlh0q4LauvaJ6rVbXleCna91jbfZKxUsaFanPhJDdbEcusUOUzdCSwdZ7ANyrF1MS6FOXOklnt1PQ8oNwNgUrllakAqCiATUbUaEssVdbk+gpbhblMqcPh8VMBKEFuwHxMSl8MYtQ8QS16qTt1sY2WPzOXh0gzVBIIoNz2AiixHHAJIlylKDs5oLXYWijC+6XwjwWnZu7yynRwtipZCghyKioLRLTxHjJJAnS0qT/tUC3J9RDwf/jqa1JAA/wByv2g2G4ylKOmbLKG394em8Pk7ZLNscoY8fWCbl3HUksFBUsVdwD2c3i+w2KQtIMtWsHcG3ffyit/0jDYlLpCT/Uinr1ikx3CU2S68PMU4qwDFvL3ooyroteF7X+x6yl2a5Q8qxGzTMESUFSmGl23JpZuUZZXF86WBLWkGYf1KdPqLRo8n4HM1Qm4lXtFUISCNNdy3pEtOgk5cvgY7MLki8DcNLxE04zEB01CE81Mz/wC0bR6VYN5+e8MRLCQlKQwCbCwH7wo2jfUVFYRnTnuY5qwyZDxUwijtDxgFIjocgUh3sjAAxRq8BaClLEisDVY9DAANaaXhii3nD5hgU0esADQKRIlH/ERQaxJlAvDZdCFVxTnP8PJJDe0VRD7kln8oyuQ8O6vzp/5i5jEBQBbsDQGHYofxeYveVILHk/70MaPXS4p9how9bqH8YmlVHbHI5SgNNe3Kl4y2f8Sq1FGHNf1KFfjtE7iXMlS5PhI1TPAno94zWCkaBpN9+vpEOk06a9SXJaqp9WWAEzClSnnLWs91GnJ3hZeHCX0hIHaJK3BdLcixcgdoi41QSFM5LU/xGmvpdGn6VdUcpdETFYwVCQVlPoOjRDQUqLMZa/W3LlFvwjIJQpRJBKyDszDfcpPSJnEuVgyNYAC0k13I3BjW/ipV5Ryln5Bzuw1lFcviNZw8zDzgSSkhKz0a8dkUomRLq3jU73vRu9orMRK9pIcvqTYxPyCZ4AE6fCutebv5RSjGEYySLFle2xNdNEjFz6LPJKk0DgH6wXIM0/hcBqupS1BAv4q18m+MJiw0uaolikEU2fbzcMesUOVpBS6yQiWCQNnc05PaIZV+rDD+xIRXqEjGYjxa52qZNUGCORNq/SCpmYhCSr2TJTU6RzF35UiXwflhmLVPXXSWRu6ux3AjY41R9mocpar0vcsI069NHZyVLde4SxAxuCxQmpcUrXpB1YdJPiSC9f5TELJ8CsBXOkWKpZNIyrFtlhHW6SSuoUpogIVMwivaSVEJ3TWvRo3eUZsjFS9aC2yhuD9Ix67gkdwT8YlcGz/Y4lcv9M0Fq7hyPkfSKeorjZDc1yvJU1VHpvdHo0GdcPy8QllMFbKa3Q8xFRknEE7LZvs5+peHUwH9NW1J/aNaO+8Qc2ytM6WpKgeYI2POKel1coSw+inKCksG3lLCkhSS6TYizd/OHAx55+HmdGTMmYKbQpJVLe5LJJSH8z2j0ESy1rekdJGSksozJQ2vAvOFhkxbEA3Lxx2iQaIn94QLMKIb5QAcomBLl0vaneHKL9IQ2e8AAyC7HvAMQqJJS4Nai0BA83gAHhxSFnz9KSq1C0GUltors9W0hfRB25Qybwh0eZYMvwZKaVMXutZJ1ffUxezVVYxTcJK04UEv7yjXoW+QEWqjW4LgEdY5bUf2NmmuFgy3FUx8Rh08gokbXuREOaoWALl337dhBOJUf86gmifZ3LCpKg3qB6wBLvdr7s/p0jVqWK0kaOhxhvyOlrp3+3gGIQLDcEE8+sESPhQaiPURykkJAAFS1C/lEkeGXZLcsETIcyElapUyxcg9W+DxacR5mkSClJCiqgAfz8oq8Vg0LIBSCSz0Z+naBysmSmruxsdms0aP8rjBzFn4eTu3Jg8NhSJekNYln82hnD5BK2H6ga2FxXpWJ+KI0k2IBNmAobd94r8lSRMIpqKSTyP2IhhzFst66Kg4R+ifm6yJMwEgW5uai7bcogYXDg4cpSHUoKfqXibnCiJek3LU3Ndz5QPKU6SpBNBWlatUHzhM+zgraVJ2tPzwTeE84RJlGWsspKlkcq2fn2hc44nExJRKfxBlPYttzrEZOToJ1kEPtzNa9+sSEYVKLAOr9TOdjQxK9T7cDV+Fl6mW+MjcBJKUoBUbNR+7VgusJoXcWaHqIZ3sSL/SGpYEAt1f6RQlLLydRXBQgoLwC0kl2re4asDnyzLnSZjDwqANeZY/AmJU4AgaWCSznkYiYyXrCUsX1JYgjmBUbwkfKItR8D0QLSA+oFwI5ShUF7coZKlaUJCmcJAdmel4R713jn2uX/pjoy/FkoyZsrFSwXSpLtzS5fzAbzj0mTifaoSsGihqDWY2jEcUo1YSZ0Y9qi0aTg6aF4KS1GSEl+Yo3akdF+Pscq8fRV1EfJcISDfa0SFO0DAaDIPxjSKIKWgmD+yEMCetYWAUjLFnEM2I7t+8KtL23hVCnWABlvnA1HTb5Q9Rbzhq0wAMSt77xTcWnRhZpc2SBX+ZQHpFuk8qRn+PZrYKaGd/ZDt+Zq/9REVnxbH1/JELhyUBhpYNdSX/AO5j9YsjLtb9mtXeI+XytMmWA9EgD0FYK1N6E/H6RytrzNmmZ/jHDEoEwMCkgHs7v6xTyMaFoHMfMRsMRIC0KSUgghmO73jG5lla8IslIeWfdN3fm1QzGNTS2qUdr7J6LPTllhtZqK1cGrNWFVJJJoxe3PtEZGZoX+pjcuw/zBtb71J+7RaccGmrIT5TFIDEAw1L15dW+ENnYhKWqKDnXvHZdhJuKmaZYZFDrNuvrDcpcy4GyuhBcckf2asRNRKQ5CixPYt5Q/GoEvGFCfdCkoI5uli3WNXOlS8DIUoeJW5IqpZsAwoIz2JyNSMKnELBCpkxi7+EGoIHnEums9Xc18V0YOsm5+5/YDiGTpUh2cEltQsHYHkYPxDhTol4iXZTagkMxa5b0MQ8XhBjMQr2VxL1AcyADvbxafWLnhPEhUlUhYAMtwAauLHzekGok64qS8dkVMsZZV4XFJmJBBJtQ7c4kqW4PhLCvRrQmZ8OLkHXIdSeT23tuIhYbMUKJB8Kvh/YRDFxs90Deq1CaSmSVyw/epHcw9IuxvA5M0GlKuaEWG8NOZyxZSbG1fWHbGWfVh9hZim5kM3brC5FJ/iMUghvZyhvuan9oiJK8QRLlJBq7vRuvKNtkeWDDywBVZqs2cn6CkQXWRqi/so6i/f7V0T1u73v9iGE0Dm/KHkf5H0gKy3KMVFMgZyoCROdyNBFQ/wEXH4eyGwCLeIk/GKXPJ2nDzeWlulWi+/D2mAlUb3h5OWMbv41ex/6QahraaJVKQqW84Qct4SYaxrGcF3fy84KFdIahNI7QYAISvSOekKs/SOUGvAAJVqwzVvDlCECP7wAIEMO/wAYyvH88ewCT+uZKHkFN9Y1ahGFz5f8RjkSm/6QClEdK27xXvlti2SVLMi4dqA+6zdPsCGrFS7w+Yupr/mBSrk15Vt1Ect+zSyL7O78qPvCGWFBiA1LtUcq2uYIou3SBaCKtVyK9neFzjpioqsZwnJWp0+A3LChPPtECfwUpnlzQCTuCPKka2UbOw2P3yeCqnG/Xt5RPHVWx4THZwZbK+BEAAziVHVUWF6dTGlWtMpFAlCEtWwAL+pivzjiCTJCtStSg3hBBJarirRUYHLcRmigpY9nhB1qqpqOb1iaFVupl7uhkppc5HYZJzLGJCHGHkl1K2JendyGjdZtlCJsgySAxSpPZ2r3pBsuy2XISEy0BIFKb9Tz2iXM2jfpgqo7YmfbNSZjuEeDP4QLK1Ba1UBYUT+/7RWcUcMLlzBicMC4qtCd6uabg7iN6ZXLe8d7Ng0OklLhoZGeDz/I+KETPBMaWtmINB6neJmPyOTOCSUgk2UAAe9KGLnOeDMPiXUpGlbNqDV5ON4yy+GcwwziSsTEUZLv6gxmWaFp7qnguwuBHgpFgpQBcbU6/wBoLh+DJSWKhqLl+3K8Q/8AifESqTpDEXLKT0Z2aHnjhAD+xX60r5RWnXq1wTq1eTTScNLlg6AEDoBWCJ3ubRk1cdf/AAmvu1v1tD5ef4uZ/wBOQ4awCvWrViB6K+byw9RGqUamh+97w0pvb94z6OH8xxHvn2SC9CW5VpWHL4Ex0uqJyVDZ1EeVXiZfjJ45Yz1kSuIUE4Wa38pp2Ii9/Dyc+ARfwqUmvf4XjGYnH4rD+HFynlqTpeg2O4obxe/hPjNUqdK/kWFgf0qFPilXpF7R1SqTiyG5qUcm7THKDtC6g/lDV7RoFENLNheEKe/xhZJaF1jpCgRSO8c1TDlRyLnz+UAAZt4alEOV9IcPpAADEk6SwJIBbr0jy7BZyZMyctadc6bRuViKx6lP9xXYx5/wHISqeXSCwo4B2iGdam8Ms0PCYCVkmYTwCZgQnYVFOdqxIVwpjxROJBA2fnvVJjeD6mGi58oPRguMDXa0zBr4XzG4nA+Y/YQIZJmbs7elep6R6LJ3h5989oX0K/of6rPPhw5maiSqakVNNQb/AMaRJlfh9ipheZiikKuAVV6M8egpFoao+JPeE9KC6Q13MzmT/h1hZBBKTNWN1sR5JEaaXSwoBTZugEcm/nCm0SEEpOQxaWhpV99YfN/aBmwhwDR9fhHKMLHK+kA0aDDibfWGJgkmEAaqWCACAR1AgX+nSrGWlv8AaP2iSu8ABt3MGB+5/Yv8HL2Qn/tH7QZKeQA9IRN/OHi47fUwgm5jnhk0PvBIFCYGjVSgqhAI6gGB4HKJUpS1S5aUqmX0jS7V+p9YMIcTQQorb6HG8MVeHS4Rf7wAH0mghoWIdLPzPyMBE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8" name="AutoShape 18" descr="data:image/jpeg;base64,/9j/4AAQSkZJRgABAQAAAQABAAD/2wCEAAkGBhQSERUUExQWFRQUGBgYFxgWGBcYGhgXGBoVGBgWGBgXHCYeFxkjGhcUHy8gJCcpLCwsFR4xNTAqNSYrLCkBCQoKDgwOGg8PGikgHyApLCkqLCksKSksLCksKSkpKSkpLCkpLCkpKSwsKSkpLCksKSwpKSksKSwsNSksLCwpLP/AABEIAMoA+gMBIgACEQEDEQH/xAAbAAABBQEBAAAAAAAAAAAAAAADAQIEBQYAB//EAD8QAAECBAQEAwYEBQIGAwAAAAECEQADITEEBRJBBlFhcSKBkRMyobHB8AcjQtEUUmLh8RVyFiQzkrLCY4Ki/8QAGgEAAQUBAAAAAAAAAAAAAAAAAAECAwQFBv/EACgRAAICAQQBBAIDAQEAAAAAAAABAgMRBBIhMUETIjJRBWEUM3GBUv/aAAwDAQACEQMRAD8A9ecfH0gM4btWCA+bw7Fb9oiJCKIclPrDOXOCNCAOSkA0jmhQXhAXgEOLv5w0hzzvCqd/OHPXk0KA1Frwu8NqPSIeOzJEkKmTVhEsCpJAc3YczABPV8oIkWjA4bGZhjCVyCJMqw9oCH6p8JctEsZXmsskidKm1so9v6B84Aya/TVvOF1V6Ri8Px5NknRjZJQa+NA6kUG/lzjXYTFJmS0rQQpKg4IMAZHLECUp4eovcQM7dYBRXdqdIUKhp77wjwCBG6QPEY2XLqpaE/7lAfMxRZ5xIoH2OGT7SepzRiEMWBU9AYgZfwEqb+ZjZqlqUKpB90kvfbyaEwBssPiUrBKVJUOYII9REnRGBx/B83Bkz8HOV4K6FOXe9ixDdI03DPEAxckKAZaGEwWZTfKhhRMlooU5Q4hoUF4VfKGjhiRSOB+UOEMUKvCiMRcc8IotDQecKBxq8cbQsM1UgFHJ3hhXHKVt6wJ4AJ8lFT5Qs81itzriGVhQn2inKqAJqW5sIFI4kw833JqNtwD5xG7YoXayW9fOHBV4F7V7G3UfSCOfv7tCppiBhv8AdYaf2hiFO8PUaXgyA5SoGVVh4VA9dYcAsxVIxmYS/wCLzFEhRJkyUlaw9CRancpjZTDQ8oxWAX7LOpmot7RDB6OCEED1QfWFQjJfEObz5mKThMEQFJQdVWAowHlSAzOB8VpKv4xSprOEupiRy8UNxajgcwOIUkmVOGkqSLaiASWsxCfjG0kYhEzxIUlTgEEEe6a7VhQ84Mxw/mQxSJmFxaPzZbOFBnSwqOReKvFSZuVzguWVTMOs1So+6TfoO8WGJlac4lLQfeQdY7JmCv8A+fMRosxwyJiVIWAQaMfhBkMcjcvx6J0tMyWrUlVX5HkeRiRpeMPwhMVhcTMwayVJWdSCXDGvO+oD4GNxNLBrUMJgRcAVqpajxQ57mK1KTJkN7RZYm7Dd2tFhmmPEiSpZfwgkNuWDD1ir4QwC/FiZp8c5ikMXShzSu9R6QDi6ybJUYdDJ8SlEqWssCo79aQ/IM6TifalKSBLWUV3Z69qROSnzeM1NwZwE1U5CFLkTCNaEO6D/ADAVcV6QAaiZMABL2+2MZX8OctUkYicqgmrZIb+UqqDyOr4QDG8R/wAY2GwwXqme8soICBuO/wAI1uXYRMmUiUn3UgDzG8IxGSBSl4cEwzf+0Oe0NyuhRpMCWuEmLYwxS/nBlBgUw5/lDCqEUKtC5QYFmQ4D5QkJ7T5QOSQDVisM0HrDMRikJbUQHLOfpB0hw4Aba8JviGDzzM9MzNpstfiSQQxqB4Xpyh+O4Ekl9KlJpRyFD41gWagys4ctpmHelFJIbu4jSLpy/wA/WMTWWzqmsPs04YxyY0cP4mSdUmcegKtqbENEj/VMySba7iya8u8aJS/KEeu/3byiKOskvAOEH4KWXxpmEtvaSElIYGhH/sRFhK/E2WUstCgdwBQecTdFLXqX+sBm5fKUS8tHpEsdf/6Q10xfRZYbjfCLH/VCSf5nT84spOZSpjFMxKnB90vGMxfCuHUT4QkncFXydoq53BJS5kzVAsWFRXqRaLMNbB9MY9LnpnqMVHEXDf8AEpCkEonIqhVKtse8YaVmGY4aupUxKWLEA/3jR5N+JcpYAnpVLVZyHS46i14uRuTK0qZRZJ/18oR7HMZRS6R4kglMw21f0mIeW5rhpQUMBJWuYthpZTciS+wjYycRLmhwUrTsaEdYLKkBPugCrOALX2iZST8ke0ouFcjXL1zsQP8AmFlTuXCU7JHLeLWcGJ5s0S1WLRFnGvWHiGL4zlaJuHxCWCkrqdyAQU+Tawe8bKbMBGofqAY9CxHzig4zk/8AKqLe6xfk7fRx5xLyrEa8LJV/SkegF4Ua+zP8XTDPnyMIk0mHUtrhNfoD5xspCAkJSLJYDoE0A9IyWQSxOzDET9pX5aa2LJt8fWNfLNYGOJKDuI5+cIg0gWOxyJSFLWoJSkFySwpWGOSSFSy8BUgDZrxU5xxVIkJZaxqb3d/SMhmvHE3E/l4ZKkg01ltT3tWkBy/hcE68R+Yol2Ngeu8Z9+qSWXx+izXp3LskY78QcRNVpw0l3sVOb/0iBy/9RmOVL02IAAEXsmWmXQMG2A9BByq58RcPTpGbZrm+kW1TGJlf9ExZVqXiFAl3Ymz7CCHh+eGH8StgxFTy6xoZ/azH15dIAoxD/LmO9OBSmTjpY8E5K+TisPk5lmKSHCDSx8+sW6FVo5hR84d/KaY304lMM+zElvZIDb3cf90IcdmC0sfZoc9ix8yDFzyYfs0LprtT4dIe9XJ+BFUjB8SZTMQlC5k0rUtQSwJAFSaR7Xg5DS0D+lPLkI8mzFBxWPlSEmiSHGwI1KL+Q+Ueru1AA21No3NMs15ZTucVLCML+KWXMZWISKoUH3sdSexf5xKwuK9rKTMA94Dd67/GNNxDloxEmZKP6wWPI3B9Y814RxSpSl4ZfhIJZ6MqmoDoWeKeupco7l4JaZ5RpTv2hFmt/IQQG9IEVNztsPnGEWU8jyenx+cPlpPJg0DAoL1+2hUvyAZ/8QAPKi9dvv0hhXYv3feOB+/pHH1+9+sAMemrXPblz8oj43h+TN99Acl9Qof7xI1d/KwgpqTQtzgjZKHxYq6MpP4dn4UleGmUFxWvXTaLfIvxJc+yxY0LcDUkeF+RG0Wkw9v7dYrs0ySXPT4qKaiheg36RoU63nE1/wBGyqjNG1TPBAKS4PKBKuez/wBo8wwWa4jLprKJm4f/AOxZ+T2PSPRcvzFE9AXLIII5hx0LWjbquU13kzrK3Hsh8SAHCTnoChV+dx8RGKyz8Q5cnDy5RQpSkPXwsz0NS/8AiJf4q50pCJchNpg8R6DSGikk4JKEpT4KJD7lSjdT77Q6UhiW7o0/Aucy5ntUu0xSyvSblNge1xGw1VpsWMeKKR/D4yStBst9KWo5qB0Id49hxWLCEFRowc1G3OHp4jkak84DZlnSJMvWs0G25LsA0ebe2nZjPUtYaSgEJB/SGHqrrAlYuZmWKuUyZbb7P73+6Nlg8MmUgISyUtRh0T4j1oYytVqlW8GhVTjlgcDl6ZSSlCTzrfvEgIe4r3+fWFAruzWt/iHL25NGHKTnLMuS32MSa0O1+fKCqY9XEAlJql2Y/bCJKlUu/YfD+8MfYiBKFg1gzcngJ27wW/Pb/ECG9PWHADSttwI4qIofJvnHLJYmkAxeNTLBKlBPcgfPaHxTfQmSQGaxNfsRVcRZ6MOnSA61ghIFWejmK/NeLkjwSAZqiWDOQGpYVN4u+FuBzqGIxfiWapQa6dxqe5GzRp6XRNvdIjstUUF/Dzh5cpKsTO9+YPCN63PR42wPWBlPKg5QmiNxYSwjNk8vIecY8/484YVrGKw4/MSRrA3aym57R6BNiJMv0tBKKawwjLazGZLmacRLBBBIosDY7vE4gD/EUmf8PTMLOVicN4kkvMl1ADi9NusSMu4ilzwAGStvdJr3HOOe1WkdcnJdF+ueUWAmWv8AtHKT0jib7b/3hqxvcxQJRUBhs8R81mqTKWqWxWA460+cSAqltvsRHzdenDzCf5S5iSte5f6DKPJuMAKYhhqspILUuSBs+8auRiEzEhSFBQNQQaNzjBSsOlUqXqYguzCqRRq9YGMsWllS5hSQ7aSpNe4MaVmkhN5i8Mf6FnaPQino3ofkaw9VN/7xh8LxRiZSnmj2qXuTtuygKnvGhyziWVPo+hdylTD05xTt0tkOe0Mluj8uCdNlhaSlVUm4t/iM2ozMtm+1lOZCnCkmoqSd6uNjGqUN4jYyQJiShQcG4MR6e91yX0JJblyQOLcuTjsOjEYfxql1SLOCxUO4p6RkcNnqW/MDKQ7FnD8m6xouHcUcJizhV/8ASmnwF6B/top89wqJ+YTEslKEggEAVUxqW6x09c4zimZ016bwgHD+EOLxqVpSfZy6kmjWOkdyx8o0HHebla04WU5UT423DMEv1vEPgjORh8NiULZ5Z1gcxZn3c6fWB8NYNUydMxC38SjpetSTUcgIi1NqhHK8D6o5eWaPIsuEqUEMBRzXfnFmTX5RHl0Yt0h82elCSpZSkDn9OZjlpNzee2zQzhchQmz7w1ZAYu37ecZTGcXLWrTJQUvTUqnmGirxEha1EzJi5jG2qg9IuV6OT+fA+Fc5vCRrp3EOHReclwf0uW9IzWb8VTJhQiUNCSoXuurCtwktA/4ZGpwkJFD2beH8P4cTsYVU0ybbg1LU9Ytx08IKUnzwLdp5VpZfJtcMpXsxrPjYEtzO0NmJcGh5wVcy1fT68oEVPztGPnPI3GAK/IB39Ix2dZYJuYSpa1EImtUc+np8Y2Z2ps0ZPiPw43CqH84/8k/uY0dB/YR2r25N9knCuHwrGWjx2KleI/G0Xn7wJJtBDHRsy22+xX37/GF9Y4Bo6EEHzLjziKqJSx5XiMswCDNL3tHm2f4dKc1lhIACg9tyFV9R8Y9JNAI884xAl5hImKokgB6sGJB+Y9YivWYPBLU8MvFksa06d4botc3t9YeodtoX6HaOUl2aS6EEsNTfnETOJBXh5iQBVJ+FfpaJqN7mGzpepJDUUG8jR4dCWJJgzDZUdUpHMeEjfw0iZYfdPOImXqMlUyUdIZRINK7EDuGid7dzRm7dI23g2NLLdD/BstakilHu9ARtY1iBj8CFl2CVDcUB5FomTD8qgwxLkvb0gTZNOqNnEkHyfiiZKaViGKNl79LXEaxKwoOCCGuNxGIxCdY0lrUg3C+aKkzTImHwq90mjGlOxirqNOprdHsx9RRKnntFnxhgtcpM1PvSSCCOTgk+RAjN5CormTZq21L0vUaXNS7dvKNtnBbDzQTTQr5RjeHUn2CyLlYNbFi2nzif8fLNTX0zNu+SIGeySiadDpTMSlwLPSnql49CynDaZKE1oA/cgExiuJNQMqZTwsD1I59Wjdy1j2eolhpCu3hcn4GGfkZZUUvI6jyJjsxTIQqYpw1uvQPvGOxc+Zi1a5oIlguhNPXqYDi8ccVMdyJQDJTVvMdecTFJYD/aKPtCU0KlZfZqabT+p7pdHamDAMKUh7cj1YAm8B1HlTeHaz8Ily32a6iksIFi1aATpJAHOhPf6Rb8DYFSULWQPzCAmuyfsxncTrmrTKSCoEhwDvyj0TBYf2aEIA91r84h1U9kNv2ZeqnvnheAijzIs39j1gSl96U5Q6Yq9ru8IsXr1p84xiuCmBrCx+yOkZTjA/m4YAMQvnZ1I+caohzzpzjMZkgzMww8sD9SKddWo/IRpaBZuTIrfiepITZxBSntHLRXzhxMdGZLEJYQscNxCa4ACTawBYekSIjKLmkACLoRGS/EDKPa4XWB45RBffSx1Aeek+Ua5QgExLlr/sbiEfWBYvDMdkuYCfICv1JACgb6hv2iwADX6hoz06ScvxRBDyJ5LGwQX37U9Y0RPUW2369o5nV0uuWfBoweRqld6iFWKW6QnR/SvpDieaW+7RUJTLcU5Sp0zpYZSaL7DfrFfhsbqvp1XIHlG50uLUsb1jMZrwymqpVFcrOeQO5HKNTTXxlHZIlqtlW8xI8kj9Tny7/vDF1oRbfnEP265Yaa7O1tJcEguFEF+0HROBFwfOo5RccX4NSF8JdvDHzlBPe4/aIWYDUh6agxdqsIlFF+25tCJlF3bZ7XAvBHgfdBTjhk/EZymfl00udQTpV35+hEV+RKeQkVqFGlARy7xV4gKk+2RtNSCKddVPWLnKpn5EsB/cUCG6neH11emnjpvJytqaswV+eJKpRI/SHc9xTvFhmebKVhMNLQSFTZaNRv4GIY9XaImZElCkgXQHPR6EDckXiuyVLnUVDwBhV/u5gdSlFSfgdQnK3aW2Hl6QEigFa3tBCEs9T/AG7wyWA7FVrm8KpQu/rEUvc8nVRShFIapXi3ER8ZjAgXqbdobicYhNvEo7dR1ifkPD2tXtZo5FKSOfNuUJKUa47pFS/Upe2BN4KyMgHETBVvDz7xrlJvQl4bh9x02+UKavQ1EYt9ztlkocrkHNVa1R8uUInaorSnO79oQprbZv8AEcpTNTpTnyERBuBEAMS+/wAKmKHgLB/xOYqnVKJSia82IA+sO4qzb2aPZoP5i2B3IB6DnaNjwFw8MNh0v76mUpwzKUBQ9g8bv4+rGZlW+WEX8xNTAys2gqjA5iI1zOOSqG0hI5oACH6wIj0eJBiOo+kAHTCIETDlUeGQAV2bZQjEytCxQux3SdiOrxkJOPm4FfscUPy28EwBwe5FWHLaN2SIXH5bLno0TEhSXFDt2N4guqjZHEiWuzaZ+VNSoAghQoQU9YcDS/l97RExP4fqlqUcNPVKFDpuOwraKLM85xOEIlzFS5imqQ78rA/MRjW/j5xftaLqsTNSodCfv4RHxmLlykvMUlIdnJr6CpjPBOLxpADykCnhcD13PYxMwnASAp5kxSxdrV6m5is6YQ/slz+h6y+geO4gwcxCkFRUGLMg/B0gjvGQzCZJKvyNd66gNuTfWPRZ+AwmGQytCdT+9Ulr0u0Z6dxJhgfBIKmo7AA/X1i9p7MfCLa/YsnuXZmZePmJLkEg7KD+kWGHzpZIdJdizFqMee0W44vl01SCBYEaadqRZYLM8NiCw0av5Vhqcg9DE8tQ0uYD43yXDkzC5njBMAahSQGPw+MW2WKT7CX4iC1W+6N9YteKsoly5XtkoSlUskhgwZ+W94p8E4kJIUlh0q4LauvaJ6rVbXleCna91jbfZKxUsaFanPhJDdbEcusUOUzdCSwdZ7ANyrF1MS6FOXOklnt1PQ8oNwNgUrllakAqCiATUbUaEssVdbk+gpbhblMqcPh8VMBKEFuwHxMSl8MYtQ8QS16qTt1sY2WPzOXh0gzVBIIoNz2AiixHHAJIlylKDs5oLXYWijC+6XwjwWnZu7yynRwtipZCghyKioLRLTxHjJJAnS0qT/tUC3J9RDwf/jqa1JAA/wByv2g2G4ylKOmbLKG394em8Pk7ZLNscoY8fWCbl3HUksFBUsVdwD2c3i+w2KQtIMtWsHcG3ffyit/0jDYlLpCT/Uinr1ikx3CU2S68PMU4qwDFvL3ooyroteF7X+x6yl2a5Q8qxGzTMESUFSmGl23JpZuUZZXF86WBLWkGYf1KdPqLRo8n4HM1Qm4lXtFUISCNNdy3pEtOgk5cvgY7MLki8DcNLxE04zEB01CE81Mz/wC0bR6VYN5+e8MRLCQlKQwCbCwH7wo2jfUVFYRnTnuY5qwyZDxUwijtDxgFIjocgUh3sjAAxRq8BaClLEisDVY9DAANaaXhii3nD5hgU0esADQKRIlH/ERQaxJlAvDZdCFVxTnP8PJJDe0VRD7kln8oyuQ8O6vzp/5i5jEBQBbsDQGHYofxeYveVILHk/70MaPXS4p9how9bqH8YmlVHbHI5SgNNe3Kl4y2f8Sq1FGHNf1KFfjtE7iXMlS5PhI1TPAno94zWCkaBpN9+vpEOk06a9SXJaqp9WWAEzClSnnLWs91GnJ3hZeHCX0hIHaJK3BdLcixcgdoi41QSFM5LU/xGmvpdGn6VdUcpdETFYwVCQVlPoOjRDQUqLMZa/W3LlFvwjIJQpRJBKyDszDfcpPSJnEuVgyNYAC0k13I3BjW/ipV5Ryln5Bzuw1lFcviNZw8zDzgSSkhKz0a8dkUomRLq3jU73vRu9orMRK9pIcvqTYxPyCZ4AE6fCutebv5RSjGEYySLFle2xNdNEjFz6LPJKk0DgH6wXIM0/hcBqupS1BAv4q18m+MJiw0uaolikEU2fbzcMesUOVpBS6yQiWCQNnc05PaIZV+rDD+xIRXqEjGYjxa52qZNUGCORNq/SCpmYhCSr2TJTU6RzF35UiXwflhmLVPXXSWRu6ux3AjY41R9mocpar0vcsI069NHZyVLde4SxAxuCxQmpcUrXpB1YdJPiSC9f5TELJ8CsBXOkWKpZNIyrFtlhHW6SSuoUpogIVMwivaSVEJ3TWvRo3eUZsjFS9aC2yhuD9Ix67gkdwT8YlcGz/Y4lcv9M0Fq7hyPkfSKeorjZDc1yvJU1VHpvdHo0GdcPy8QllMFbKa3Q8xFRknEE7LZvs5+peHUwH9NW1J/aNaO+8Qc2ytM6WpKgeYI2POKel1coSw+inKCksG3lLCkhSS6TYizd/OHAx55+HmdGTMmYKbQpJVLe5LJJSH8z2j0ESy1rekdJGSksozJQ2vAvOFhkxbEA3Lxx2iQaIn94QLMKIb5QAcomBLl0vaneHKL9IQ2e8AAyC7HvAMQqJJS4Nai0BA83gAHhxSFnz9KSq1C0GUltors9W0hfRB25Qybwh0eZYMvwZKaVMXutZJ1ffUxezVVYxTcJK04UEv7yjXoW+QEWqjW4LgEdY5bUf2NmmuFgy3FUx8Rh08gokbXuREOaoWALl337dhBOJUf86gmifZ3LCpKg3qB6wBLvdr7s/p0jVqWK0kaOhxhvyOlrp3+3gGIQLDcEE8+sESPhQaiPURykkJAAFS1C/lEkeGXZLcsETIcyElapUyxcg9W+DxacR5mkSClJCiqgAfz8oq8Vg0LIBSCSz0Z+naBysmSmruxsdms0aP8rjBzFn4eTu3Jg8NhSJekNYln82hnD5BK2H6ga2FxXpWJ+KI0k2IBNmAobd94r8lSRMIpqKSTyP2IhhzFst66Kg4R+ifm6yJMwEgW5uai7bcogYXDg4cpSHUoKfqXibnCiJek3LU3Ndz5QPKU6SpBNBWlatUHzhM+zgraVJ2tPzwTeE84RJlGWsspKlkcq2fn2hc44nExJRKfxBlPYttzrEZOToJ1kEPtzNa9+sSEYVKLAOr9TOdjQxK9T7cDV+Fl6mW+MjcBJKUoBUbNR+7VgusJoXcWaHqIZ3sSL/SGpYEAt1f6RQlLLydRXBQgoLwC0kl2re4asDnyzLnSZjDwqANeZY/AmJU4AgaWCSznkYiYyXrCUsX1JYgjmBUbwkfKItR8D0QLSA+oFwI5ShUF7coZKlaUJCmcJAdmel4R713jn2uX/pjoy/FkoyZsrFSwXSpLtzS5fzAbzj0mTifaoSsGihqDWY2jEcUo1YSZ0Y9qi0aTg6aF4KS1GSEl+Yo3akdF+Pscq8fRV1EfJcISDfa0SFO0DAaDIPxjSKIKWgmD+yEMCetYWAUjLFnEM2I7t+8KtL23hVCnWABlvnA1HTb5Q9Rbzhq0wAMSt77xTcWnRhZpc2SBX+ZQHpFuk8qRn+PZrYKaGd/ZDt+Zq/9REVnxbH1/JELhyUBhpYNdSX/AO5j9YsjLtb9mtXeI+XytMmWA9EgD0FYK1N6E/H6RytrzNmmZ/jHDEoEwMCkgHs7v6xTyMaFoHMfMRsMRIC0KSUgghmO73jG5lla8IslIeWfdN3fm1QzGNTS2qUdr7J6LPTllhtZqK1cGrNWFVJJJoxe3PtEZGZoX+pjcuw/zBtb71J+7RaccGmrIT5TFIDEAw1L15dW+ENnYhKWqKDnXvHZdhJuKmaZYZFDrNuvrDcpcy4GyuhBcckf2asRNRKQ5CixPYt5Q/GoEvGFCfdCkoI5uli3WNXOlS8DIUoeJW5IqpZsAwoIz2JyNSMKnELBCpkxi7+EGoIHnEums9Xc18V0YOsm5+5/YDiGTpUh2cEltQsHYHkYPxDhTol4iXZTagkMxa5b0MQ8XhBjMQr2VxL1AcyADvbxafWLnhPEhUlUhYAMtwAauLHzekGok64qS8dkVMsZZV4XFJmJBBJtQ7c4kqW4PhLCvRrQmZ8OLkHXIdSeT23tuIhYbMUKJB8Kvh/YRDFxs90Deq1CaSmSVyw/epHcw9IuxvA5M0GlKuaEWG8NOZyxZSbG1fWHbGWfVh9hZim5kM3brC5FJ/iMUghvZyhvuan9oiJK8QRLlJBq7vRuvKNtkeWDDywBVZqs2cn6CkQXWRqi/so6i/f7V0T1u73v9iGE0Dm/KHkf5H0gKy3KMVFMgZyoCROdyNBFQ/wEXH4eyGwCLeIk/GKXPJ2nDzeWlulWi+/D2mAlUb3h5OWMbv41ex/6QahraaJVKQqW84Qct4SYaxrGcF3fy84KFdIahNI7QYAISvSOekKs/SOUGvAAJVqwzVvDlCECP7wAIEMO/wAYyvH88ewCT+uZKHkFN9Y1ahGFz5f8RjkSm/6QClEdK27xXvlti2SVLMi4dqA+6zdPsCGrFS7w+Yupr/mBSrk15Vt1Ect+zSyL7O78qPvCGWFBiA1LtUcq2uYIou3SBaCKtVyK9neFzjpioqsZwnJWp0+A3LChPPtECfwUpnlzQCTuCPKka2UbOw2P3yeCqnG/Xt5RPHVWx4THZwZbK+BEAAziVHVUWF6dTGlWtMpFAlCEtWwAL+pivzjiCTJCtStSg3hBBJarirRUYHLcRmigpY9nhB1qqpqOb1iaFVupl7uhkppc5HYZJzLGJCHGHkl1K2JendyGjdZtlCJsgySAxSpPZ2r3pBsuy2XISEy0BIFKb9Tz2iXM2jfpgqo7YmfbNSZjuEeDP4QLK1Ba1UBYUT+/7RWcUcMLlzBicMC4qtCd6uabg7iN6ZXLe8d7Ng0OklLhoZGeDz/I+KETPBMaWtmINB6neJmPyOTOCSUgk2UAAe9KGLnOeDMPiXUpGlbNqDV5ON4yy+GcwwziSsTEUZLv6gxmWaFp7qnguwuBHgpFgpQBcbU6/wBoLh+DJSWKhqLl+3K8Q/8AifESqTpDEXLKT0Z2aHnjhAD+xX60r5RWnXq1wTq1eTTScNLlg6AEDoBWCJ3ubRk1cdf/AAmvu1v1tD5ef4uZ/wBOQ4awCvWrViB6K+byw9RGqUamh+97w0pvb94z6OH8xxHvn2SC9CW5VpWHL4Ex0uqJyVDZ1EeVXiZfjJ45Yz1kSuIUE4Wa38pp2Ii9/Dyc+ARfwqUmvf4XjGYnH4rD+HFynlqTpeg2O4obxe/hPjNUqdK/kWFgf0qFPilXpF7R1SqTiyG5qUcm7THKDtC6g/lDV7RoFENLNheEKe/xhZJaF1jpCgRSO8c1TDlRyLnz+UAAZt4alEOV9IcPpAADEk6SwJIBbr0jy7BZyZMyctadc6bRuViKx6lP9xXYx5/wHISqeXSCwo4B2iGdam8Ms0PCYCVkmYTwCZgQnYVFOdqxIVwpjxROJBA2fnvVJjeD6mGi58oPRguMDXa0zBr4XzG4nA+Y/YQIZJmbs7elep6R6LJ3h5989oX0K/of6rPPhw5maiSqakVNNQb/AMaRJlfh9ipheZiikKuAVV6M8egpFoao+JPeE9KC6Q13MzmT/h1hZBBKTNWN1sR5JEaaXSwoBTZugEcm/nCm0SEEpOQxaWhpV99YfN/aBmwhwDR9fhHKMLHK+kA0aDDibfWGJgkmEAaqWCACAR1AgX+nSrGWlv8AaP2iSu8ABt3MGB+5/Yv8HL2Qn/tH7QZKeQA9IRN/OHi47fUwgm5jnhk0PvBIFCYGjVSgqhAI6gGB4HKJUpS1S5aUqmX0jS7V+p9YMIcTQQorb6HG8MVeHS4Rf7wAH0mghoWIdLPzPyMBE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40" name="AutoShape 20" descr="data:image/jpeg;base64,/9j/4AAQSkZJRgABAQAAAQABAAD/2wCEAAkGBhQSERUUExQWFRQUGBgYFxgWGBcYGhgXGBoVGBgWGBgXHCYeFxkjGhcUHy8gJCcpLCwsFR4xNTAqNSYrLCkBCQoKDgwOGg8PGikgHyApLCkqLCksKSksLCksKSkpKSkpLCkpLCkpKSwsKSkpLCksKSwpKSksKSwsNSksLCwpLP/AABEIAMoA+gMBIgACEQEDEQH/xAAbAAABBQEBAAAAAAAAAAAAAAADAQIEBQYAB//EAD8QAAECBAQEAwYEBQIGAwAAAAECEQADITEEBRJBBlFhcSKBkRMyobHB8AcjQtEUUmLh8RVyFiQzkrLCY4Ki/8QAGgEAAQUBAAAAAAAAAAAAAAAAAAECAwQFBv/EACgRAAICAQQBBAIDAQEAAAAAAAABAgMRBBIhMUETIjJRBWEUM3GBUv/aAAwDAQACEQMRAD8A9ecfH0gM4btWCA+bw7Fb9oiJCKIclPrDOXOCNCAOSkA0jmhQXhAXgEOLv5w0hzzvCqd/OHPXk0KA1Frwu8NqPSIeOzJEkKmTVhEsCpJAc3YczABPV8oIkWjA4bGZhjCVyCJMqw9oCH6p8JctEsZXmsskidKm1so9v6B84Aya/TVvOF1V6Ri8Px5NknRjZJQa+NA6kUG/lzjXYTFJmS0rQQpKg4IMAZHLECUp4eovcQM7dYBRXdqdIUKhp77wjwCBG6QPEY2XLqpaE/7lAfMxRZ5xIoH2OGT7SepzRiEMWBU9AYgZfwEqb+ZjZqlqUKpB90kvfbyaEwBssPiUrBKVJUOYII9REnRGBx/B83Bkz8HOV4K6FOXe9ixDdI03DPEAxckKAZaGEwWZTfKhhRMlooU5Q4hoUF4VfKGjhiRSOB+UOEMUKvCiMRcc8IotDQecKBxq8cbQsM1UgFHJ3hhXHKVt6wJ4AJ8lFT5Qs81itzriGVhQn2inKqAJqW5sIFI4kw833JqNtwD5xG7YoXayW9fOHBV4F7V7G3UfSCOfv7tCppiBhv8AdYaf2hiFO8PUaXgyA5SoGVVh4VA9dYcAsxVIxmYS/wCLzFEhRJkyUlaw9CRancpjZTDQ8oxWAX7LOpmot7RDB6OCEED1QfWFQjJfEObz5mKThMEQFJQdVWAowHlSAzOB8VpKv4xSprOEupiRy8UNxajgcwOIUkmVOGkqSLaiASWsxCfjG0kYhEzxIUlTgEEEe6a7VhQ84Mxw/mQxSJmFxaPzZbOFBnSwqOReKvFSZuVzguWVTMOs1So+6TfoO8WGJlac4lLQfeQdY7JmCv8A+fMRosxwyJiVIWAQaMfhBkMcjcvx6J0tMyWrUlVX5HkeRiRpeMPwhMVhcTMwayVJWdSCXDGvO+oD4GNxNLBrUMJgRcAVqpajxQ57mK1KTJkN7RZYm7Dd2tFhmmPEiSpZfwgkNuWDD1ir4QwC/FiZp8c5ikMXShzSu9R6QDi6ybJUYdDJ8SlEqWssCo79aQ/IM6TifalKSBLWUV3Z69qROSnzeM1NwZwE1U5CFLkTCNaEO6D/ADAVcV6QAaiZMABL2+2MZX8OctUkYicqgmrZIb+UqqDyOr4QDG8R/wAY2GwwXqme8soICBuO/wAI1uXYRMmUiUn3UgDzG8IxGSBSl4cEwzf+0Oe0NyuhRpMCWuEmLYwxS/nBlBgUw5/lDCqEUKtC5QYFmQ4D5QkJ7T5QOSQDVisM0HrDMRikJbUQHLOfpB0hw4Aba8JviGDzzM9MzNpstfiSQQxqB4Xpyh+O4Ekl9KlJpRyFD41gWagys4ctpmHelFJIbu4jSLpy/wA/WMTWWzqmsPs04YxyY0cP4mSdUmcegKtqbENEj/VMySba7iya8u8aJS/KEeu/3byiKOskvAOEH4KWXxpmEtvaSElIYGhH/sRFhK/E2WUstCgdwBQecTdFLXqX+sBm5fKUS8tHpEsdf/6Q10xfRZYbjfCLH/VCSf5nT84spOZSpjFMxKnB90vGMxfCuHUT4QkncFXydoq53BJS5kzVAsWFRXqRaLMNbB9MY9LnpnqMVHEXDf8AEpCkEonIqhVKtse8YaVmGY4aupUxKWLEA/3jR5N+JcpYAnpVLVZyHS46i14uRuTK0qZRZJ/18oR7HMZRS6R4kglMw21f0mIeW5rhpQUMBJWuYthpZTciS+wjYycRLmhwUrTsaEdYLKkBPugCrOALX2iZST8ke0ouFcjXL1zsQP8AmFlTuXCU7JHLeLWcGJ5s0S1WLRFnGvWHiGL4zlaJuHxCWCkrqdyAQU+Tawe8bKbMBGofqAY9CxHzig4zk/8AKqLe6xfk7fRx5xLyrEa8LJV/SkegF4Ua+zP8XTDPnyMIk0mHUtrhNfoD5xspCAkJSLJYDoE0A9IyWQSxOzDET9pX5aa2LJt8fWNfLNYGOJKDuI5+cIg0gWOxyJSFLWoJSkFySwpWGOSSFSy8BUgDZrxU5xxVIkJZaxqb3d/SMhmvHE3E/l4ZKkg01ltT3tWkBy/hcE68R+Yol2Ngeu8Z9+qSWXx+izXp3LskY78QcRNVpw0l3sVOb/0iBy/9RmOVL02IAAEXsmWmXQMG2A9BByq58RcPTpGbZrm+kW1TGJlf9ExZVqXiFAl3Ymz7CCHh+eGH8StgxFTy6xoZ/azH15dIAoxD/LmO9OBSmTjpY8E5K+TisPk5lmKSHCDSx8+sW6FVo5hR84d/KaY304lMM+zElvZIDb3cf90IcdmC0sfZoc9ix8yDFzyYfs0LprtT4dIe9XJ+BFUjB8SZTMQlC5k0rUtQSwJAFSaR7Xg5DS0D+lPLkI8mzFBxWPlSEmiSHGwI1KL+Q+Ueru1AA21No3NMs15ZTucVLCML+KWXMZWISKoUH3sdSexf5xKwuK9rKTMA94Dd67/GNNxDloxEmZKP6wWPI3B9Y814RxSpSl4ZfhIJZ6MqmoDoWeKeupco7l4JaZ5RpTv2hFmt/IQQG9IEVNztsPnGEWU8jyenx+cPlpPJg0DAoL1+2hUvyAZ/8QAPKi9dvv0hhXYv3feOB+/pHH1+9+sAMemrXPblz8oj43h+TN99Acl9Qof7xI1d/KwgpqTQtzgjZKHxYq6MpP4dn4UleGmUFxWvXTaLfIvxJc+yxY0LcDUkeF+RG0Wkw9v7dYrs0ySXPT4qKaiheg36RoU63nE1/wBGyqjNG1TPBAKS4PKBKuez/wBo8wwWa4jLprKJm4f/AOxZ+T2PSPRcvzFE9AXLIII5hx0LWjbquU13kzrK3Hsh8SAHCTnoChV+dx8RGKyz8Q5cnDy5RQpSkPXwsz0NS/8AiJf4q50pCJchNpg8R6DSGikk4JKEpT4KJD7lSjdT77Q6UhiW7o0/Aucy5ntUu0xSyvSblNge1xGw1VpsWMeKKR/D4yStBst9KWo5qB0Id49hxWLCEFRowc1G3OHp4jkak84DZlnSJMvWs0G25LsA0ebe2nZjPUtYaSgEJB/SGHqrrAlYuZmWKuUyZbb7P73+6Nlg8MmUgISyUtRh0T4j1oYytVqlW8GhVTjlgcDl6ZSSlCTzrfvEgIe4r3+fWFAruzWt/iHL25NGHKTnLMuS32MSa0O1+fKCqY9XEAlJql2Y/bCJKlUu/YfD+8MfYiBKFg1gzcngJ27wW/Pb/ECG9PWHADSttwI4qIofJvnHLJYmkAxeNTLBKlBPcgfPaHxTfQmSQGaxNfsRVcRZ6MOnSA61ghIFWejmK/NeLkjwSAZqiWDOQGpYVN4u+FuBzqGIxfiWapQa6dxqe5GzRp6XRNvdIjstUUF/Dzh5cpKsTO9+YPCN63PR42wPWBlPKg5QmiNxYSwjNk8vIecY8/484YVrGKw4/MSRrA3aym57R6BNiJMv0tBKKawwjLazGZLmacRLBBBIosDY7vE4gD/EUmf8PTMLOVicN4kkvMl1ADi9NusSMu4ilzwAGStvdJr3HOOe1WkdcnJdF+ueUWAmWv8AtHKT0jib7b/3hqxvcxQJRUBhs8R81mqTKWqWxWA460+cSAqltvsRHzdenDzCf5S5iSte5f6DKPJuMAKYhhqspILUuSBs+8auRiEzEhSFBQNQQaNzjBSsOlUqXqYguzCqRRq9YGMsWllS5hSQ7aSpNe4MaVmkhN5i8Mf6FnaPQino3ofkaw9VN/7xh8LxRiZSnmj2qXuTtuygKnvGhyziWVPo+hdylTD05xTt0tkOe0Mluj8uCdNlhaSlVUm4t/iM2ozMtm+1lOZCnCkmoqSd6uNjGqUN4jYyQJiShQcG4MR6e91yX0JJblyQOLcuTjsOjEYfxql1SLOCxUO4p6RkcNnqW/MDKQ7FnD8m6xouHcUcJizhV/8ASmnwF6B/top89wqJ+YTEslKEggEAVUxqW6x09c4zimZ016bwgHD+EOLxqVpSfZy6kmjWOkdyx8o0HHebla04WU5UT423DMEv1vEPgjORh8NiULZ5Z1gcxZn3c6fWB8NYNUydMxC38SjpetSTUcgIi1NqhHK8D6o5eWaPIsuEqUEMBRzXfnFmTX5RHl0Yt0h82elCSpZSkDn9OZjlpNzee2zQzhchQmz7w1ZAYu37ecZTGcXLWrTJQUvTUqnmGirxEha1EzJi5jG2qg9IuV6OT+fA+Fc5vCRrp3EOHReclwf0uW9IzWb8VTJhQiUNCSoXuurCtwktA/4ZGpwkJFD2beH8P4cTsYVU0ybbg1LU9Ytx08IKUnzwLdp5VpZfJtcMpXsxrPjYEtzO0NmJcGh5wVcy1fT68oEVPztGPnPI3GAK/IB39Ix2dZYJuYSpa1EImtUc+np8Y2Z2ps0ZPiPw43CqH84/8k/uY0dB/YR2r25N9knCuHwrGWjx2KleI/G0Xn7wJJtBDHRsy22+xX37/GF9Y4Bo6EEHzLjziKqJSx5XiMswCDNL3tHm2f4dKc1lhIACg9tyFV9R8Y9JNAI884xAl5hImKokgB6sGJB+Y9YivWYPBLU8MvFksa06d4botc3t9YeodtoX6HaOUl2aS6EEsNTfnETOJBXh5iQBVJ+FfpaJqN7mGzpepJDUUG8jR4dCWJJgzDZUdUpHMeEjfw0iZYfdPOImXqMlUyUdIZRINK7EDuGid7dzRm7dI23g2NLLdD/BstakilHu9ARtY1iBj8CFl2CVDcUB5FomTD8qgwxLkvb0gTZNOqNnEkHyfiiZKaViGKNl79LXEaxKwoOCCGuNxGIxCdY0lrUg3C+aKkzTImHwq90mjGlOxirqNOprdHsx9RRKnntFnxhgtcpM1PvSSCCOTgk+RAjN5CormTZq21L0vUaXNS7dvKNtnBbDzQTTQr5RjeHUn2CyLlYNbFi2nzif8fLNTX0zNu+SIGeySiadDpTMSlwLPSnql49CynDaZKE1oA/cgExiuJNQMqZTwsD1I59Wjdy1j2eolhpCu3hcn4GGfkZZUUvI6jyJjsxTIQqYpw1uvQPvGOxc+Zi1a5oIlguhNPXqYDi8ccVMdyJQDJTVvMdecTFJYD/aKPtCU0KlZfZqabT+p7pdHamDAMKUh7cj1YAm8B1HlTeHaz8Ily32a6iksIFi1aATpJAHOhPf6Rb8DYFSULWQPzCAmuyfsxncTrmrTKSCoEhwDvyj0TBYf2aEIA91r84h1U9kNv2ZeqnvnheAijzIs39j1gSl96U5Q6Yq9ru8IsXr1p84xiuCmBrCx+yOkZTjA/m4YAMQvnZ1I+caohzzpzjMZkgzMww8sD9SKddWo/IRpaBZuTIrfiepITZxBSntHLRXzhxMdGZLEJYQscNxCa4ACTawBYekSIjKLmkACLoRGS/EDKPa4XWB45RBffSx1Aeek+Ua5QgExLlr/sbiEfWBYvDMdkuYCfICv1JACgb6hv2iwADX6hoz06ScvxRBDyJ5LGwQX37U9Y0RPUW2369o5nV0uuWfBoweRqld6iFWKW6QnR/SvpDieaW+7RUJTLcU5Sp0zpYZSaL7DfrFfhsbqvp1XIHlG50uLUsb1jMZrwymqpVFcrOeQO5HKNTTXxlHZIlqtlW8xI8kj9Tny7/vDF1oRbfnEP265Yaa7O1tJcEguFEF+0HROBFwfOo5RccX4NSF8JdvDHzlBPe4/aIWYDUh6agxdqsIlFF+25tCJlF3bZ7XAvBHgfdBTjhk/EZymfl00udQTpV35+hEV+RKeQkVqFGlARy7xV4gKk+2RtNSCKddVPWLnKpn5EsB/cUCG6neH11emnjpvJytqaswV+eJKpRI/SHc9xTvFhmebKVhMNLQSFTZaNRv4GIY9XaImZElCkgXQHPR6EDckXiuyVLnUVDwBhV/u5gdSlFSfgdQnK3aW2Hl6QEigFa3tBCEs9T/AG7wyWA7FVrm8KpQu/rEUvc8nVRShFIapXi3ER8ZjAgXqbdobicYhNvEo7dR1ifkPD2tXtZo5FKSOfNuUJKUa47pFS/Upe2BN4KyMgHETBVvDz7xrlJvQl4bh9x02+UKavQ1EYt9ztlkocrkHNVa1R8uUInaorSnO79oQprbZv8AEcpTNTpTnyERBuBEAMS+/wAKmKHgLB/xOYqnVKJSia82IA+sO4qzb2aPZoP5i2B3IB6DnaNjwFw8MNh0v76mUpwzKUBQ9g8bv4+rGZlW+WEX8xNTAys2gqjA5iI1zOOSqG0hI5oACH6wIj0eJBiOo+kAHTCIETDlUeGQAV2bZQjEytCxQux3SdiOrxkJOPm4FfscUPy28EwBwe5FWHLaN2SIXH5bLno0TEhSXFDt2N4guqjZHEiWuzaZ+VNSoAghQoQU9YcDS/l97RExP4fqlqUcNPVKFDpuOwraKLM85xOEIlzFS5imqQ78rA/MRjW/j5xftaLqsTNSodCfv4RHxmLlykvMUlIdnJr6CpjPBOLxpADykCnhcD13PYxMwnASAp5kxSxdrV6m5is6YQ/slz+h6y+geO4gwcxCkFRUGLMg/B0gjvGQzCZJKvyNd66gNuTfWPRZ+AwmGQytCdT+9Ulr0u0Z6dxJhgfBIKmo7AA/X1i9p7MfCLa/YsnuXZmZePmJLkEg7KD+kWGHzpZIdJdizFqMee0W44vl01SCBYEaadqRZYLM8NiCw0av5Vhqcg9DE8tQ0uYD43yXDkzC5njBMAahSQGPw+MW2WKT7CX4iC1W+6N9YteKsoly5XtkoSlUskhgwZ+W94p8E4kJIUlh0q4LauvaJ6rVbXleCna91jbfZKxUsaFanPhJDdbEcusUOUzdCSwdZ7ANyrF1MS6FOXOklnt1PQ8oNwNgUrllakAqCiATUbUaEssVdbk+gpbhblMqcPh8VMBKEFuwHxMSl8MYtQ8QS16qTt1sY2WPzOXh0gzVBIIoNz2AiixHHAJIlylKDs5oLXYWijC+6XwjwWnZu7yynRwtipZCghyKioLRLTxHjJJAnS0qT/tUC3J9RDwf/jqa1JAA/wByv2g2G4ylKOmbLKG394em8Pk7ZLNscoY8fWCbl3HUksFBUsVdwD2c3i+w2KQtIMtWsHcG3ffyit/0jDYlLpCT/Uinr1ikx3CU2S68PMU4qwDFvL3ooyroteF7X+x6yl2a5Q8qxGzTMESUFSmGl23JpZuUZZXF86WBLWkGYf1KdPqLRo8n4HM1Qm4lXtFUISCNNdy3pEtOgk5cvgY7MLki8DcNLxE04zEB01CE81Mz/wC0bR6VYN5+e8MRLCQlKQwCbCwH7wo2jfUVFYRnTnuY5qwyZDxUwijtDxgFIjocgUh3sjAAxRq8BaClLEisDVY9DAANaaXhii3nD5hgU0esADQKRIlH/ERQaxJlAvDZdCFVxTnP8PJJDe0VRD7kln8oyuQ8O6vzp/5i5jEBQBbsDQGHYofxeYveVILHk/70MaPXS4p9how9bqH8YmlVHbHI5SgNNe3Kl4y2f8Sq1FGHNf1KFfjtE7iXMlS5PhI1TPAno94zWCkaBpN9+vpEOk06a9SXJaqp9WWAEzClSnnLWs91GnJ3hZeHCX0hIHaJK3BdLcixcgdoi41QSFM5LU/xGmvpdGn6VdUcpdETFYwVCQVlPoOjRDQUqLMZa/W3LlFvwjIJQpRJBKyDszDfcpPSJnEuVgyNYAC0k13I3BjW/ipV5Ryln5Bzuw1lFcviNZw8zDzgSSkhKz0a8dkUomRLq3jU73vRu9orMRK9pIcvqTYxPyCZ4AE6fCutebv5RSjGEYySLFle2xNdNEjFz6LPJKk0DgH6wXIM0/hcBqupS1BAv4q18m+MJiw0uaolikEU2fbzcMesUOVpBS6yQiWCQNnc05PaIZV+rDD+xIRXqEjGYjxa52qZNUGCORNq/SCpmYhCSr2TJTU6RzF35UiXwflhmLVPXXSWRu6ux3AjY41R9mocpar0vcsI069NHZyVLde4SxAxuCxQmpcUrXpB1YdJPiSC9f5TELJ8CsBXOkWKpZNIyrFtlhHW6SSuoUpogIVMwivaSVEJ3TWvRo3eUZsjFS9aC2yhuD9Ix67gkdwT8YlcGz/Y4lcv9M0Fq7hyPkfSKeorjZDc1yvJU1VHpvdHo0GdcPy8QllMFbKa3Q8xFRknEE7LZvs5+peHUwH9NW1J/aNaO+8Qc2ytM6WpKgeYI2POKel1coSw+inKCksG3lLCkhSS6TYizd/OHAx55+HmdGTMmYKbQpJVLe5LJJSH8z2j0ESy1rekdJGSksozJQ2vAvOFhkxbEA3Lxx2iQaIn94QLMKIb5QAcomBLl0vaneHKL9IQ2e8AAyC7HvAMQqJJS4Nai0BA83gAHhxSFnz9KSq1C0GUltors9W0hfRB25Qybwh0eZYMvwZKaVMXutZJ1ffUxezVVYxTcJK04UEv7yjXoW+QEWqjW4LgEdY5bUf2NmmuFgy3FUx8Rh08gokbXuREOaoWALl337dhBOJUf86gmifZ3LCpKg3qB6wBLvdr7s/p0jVqWK0kaOhxhvyOlrp3+3gGIQLDcEE8+sESPhQaiPURykkJAAFS1C/lEkeGXZLcsETIcyElapUyxcg9W+DxacR5mkSClJCiqgAfz8oq8Vg0LIBSCSz0Z+naBysmSmruxsdms0aP8rjBzFn4eTu3Jg8NhSJekNYln82hnD5BK2H6ga2FxXpWJ+KI0k2IBNmAobd94r8lSRMIpqKSTyP2IhhzFst66Kg4R+ifm6yJMwEgW5uai7bcogYXDg4cpSHUoKfqXibnCiJek3LU3Ndz5QPKU6SpBNBWlatUHzhM+zgraVJ2tPzwTeE84RJlGWsspKlkcq2fn2hc44nExJRKfxBlPYttzrEZOToJ1kEPtzNa9+sSEYVKLAOr9TOdjQxK9T7cDV+Fl6mW+MjcBJKUoBUbNR+7VgusJoXcWaHqIZ3sSL/SGpYEAt1f6RQlLLydRXBQgoLwC0kl2re4asDnyzLnSZjDwqANeZY/AmJU4AgaWCSznkYiYyXrCUsX1JYgjmBUbwkfKItR8D0QLSA+oFwI5ShUF7coZKlaUJCmcJAdmel4R713jn2uX/pjoy/FkoyZsrFSwXSpLtzS5fzAbzj0mTifaoSsGihqDWY2jEcUo1YSZ0Y9qi0aTg6aF4KS1GSEl+Yo3akdF+Pscq8fRV1EfJcISDfa0SFO0DAaDIPxjSKIKWgmD+yEMCetYWAUjLFnEM2I7t+8KtL23hVCnWABlvnA1HTb5Q9Rbzhq0wAMSt77xTcWnRhZpc2SBX+ZQHpFuk8qRn+PZrYKaGd/ZDt+Zq/9REVnxbH1/JELhyUBhpYNdSX/AO5j9YsjLtb9mtXeI+XytMmWA9EgD0FYK1N6E/H6RytrzNmmZ/jHDEoEwMCkgHs7v6xTyMaFoHMfMRsMRIC0KSUgghmO73jG5lla8IslIeWfdN3fm1QzGNTS2qUdr7J6LPTllhtZqK1cGrNWFVJJJoxe3PtEZGZoX+pjcuw/zBtb71J+7RaccGmrIT5TFIDEAw1L15dW+ENnYhKWqKDnXvHZdhJuKmaZYZFDrNuvrDcpcy4GyuhBcckf2asRNRKQ5CixPYt5Q/GoEvGFCfdCkoI5uli3WNXOlS8DIUoeJW5IqpZsAwoIz2JyNSMKnELBCpkxi7+EGoIHnEums9Xc18V0YOsm5+5/YDiGTpUh2cEltQsHYHkYPxDhTol4iXZTagkMxa5b0MQ8XhBjMQr2VxL1AcyADvbxafWLnhPEhUlUhYAMtwAauLHzekGok64qS8dkVMsZZV4XFJmJBBJtQ7c4kqW4PhLCvRrQmZ8OLkHXIdSeT23tuIhYbMUKJB8Kvh/YRDFxs90Deq1CaSmSVyw/epHcw9IuxvA5M0GlKuaEWG8NOZyxZSbG1fWHbGWfVh9hZim5kM3brC5FJ/iMUghvZyhvuan9oiJK8QRLlJBq7vRuvKNtkeWDDywBVZqs2cn6CkQXWRqi/so6i/f7V0T1u73v9iGE0Dm/KHkf5H0gKy3KMVFMgZyoCROdyNBFQ/wEXH4eyGwCLeIk/GKXPJ2nDzeWlulWi+/D2mAlUb3h5OWMbv41ex/6QahraaJVKQqW84Qct4SYaxrGcF3fy84KFdIahNI7QYAISvSOekKs/SOUGvAAJVqwzVvDlCECP7wAIEMO/wAYyvH88ewCT+uZKHkFN9Y1ahGFz5f8RjkSm/6QClEdK27xXvlti2SVLMi4dqA+6zdPsCGrFS7w+Yupr/mBSrk15Vt1Ect+zSyL7O78qPvCGWFBiA1LtUcq2uYIou3SBaCKtVyK9neFzjpioqsZwnJWp0+A3LChPPtECfwUpnlzQCTuCPKka2UbOw2P3yeCqnG/Xt5RPHVWx4THZwZbK+BEAAziVHVUWF6dTGlWtMpFAlCEtWwAL+pivzjiCTJCtStSg3hBBJarirRUYHLcRmigpY9nhB1qqpqOb1iaFVupl7uhkppc5HYZJzLGJCHGHkl1K2JendyGjdZtlCJsgySAxSpPZ2r3pBsuy2XISEy0BIFKb9Tz2iXM2jfpgqo7YmfbNSZjuEeDP4QLK1Ba1UBYUT+/7RWcUcMLlzBicMC4qtCd6uabg7iN6ZXLe8d7Ng0OklLhoZGeDz/I+KETPBMaWtmINB6neJmPyOTOCSUgk2UAAe9KGLnOeDMPiXUpGlbNqDV5ON4yy+GcwwziSsTEUZLv6gxmWaFp7qnguwuBHgpFgpQBcbU6/wBoLh+DJSWKhqLl+3K8Q/8AifESqTpDEXLKT0Z2aHnjhAD+xX60r5RWnXq1wTq1eTTScNLlg6AEDoBWCJ3ubRk1cdf/AAmvu1v1tD5ef4uZ/wBOQ4awCvWrViB6K+byw9RGqUamh+97w0pvb94z6OH8xxHvn2SC9CW5VpWHL4Ex0uqJyVDZ1EeVXiZfjJ45Yz1kSuIUE4Wa38pp2Ii9/Dyc+ARfwqUmvf4XjGYnH4rD+HFynlqTpeg2O4obxe/hPjNUqdK/kWFgf0qFPilXpF7R1SqTiyG5qUcm7THKDtC6g/lDV7RoFENLNheEKe/xhZJaF1jpCgRSO8c1TDlRyLnz+UAAZt4alEOV9IcPpAADEk6SwJIBbr0jy7BZyZMyctadc6bRuViKx6lP9xXYx5/wHISqeXSCwo4B2iGdam8Ms0PCYCVkmYTwCZgQnYVFOdqxIVwpjxROJBA2fnvVJjeD6mGi58oPRguMDXa0zBr4XzG4nA+Y/YQIZJmbs7elep6R6LJ3h5989oX0K/of6rPPhw5maiSqakVNNQb/AMaRJlfh9ipheZiikKuAVV6M8egpFoao+JPeE9KC6Q13MzmT/h1hZBBKTNWN1sR5JEaaXSwoBTZugEcm/nCm0SEEpOQxaWhpV99YfN/aBmwhwDR9fhHKMLHK+kA0aDDibfWGJgkmEAaqWCACAR1AgX+nSrGWlv8AaP2iSu8ABt3MGB+5/Yv8HL2Qn/tH7QZKeQA9IRN/OHi47fUwgm5jnhk0PvBIFCYGjVSgqhAI6gGB4HKJUpS1S5aUqmX0jS7V+p9YMIcTQQorb6HG8MVeHS4Rf7wAH0mghoWIdLPzPyMBE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42" name="AutoShape 22" descr="data:image/jpeg;base64,/9j/4AAQSkZJRgABAQAAAQABAAD/2wCEAAkGBhQSERUUExQWFRQUGBgYFxgWGBcYGhgXGBoVGBgWGBgXHCYeFxkjGhcUHy8gJCcpLCwsFR4xNTAqNSYrLCkBCQoKDgwOGg8PGikgHyApLCkqLCksKSksLCksKSkpKSkpLCkpLCkpKSwsKSkpLCksKSwpKSksKSwsNSksLCwpLP/AABEIAMoA+gMBIgACEQEDEQH/xAAbAAABBQEBAAAAAAAAAAAAAAADAQIEBQYAB//EAD8QAAECBAQEAwYEBQIGAwAAAAECEQADITEEBRJBBlFhcSKBkRMyobHB8AcjQtEUUmLh8RVyFiQzkrLCY4Ki/8QAGgEAAQUBAAAAAAAAAAAAAAAAAAECAwQFBv/EACgRAAICAQQBBAIDAQEAAAAAAAABAgMRBBIhMUETIjJRBWEUM3GBUv/aAAwDAQACEQMRAD8A9ecfH0gM4btWCA+bw7Fb9oiJCKIclPrDOXOCNCAOSkA0jmhQXhAXgEOLv5w0hzzvCqd/OHPXk0KA1Frwu8NqPSIeOzJEkKmTVhEsCpJAc3YczABPV8oIkWjA4bGZhjCVyCJMqw9oCH6p8JctEsZXmsskidKm1so9v6B84Aya/TVvOF1V6Ri8Px5NknRjZJQa+NA6kUG/lzjXYTFJmS0rQQpKg4IMAZHLECUp4eovcQM7dYBRXdqdIUKhp77wjwCBG6QPEY2XLqpaE/7lAfMxRZ5xIoH2OGT7SepzRiEMWBU9AYgZfwEqb+ZjZqlqUKpB90kvfbyaEwBssPiUrBKVJUOYII9REnRGBx/B83Bkz8HOV4K6FOXe9ixDdI03DPEAxckKAZaGEwWZTfKhhRMlooU5Q4hoUF4VfKGjhiRSOB+UOEMUKvCiMRcc8IotDQecKBxq8cbQsM1UgFHJ3hhXHKVt6wJ4AJ8lFT5Qs81itzriGVhQn2inKqAJqW5sIFI4kw833JqNtwD5xG7YoXayW9fOHBV4F7V7G3UfSCOfv7tCppiBhv8AdYaf2hiFO8PUaXgyA5SoGVVh4VA9dYcAsxVIxmYS/wCLzFEhRJkyUlaw9CRancpjZTDQ8oxWAX7LOpmot7RDB6OCEED1QfWFQjJfEObz5mKThMEQFJQdVWAowHlSAzOB8VpKv4xSprOEupiRy8UNxajgcwOIUkmVOGkqSLaiASWsxCfjG0kYhEzxIUlTgEEEe6a7VhQ84Mxw/mQxSJmFxaPzZbOFBnSwqOReKvFSZuVzguWVTMOs1So+6TfoO8WGJlac4lLQfeQdY7JmCv8A+fMRosxwyJiVIWAQaMfhBkMcjcvx6J0tMyWrUlVX5HkeRiRpeMPwhMVhcTMwayVJWdSCXDGvO+oD4GNxNLBrUMJgRcAVqpajxQ57mK1KTJkN7RZYm7Dd2tFhmmPEiSpZfwgkNuWDD1ir4QwC/FiZp8c5ikMXShzSu9R6QDi6ybJUYdDJ8SlEqWssCo79aQ/IM6TifalKSBLWUV3Z69qROSnzeM1NwZwE1U5CFLkTCNaEO6D/ADAVcV6QAaiZMABL2+2MZX8OctUkYicqgmrZIb+UqqDyOr4QDG8R/wAY2GwwXqme8soICBuO/wAI1uXYRMmUiUn3UgDzG8IxGSBSl4cEwzf+0Oe0NyuhRpMCWuEmLYwxS/nBlBgUw5/lDCqEUKtC5QYFmQ4D5QkJ7T5QOSQDVisM0HrDMRikJbUQHLOfpB0hw4Aba8JviGDzzM9MzNpstfiSQQxqB4Xpyh+O4Ekl9KlJpRyFD41gWagys4ctpmHelFJIbu4jSLpy/wA/WMTWWzqmsPs04YxyY0cP4mSdUmcegKtqbENEj/VMySba7iya8u8aJS/KEeu/3byiKOskvAOEH4KWXxpmEtvaSElIYGhH/sRFhK/E2WUstCgdwBQecTdFLXqX+sBm5fKUS8tHpEsdf/6Q10xfRZYbjfCLH/VCSf5nT84spOZSpjFMxKnB90vGMxfCuHUT4QkncFXydoq53BJS5kzVAsWFRXqRaLMNbB9MY9LnpnqMVHEXDf8AEpCkEonIqhVKtse8YaVmGY4aupUxKWLEA/3jR5N+JcpYAnpVLVZyHS46i14uRuTK0qZRZJ/18oR7HMZRS6R4kglMw21f0mIeW5rhpQUMBJWuYthpZTciS+wjYycRLmhwUrTsaEdYLKkBPugCrOALX2iZST8ke0ouFcjXL1zsQP8AmFlTuXCU7JHLeLWcGJ5s0S1WLRFnGvWHiGL4zlaJuHxCWCkrqdyAQU+Tawe8bKbMBGofqAY9CxHzig4zk/8AKqLe6xfk7fRx5xLyrEa8LJV/SkegF4Ua+zP8XTDPnyMIk0mHUtrhNfoD5xspCAkJSLJYDoE0A9IyWQSxOzDET9pX5aa2LJt8fWNfLNYGOJKDuI5+cIg0gWOxyJSFLWoJSkFySwpWGOSSFSy8BUgDZrxU5xxVIkJZaxqb3d/SMhmvHE3E/l4ZKkg01ltT3tWkBy/hcE68R+Yol2Ngeu8Z9+qSWXx+izXp3LskY78QcRNVpw0l3sVOb/0iBy/9RmOVL02IAAEXsmWmXQMG2A9BByq58RcPTpGbZrm+kW1TGJlf9ExZVqXiFAl3Ymz7CCHh+eGH8StgxFTy6xoZ/azH15dIAoxD/LmO9OBSmTjpY8E5K+TisPk5lmKSHCDSx8+sW6FVo5hR84d/KaY304lMM+zElvZIDb3cf90IcdmC0sfZoc9ix8yDFzyYfs0LprtT4dIe9XJ+BFUjB8SZTMQlC5k0rUtQSwJAFSaR7Xg5DS0D+lPLkI8mzFBxWPlSEmiSHGwI1KL+Q+Ueru1AA21No3NMs15ZTucVLCML+KWXMZWISKoUH3sdSexf5xKwuK9rKTMA94Dd67/GNNxDloxEmZKP6wWPI3B9Y814RxSpSl4ZfhIJZ6MqmoDoWeKeupco7l4JaZ5RpTv2hFmt/IQQG9IEVNztsPnGEWU8jyenx+cPlpPJg0DAoL1+2hUvyAZ/8QAPKi9dvv0hhXYv3feOB+/pHH1+9+sAMemrXPblz8oj43h+TN99Acl9Qof7xI1d/KwgpqTQtzgjZKHxYq6MpP4dn4UleGmUFxWvXTaLfIvxJc+yxY0LcDUkeF+RG0Wkw9v7dYrs0ySXPT4qKaiheg36RoU63nE1/wBGyqjNG1TPBAKS4PKBKuez/wBo8wwWa4jLprKJm4f/AOxZ+T2PSPRcvzFE9AXLIII5hx0LWjbquU13kzrK3Hsh8SAHCTnoChV+dx8RGKyz8Q5cnDy5RQpSkPXwsz0NS/8AiJf4q50pCJchNpg8R6DSGikk4JKEpT4KJD7lSjdT77Q6UhiW7o0/Aucy5ntUu0xSyvSblNge1xGw1VpsWMeKKR/D4yStBst9KWo5qB0Id49hxWLCEFRowc1G3OHp4jkak84DZlnSJMvWs0G25LsA0ebe2nZjPUtYaSgEJB/SGHqrrAlYuZmWKuUyZbb7P73+6Nlg8MmUgISyUtRh0T4j1oYytVqlW8GhVTjlgcDl6ZSSlCTzrfvEgIe4r3+fWFAruzWt/iHL25NGHKTnLMuS32MSa0O1+fKCqY9XEAlJql2Y/bCJKlUu/YfD+8MfYiBKFg1gzcngJ27wW/Pb/ECG9PWHADSttwI4qIofJvnHLJYmkAxeNTLBKlBPcgfPaHxTfQmSQGaxNfsRVcRZ6MOnSA61ghIFWejmK/NeLkjwSAZqiWDOQGpYVN4u+FuBzqGIxfiWapQa6dxqe5GzRp6XRNvdIjstUUF/Dzh5cpKsTO9+YPCN63PR42wPWBlPKg5QmiNxYSwjNk8vIecY8/484YVrGKw4/MSRrA3aym57R6BNiJMv0tBKKawwjLazGZLmacRLBBBIosDY7vE4gD/EUmf8PTMLOVicN4kkvMl1ADi9NusSMu4ilzwAGStvdJr3HOOe1WkdcnJdF+ueUWAmWv8AtHKT0jib7b/3hqxvcxQJRUBhs8R81mqTKWqWxWA460+cSAqltvsRHzdenDzCf5S5iSte5f6DKPJuMAKYhhqspILUuSBs+8auRiEzEhSFBQNQQaNzjBSsOlUqXqYguzCqRRq9YGMsWllS5hSQ7aSpNe4MaVmkhN5i8Mf6FnaPQino3ofkaw9VN/7xh8LxRiZSnmj2qXuTtuygKnvGhyziWVPo+hdylTD05xTt0tkOe0Mluj8uCdNlhaSlVUm4t/iM2ozMtm+1lOZCnCkmoqSd6uNjGqUN4jYyQJiShQcG4MR6e91yX0JJblyQOLcuTjsOjEYfxql1SLOCxUO4p6RkcNnqW/MDKQ7FnD8m6xouHcUcJizhV/8ASmnwF6B/top89wqJ+YTEslKEggEAVUxqW6x09c4zimZ016bwgHD+EOLxqVpSfZy6kmjWOkdyx8o0HHebla04WU5UT423DMEv1vEPgjORh8NiULZ5Z1gcxZn3c6fWB8NYNUydMxC38SjpetSTUcgIi1NqhHK8D6o5eWaPIsuEqUEMBRzXfnFmTX5RHl0Yt0h82elCSpZSkDn9OZjlpNzee2zQzhchQmz7w1ZAYu37ecZTGcXLWrTJQUvTUqnmGirxEha1EzJi5jG2qg9IuV6OT+fA+Fc5vCRrp3EOHReclwf0uW9IzWb8VTJhQiUNCSoXuurCtwktA/4ZGpwkJFD2beH8P4cTsYVU0ybbg1LU9Ytx08IKUnzwLdp5VpZfJtcMpXsxrPjYEtzO0NmJcGh5wVcy1fT68oEVPztGPnPI3GAK/IB39Ix2dZYJuYSpa1EImtUc+np8Y2Z2ps0ZPiPw43CqH84/8k/uY0dB/YR2r25N9knCuHwrGWjx2KleI/G0Xn7wJJtBDHRsy22+xX37/GF9Y4Bo6EEHzLjziKqJSx5XiMswCDNL3tHm2f4dKc1lhIACg9tyFV9R8Y9JNAI884xAl5hImKokgB6sGJB+Y9YivWYPBLU8MvFksa06d4botc3t9YeodtoX6HaOUl2aS6EEsNTfnETOJBXh5iQBVJ+FfpaJqN7mGzpepJDUUG8jR4dCWJJgzDZUdUpHMeEjfw0iZYfdPOImXqMlUyUdIZRINK7EDuGid7dzRm7dI23g2NLLdD/BstakilHu9ARtY1iBj8CFl2CVDcUB5FomTD8qgwxLkvb0gTZNOqNnEkHyfiiZKaViGKNl79LXEaxKwoOCCGuNxGIxCdY0lrUg3C+aKkzTImHwq90mjGlOxirqNOprdHsx9RRKnntFnxhgtcpM1PvSSCCOTgk+RAjN5CormTZq21L0vUaXNS7dvKNtnBbDzQTTQr5RjeHUn2CyLlYNbFi2nzif8fLNTX0zNu+SIGeySiadDpTMSlwLPSnql49CynDaZKE1oA/cgExiuJNQMqZTwsD1I59Wjdy1j2eolhpCu3hcn4GGfkZZUUvI6jyJjsxTIQqYpw1uvQPvGOxc+Zi1a5oIlguhNPXqYDi8ccVMdyJQDJTVvMdecTFJYD/aKPtCU0KlZfZqabT+p7pdHamDAMKUh7cj1YAm8B1HlTeHaz8Ily32a6iksIFi1aATpJAHOhPf6Rb8DYFSULWQPzCAmuyfsxncTrmrTKSCoEhwDvyj0TBYf2aEIA91r84h1U9kNv2ZeqnvnheAijzIs39j1gSl96U5Q6Yq9ru8IsXr1p84xiuCmBrCx+yOkZTjA/m4YAMQvnZ1I+caohzzpzjMZkgzMww8sD9SKddWo/IRpaBZuTIrfiepITZxBSntHLRXzhxMdGZLEJYQscNxCa4ACTawBYekSIjKLmkACLoRGS/EDKPa4XWB45RBffSx1Aeek+Ua5QgExLlr/sbiEfWBYvDMdkuYCfICv1JACgb6hv2iwADX6hoz06ScvxRBDyJ5LGwQX37U9Y0RPUW2369o5nV0uuWfBoweRqld6iFWKW6QnR/SvpDieaW+7RUJTLcU5Sp0zpYZSaL7DfrFfhsbqvp1XIHlG50uLUsb1jMZrwymqpVFcrOeQO5HKNTTXxlHZIlqtlW8xI8kj9Tny7/vDF1oRbfnEP265Yaa7O1tJcEguFEF+0HROBFwfOo5RccX4NSF8JdvDHzlBPe4/aIWYDUh6agxdqsIlFF+25tCJlF3bZ7XAvBHgfdBTjhk/EZymfl00udQTpV35+hEV+RKeQkVqFGlARy7xV4gKk+2RtNSCKddVPWLnKpn5EsB/cUCG6neH11emnjpvJytqaswV+eJKpRI/SHc9xTvFhmebKVhMNLQSFTZaNRv4GIY9XaImZElCkgXQHPR6EDckXiuyVLnUVDwBhV/u5gdSlFSfgdQnK3aW2Hl6QEigFa3tBCEs9T/AG7wyWA7FVrm8KpQu/rEUvc8nVRShFIapXi3ER8ZjAgXqbdobicYhNvEo7dR1ifkPD2tXtZo5FKSOfNuUJKUa47pFS/Upe2BN4KyMgHETBVvDz7xrlJvQl4bh9x02+UKavQ1EYt9ztlkocrkHNVa1R8uUInaorSnO79oQprbZv8AEcpTNTpTnyERBuBEAMS+/wAKmKHgLB/xOYqnVKJSia82IA+sO4qzb2aPZoP5i2B3IB6DnaNjwFw8MNh0v76mUpwzKUBQ9g8bv4+rGZlW+WEX8xNTAys2gqjA5iI1zOOSqG0hI5oACH6wIj0eJBiOo+kAHTCIETDlUeGQAV2bZQjEytCxQux3SdiOrxkJOPm4FfscUPy28EwBwe5FWHLaN2SIXH5bLno0TEhSXFDt2N4guqjZHEiWuzaZ+VNSoAghQoQU9YcDS/l97RExP4fqlqUcNPVKFDpuOwraKLM85xOEIlzFS5imqQ78rA/MRjW/j5xftaLqsTNSodCfv4RHxmLlykvMUlIdnJr6CpjPBOLxpADykCnhcD13PYxMwnASAp5kxSxdrV6m5is6YQ/slz+h6y+geO4gwcxCkFRUGLMg/B0gjvGQzCZJKvyNd66gNuTfWPRZ+AwmGQytCdT+9Ulr0u0Z6dxJhgfBIKmo7AA/X1i9p7MfCLa/YsnuXZmZePmJLkEg7KD+kWGHzpZIdJdizFqMee0W44vl01SCBYEaadqRZYLM8NiCw0av5Vhqcg9DE8tQ0uYD43yXDkzC5njBMAahSQGPw+MW2WKT7CX4iC1W+6N9YteKsoly5XtkoSlUskhgwZ+W94p8E4kJIUlh0q4LauvaJ6rVbXleCna91jbfZKxUsaFanPhJDdbEcusUOUzdCSwdZ7ANyrF1MS6FOXOklnt1PQ8oNwNgUrllakAqCiATUbUaEssVdbk+gpbhblMqcPh8VMBKEFuwHxMSl8MYtQ8QS16qTt1sY2WPzOXh0gzVBIIoNz2AiixHHAJIlylKDs5oLXYWijC+6XwjwWnZu7yynRwtipZCghyKioLRLTxHjJJAnS0qT/tUC3J9RDwf/jqa1JAA/wByv2g2G4ylKOmbLKG394em8Pk7ZLNscoY8fWCbl3HUksFBUsVdwD2c3i+w2KQtIMtWsHcG3ffyit/0jDYlLpCT/Uinr1ikx3CU2S68PMU4qwDFvL3ooyroteF7X+x6yl2a5Q8qxGzTMESUFSmGl23JpZuUZZXF86WBLWkGYf1KdPqLRo8n4HM1Qm4lXtFUISCNNdy3pEtOgk5cvgY7MLki8DcNLxE04zEB01CE81Mz/wC0bR6VYN5+e8MRLCQlKQwCbCwH7wo2jfUVFYRnTnuY5qwyZDxUwijtDxgFIjocgUh3sjAAxRq8BaClLEisDVY9DAANaaXhii3nD5hgU0esADQKRIlH/ERQaxJlAvDZdCFVxTnP8PJJDe0VRD7kln8oyuQ8O6vzp/5i5jEBQBbsDQGHYofxeYveVILHk/70MaPXS4p9how9bqH8YmlVHbHI5SgNNe3Kl4y2f8Sq1FGHNf1KFfjtE7iXMlS5PhI1TPAno94zWCkaBpN9+vpEOk06a9SXJaqp9WWAEzClSnnLWs91GnJ3hZeHCX0hIHaJK3BdLcixcgdoi41QSFM5LU/xGmvpdGn6VdUcpdETFYwVCQVlPoOjRDQUqLMZa/W3LlFvwjIJQpRJBKyDszDfcpPSJnEuVgyNYAC0k13I3BjW/ipV5Ryln5Bzuw1lFcviNZw8zDzgSSkhKz0a8dkUomRLq3jU73vRu9orMRK9pIcvqTYxPyCZ4AE6fCutebv5RSjGEYySLFle2xNdNEjFz6LPJKk0DgH6wXIM0/hcBqupS1BAv4q18m+MJiw0uaolikEU2fbzcMesUOVpBS6yQiWCQNnc05PaIZV+rDD+xIRXqEjGYjxa52qZNUGCORNq/SCpmYhCSr2TJTU6RzF35UiXwflhmLVPXXSWRu6ux3AjY41R9mocpar0vcsI069NHZyVLde4SxAxuCxQmpcUrXpB1YdJPiSC9f5TELJ8CsBXOkWKpZNIyrFtlhHW6SSuoUpogIVMwivaSVEJ3TWvRo3eUZsjFS9aC2yhuD9Ix67gkdwT8YlcGz/Y4lcv9M0Fq7hyPkfSKeorjZDc1yvJU1VHpvdHo0GdcPy8QllMFbKa3Q8xFRknEE7LZvs5+peHUwH9NW1J/aNaO+8Qc2ytM6WpKgeYI2POKel1coSw+inKCksG3lLCkhSS6TYizd/OHAx55+HmdGTMmYKbQpJVLe5LJJSH8z2j0ESy1rekdJGSksozJQ2vAvOFhkxbEA3Lxx2iQaIn94QLMKIb5QAcomBLl0vaneHKL9IQ2e8AAyC7HvAMQqJJS4Nai0BA83gAHhxSFnz9KSq1C0GUltors9W0hfRB25Qybwh0eZYMvwZKaVMXutZJ1ffUxezVVYxTcJK04UEv7yjXoW+QEWqjW4LgEdY5bUf2NmmuFgy3FUx8Rh08gokbXuREOaoWALl337dhBOJUf86gmifZ3LCpKg3qB6wBLvdr7s/p0jVqWK0kaOhxhvyOlrp3+3gGIQLDcEE8+sESPhQaiPURykkJAAFS1C/lEkeGXZLcsETIcyElapUyxcg9W+DxacR5mkSClJCiqgAfz8oq8Vg0LIBSCSz0Z+naBysmSmruxsdms0aP8rjBzFn4eTu3Jg8NhSJekNYln82hnD5BK2H6ga2FxXpWJ+KI0k2IBNmAobd94r8lSRMIpqKSTyP2IhhzFst66Kg4R+ifm6yJMwEgW5uai7bcogYXDg4cpSHUoKfqXibnCiJek3LU3Ndz5QPKU6SpBNBWlatUHzhM+zgraVJ2tPzwTeE84RJlGWsspKlkcq2fn2hc44nExJRKfxBlPYttzrEZOToJ1kEPtzNa9+sSEYVKLAOr9TOdjQxK9T7cDV+Fl6mW+MjcBJKUoBUbNR+7VgusJoXcWaHqIZ3sSL/SGpYEAt1f6RQlLLydRXBQgoLwC0kl2re4asDnyzLnSZjDwqANeZY/AmJU4AgaWCSznkYiYyXrCUsX1JYgjmBUbwkfKItR8D0QLSA+oFwI5ShUF7coZKlaUJCmcJAdmel4R713jn2uX/pjoy/FkoyZsrFSwXSpLtzS5fzAbzj0mTifaoSsGihqDWY2jEcUo1YSZ0Y9qi0aTg6aF4KS1GSEl+Yo3akdF+Pscq8fRV1EfJcISDfa0SFO0DAaDIPxjSKIKWgmD+yEMCetYWAUjLFnEM2I7t+8KtL23hVCnWABlvnA1HTb5Q9Rbzhq0wAMSt77xTcWnRhZpc2SBX+ZQHpFuk8qRn+PZrYKaGd/ZDt+Zq/9REVnxbH1/JELhyUBhpYNdSX/AO5j9YsjLtb9mtXeI+XytMmWA9EgD0FYK1N6E/H6RytrzNmmZ/jHDEoEwMCkgHs7v6xTyMaFoHMfMRsMRIC0KSUgghmO73jG5lla8IslIeWfdN3fm1QzGNTS2qUdr7J6LPTllhtZqK1cGrNWFVJJJoxe3PtEZGZoX+pjcuw/zBtb71J+7RaccGmrIT5TFIDEAw1L15dW+ENnYhKWqKDnXvHZdhJuKmaZYZFDrNuvrDcpcy4GyuhBcckf2asRNRKQ5CixPYt5Q/GoEvGFCfdCkoI5uli3WNXOlS8DIUoeJW5IqpZsAwoIz2JyNSMKnELBCpkxi7+EGoIHnEums9Xc18V0YOsm5+5/YDiGTpUh2cEltQsHYHkYPxDhTol4iXZTagkMxa5b0MQ8XhBjMQr2VxL1AcyADvbxafWLnhPEhUlUhYAMtwAauLHzekGok64qS8dkVMsZZV4XFJmJBBJtQ7c4kqW4PhLCvRrQmZ8OLkHXIdSeT23tuIhYbMUKJB8Kvh/YRDFxs90Deq1CaSmSVyw/epHcw9IuxvA5M0GlKuaEWG8NOZyxZSbG1fWHbGWfVh9hZim5kM3brC5FJ/iMUghvZyhvuan9oiJK8QRLlJBq7vRuvKNtkeWDDywBVZqs2cn6CkQXWRqi/so6i/f7V0T1u73v9iGE0Dm/KHkf5H0gKy3KMVFMgZyoCROdyNBFQ/wEXH4eyGwCLeIk/GKXPJ2nDzeWlulWi+/D2mAlUb3h5OWMbv41ex/6QahraaJVKQqW84Qct4SYaxrGcF3fy84KFdIahNI7QYAISvSOekKs/SOUGvAAJVqwzVvDlCECP7wAIEMO/wAYyvH88ewCT+uZKHkFN9Y1ahGFz5f8RjkSm/6QClEdK27xXvlti2SVLMi4dqA+6zdPsCGrFS7w+Yupr/mBSrk15Vt1Ect+zSyL7O78qPvCGWFBiA1LtUcq2uYIou3SBaCKtVyK9neFzjpioqsZwnJWp0+A3LChPPtECfwUpnlzQCTuCPKka2UbOw2P3yeCqnG/Xt5RPHVWx4THZwZbK+BEAAziVHVUWF6dTGlWtMpFAlCEtWwAL+pivzjiCTJCtStSg3hBBJarirRUYHLcRmigpY9nhB1qqpqOb1iaFVupl7uhkppc5HYZJzLGJCHGHkl1K2JendyGjdZtlCJsgySAxSpPZ2r3pBsuy2XISEy0BIFKb9Tz2iXM2jfpgqo7YmfbNSZjuEeDP4QLK1Ba1UBYUT+/7RWcUcMLlzBicMC4qtCd6uabg7iN6ZXLe8d7Ng0OklLhoZGeDz/I+KETPBMaWtmINB6neJmPyOTOCSUgk2UAAe9KGLnOeDMPiXUpGlbNqDV5ON4yy+GcwwziSsTEUZLv6gxmWaFp7qnguwuBHgpFgpQBcbU6/wBoLh+DJSWKhqLl+3K8Q/8AifESqTpDEXLKT0Z2aHnjhAD+xX60r5RWnXq1wTq1eTTScNLlg6AEDoBWCJ3ubRk1cdf/AAmvu1v1tD5ef4uZ/wBOQ4awCvWrViB6K+byw9RGqUamh+97w0pvb94z6OH8xxHvn2SC9CW5VpWHL4Ex0uqJyVDZ1EeVXiZfjJ45Yz1kSuIUE4Wa38pp2Ii9/Dyc+ARfwqUmvf4XjGYnH4rD+HFynlqTpeg2O4obxe/hPjNUqdK/kWFgf0qFPilXpF7R1SqTiyG5qUcm7THKDtC6g/lDV7RoFENLNheEKe/xhZJaF1jpCgRSO8c1TDlRyLnz+UAAZt4alEOV9IcPpAADEk6SwJIBbr0jy7BZyZMyctadc6bRuViKx6lP9xXYx5/wHISqeXSCwo4B2iGdam8Ms0PCYCVkmYTwCZgQnYVFOdqxIVwpjxROJBA2fnvVJjeD6mGi58oPRguMDXa0zBr4XzG4nA+Y/YQIZJmbs7elep6R6LJ3h5989oX0K/of6rPPhw5maiSqakVNNQb/AMaRJlfh9ipheZiikKuAVV6M8egpFoao+JPeE9KC6Q13MzmT/h1hZBBKTNWN1sR5JEaaXSwoBTZugEcm/nCm0SEEpOQxaWhpV99YfN/aBmwhwDR9fhHKMLHK+kA0aDDibfWGJgkmEAaqWCACAR1AgX+nSrGWlv8AaP2iSu8ABt3MGB+5/Yv8HL2Qn/tH7QZKeQA9IRN/OHi47fUwgm5jnhk0PvBIFCYGjVSgqhAI6gGB4HKJUpS1S5aUqmX0jS7V+p9YMIcTQQorb6HG8MVeHS4Rf7wAH0mghoWIdLPzPyMBE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http://img0.liveinternet.ru/images/attach/c/5/88/622/88622040_large_il_570xN21280076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12584">
            <a:off x="1403853" y="2928775"/>
            <a:ext cx="2050016" cy="186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71538" y="507207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плоская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4643446"/>
            <a:ext cx="2016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объемная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7" name="Рисунок 16" descr="http://www.homyak55.ru/_fr/1/5025897.gif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00958" y="5000636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001056" cy="536925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</a:t>
            </a:r>
            <a:b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</a:t>
            </a:r>
            <a:b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одноцветная</a:t>
            </a:r>
            <a:b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" name="Picture 2" descr="&amp;Acy;&amp;pcy;&amp;pcy;&amp;lcy;&amp;icy;&amp;kcy;&amp;acy;&amp;tscy;&amp;icy;&amp;yacy; &amp;icy;&amp;zcy; &amp;tcy;&amp;kcy;&amp;acy;&amp;ncy;&amp;i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4716282" y="570075"/>
            <a:ext cx="2497519" cy="2643206"/>
          </a:xfrm>
          <a:prstGeom prst="rect">
            <a:avLst/>
          </a:prstGeom>
          <a:noFill/>
        </p:spPr>
      </p:pic>
      <p:pic>
        <p:nvPicPr>
          <p:cNvPr id="5" name="Содержимое 3" descr="http://img1.liveinternet.ru/images/foto/b/1/apps/1/990/1990597_748160488098389545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286124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1.liveinternet.ru/images/foto/b/1/apps/1/990/1990603_79910745888261252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3500438"/>
            <a:ext cx="1928826" cy="242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571480"/>
            <a:ext cx="4572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4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  цвету </a:t>
            </a:r>
            <a:endParaRPr lang="ru-RU" sz="40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4071942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   </a:t>
            </a:r>
            <a:r>
              <a:rPr lang="ru-RU" sz="3200" dirty="0" smtClean="0">
                <a:solidFill>
                  <a:srgbClr val="00B0F0"/>
                </a:solidFill>
              </a:rPr>
              <a:t>многоцветная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10" name="Рисунок 9" descr="http://www.homyak55.ru/_fr/1/5025897.gif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72462" y="5143512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685631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по тематике</a:t>
            </a:r>
            <a:endParaRPr lang="ru-RU" sz="400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357298"/>
            <a:ext cx="2050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9CCFF"/>
                </a:solidFill>
              </a:rPr>
              <a:t>предметная</a:t>
            </a:r>
            <a:endParaRPr lang="ru-RU" sz="2800" b="1" dirty="0">
              <a:solidFill>
                <a:srgbClr val="99CC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928802"/>
            <a:ext cx="5286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состоит из отдельных изображений : животные растения</a:t>
            </a:r>
            <a:b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8" name="Содержимое 3" descr="http://img2.etsystatic.com/007/0/6276274/il_570xN.407414606_9edo.jp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819580">
            <a:off x="5283419" y="1452435"/>
            <a:ext cx="10001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demiart.ru/forum/uploads4/post-110319-12606494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857232"/>
            <a:ext cx="1285884" cy="996271"/>
          </a:xfrm>
          <a:prstGeom prst="rect">
            <a:avLst/>
          </a:prstGeom>
          <a:noFill/>
        </p:spPr>
      </p:pic>
      <p:pic>
        <p:nvPicPr>
          <p:cNvPr id="10" name="Picture 4" descr="http://img0.liveinternet.ru/images/attach/c/7/95/949/95949456_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79234">
            <a:off x="6713033" y="2213094"/>
            <a:ext cx="1282294" cy="127776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85852" y="3286124"/>
            <a:ext cx="2076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FF66"/>
                </a:solidFill>
              </a:rPr>
              <a:t>сюжетная</a:t>
            </a:r>
            <a:endParaRPr lang="ru-RU" sz="2800" b="1" dirty="0">
              <a:solidFill>
                <a:srgbClr val="99FF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786" y="3929066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отражает совокупность событий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3" name="Picture 2" descr="pictur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962939">
            <a:off x="3585292" y="3259329"/>
            <a:ext cx="1357322" cy="104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tn_gallery_7594_598_9543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86578" y="3714752"/>
            <a:ext cx="1533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gallery_7594_598_32609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86380" y="3429000"/>
            <a:ext cx="1333328" cy="99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357290" y="4857760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декоративная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034" y="542926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состоит из узора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или орнамента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8" name="Picture 6" descr="http://img0.liveinternet.ru/images/foto/c/0/apps/4/346/4346836_rrssrr2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022576">
            <a:off x="3794890" y="5319373"/>
            <a:ext cx="1339462" cy="1071570"/>
          </a:xfrm>
          <a:prstGeom prst="rect">
            <a:avLst/>
          </a:prstGeom>
          <a:noFill/>
        </p:spPr>
      </p:pic>
      <p:pic>
        <p:nvPicPr>
          <p:cNvPr id="30" name="Picture 2" descr="http://s54.radikal.ru/i145/1112/c4/fe1b1f4c805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86380" y="4929198"/>
            <a:ext cx="1285884" cy="1187656"/>
          </a:xfrm>
          <a:prstGeom prst="rect">
            <a:avLst/>
          </a:prstGeom>
          <a:noFill/>
        </p:spPr>
      </p:pic>
      <p:pic>
        <p:nvPicPr>
          <p:cNvPr id="31" name="Picture 4" descr="http://s010.radikal.ru/i312/1112/aa/c20285f942c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362042">
            <a:off x="7001545" y="5294617"/>
            <a:ext cx="1357322" cy="1016295"/>
          </a:xfrm>
          <a:prstGeom prst="rect">
            <a:avLst/>
          </a:prstGeom>
          <a:noFill/>
        </p:spPr>
      </p:pic>
      <p:pic>
        <p:nvPicPr>
          <p:cNvPr id="19" name="Рисунок 18" descr="http://www.homyak55.ru/_fr/1/5025897.gif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42910" y="500042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4" grpId="0"/>
      <p:bldP spid="21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58246" cy="148907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Аппликация</a:t>
            </a:r>
            <a:r>
              <a:rPr lang="ru-RU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применяется в    качестве отделки </a:t>
            </a:r>
            <a:r>
              <a:rPr lang="ru-RU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детской одежды</a:t>
            </a:r>
            <a:endParaRPr lang="ru-RU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3" descr="http://i.mimibazar.cz/h/bc/12/091113/11/n2345.jpg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357290" y="3643314"/>
            <a:ext cx="2214578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5" name="Рисунок 14" descr="http://img0.liveinternet.ru/images/foto/b/1/apps/1/990/1990606_91113449961265997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00813">
            <a:off x="742475" y="2017585"/>
            <a:ext cx="2214578" cy="174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mg1.liveinternet.ru/images/foto/b/1/apps/1/990/1990583_74816048809838936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4357694"/>
            <a:ext cx="2143140" cy="228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G_9792 (536x640, 113Kb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1857364"/>
            <a:ext cx="2286016" cy="273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3" descr="http://img0.etsystatic.com/000/0/5434618/il_570xN.317743188.jpg"/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320459">
            <a:off x="6273041" y="2196677"/>
            <a:ext cx="2175825" cy="1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homyak55.ru/_fr/1/5025897.gif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01024" y="4786322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оформлении предметов интерьера</a:t>
            </a: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Picture 2" descr="0_4f6a3_9d521add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50170">
            <a:off x="7087364" y="1372332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скатерть с аппликацие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64305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панно с аппликациям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83947">
            <a:off x="2118772" y="1494981"/>
            <a:ext cx="19716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350544191_applikaciya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28" y="4071942"/>
            <a:ext cx="2381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94341588_large_7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9058" y="3500438"/>
            <a:ext cx="2200280" cy="306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&amp;kcy;&amp;icy;&amp;ncy;&amp;ucy;&amp;scy;&amp;acy;&amp;jcy;&amp;gcy;&amp;acy; &amp;kcy;&amp;ocy;&amp;rcy;&amp;ocy;&amp;bcy;&amp;kcy;&amp;acy;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72264" y="3357562"/>
            <a:ext cx="21145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&amp;Mcy;&amp;ocy;&amp;zcy;&amp;acy;&amp;icy;&amp;kcy;&amp;acy; &amp;icy;&amp;zcy; &amp;pcy;&amp;acy;&amp;jcy;&amp;iecy;&amp;tcy;&amp;ocy;&amp;kcy; &quot;&amp;Lcy;&amp;icy;&amp;lcy;&amp;icy;&amp;icy;&quot;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596" y="2143116"/>
            <a:ext cx="1476375" cy="1619251"/>
          </a:xfrm>
          <a:prstGeom prst="rect">
            <a:avLst/>
          </a:prstGeom>
          <a:noFill/>
        </p:spPr>
      </p:pic>
      <p:pic>
        <p:nvPicPr>
          <p:cNvPr id="11" name="Рисунок 10" descr="http://www.homyak55.ru/_fr/1/5025897.gif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72396" y="5572140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аксессуаров</a:t>
            </a:r>
            <a:endParaRPr lang="ru-RU" sz="4000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" name="Picture 2" descr="ANd9GcTPLRUrJWij43QYqc8GJHmAfZE97E2PHDJJ_80qC2LZ_l4PKmBuM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500174"/>
            <a:ext cx="2119315" cy="21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4144a7cd0e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3857628"/>
            <a:ext cx="2071702" cy="23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Nd9GcQ6TOE8wOoUu-14J67BfvZICcktSeoRsD-jK9s0cmYXp47kYaR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27052">
            <a:off x="3277005" y="4507061"/>
            <a:ext cx="2428892" cy="161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94341397_large_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07674">
            <a:off x="3541969" y="1815751"/>
            <a:ext cx="1928826" cy="238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43438" y="357166"/>
            <a:ext cx="2817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даже обуви</a:t>
            </a:r>
            <a:endParaRPr lang="ru-RU" sz="3600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image.dhgate.com/albu_281568758_00/1.0x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84" y="1142984"/>
            <a:ext cx="2214578" cy="1402676"/>
          </a:xfrm>
          <a:prstGeom prst="rect">
            <a:avLst/>
          </a:prstGeom>
          <a:noFill/>
        </p:spPr>
      </p:pic>
      <p:pic>
        <p:nvPicPr>
          <p:cNvPr id="10" name="Picture 2" descr="https://encrypted-tbn2.gstatic.com/images?q=tbn:ANd9GcRmLGFVDe7vAFW7sFXoWVJKrN3We968u6_XuJYecudfQsEilqNc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57818" y="2714620"/>
            <a:ext cx="3229403" cy="1814514"/>
          </a:xfrm>
          <a:prstGeom prst="rect">
            <a:avLst/>
          </a:prstGeom>
          <a:noFill/>
        </p:spPr>
      </p:pic>
      <p:pic>
        <p:nvPicPr>
          <p:cNvPr id="11" name="Picture 4" descr="http://img.alibaba.com/photo/744868986/2013_new_design_colourful_feathers_women_shoes_high_platform_spring_high_heel_shoes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15074" y="4500570"/>
            <a:ext cx="1789029" cy="1804586"/>
          </a:xfrm>
          <a:prstGeom prst="rect">
            <a:avLst/>
          </a:prstGeom>
          <a:noFill/>
        </p:spPr>
      </p:pic>
      <p:pic>
        <p:nvPicPr>
          <p:cNvPr id="13" name="Рисунок 12" descr="http://www.homyak55.ru/_fr/1/5025897.gif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215338" y="357166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Материалы для аппликации</a:t>
            </a:r>
            <a:endParaRPr lang="ru-RU" sz="36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3" name="Picture 2" descr="http://rus-toy.ru/imgcatalog/picQVkpeZ8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500174"/>
            <a:ext cx="2071702" cy="2528617"/>
          </a:xfrm>
          <a:prstGeom prst="rect">
            <a:avLst/>
          </a:prstGeom>
          <a:noFill/>
        </p:spPr>
      </p:pic>
      <p:pic>
        <p:nvPicPr>
          <p:cNvPr id="4" name="Содержимое 3" descr="110420123183_sm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214546" y="4143380"/>
            <a:ext cx="2786082" cy="155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cs2.livemaster.ru/foto/large/ee24620308-materialy-dlya-tvorchestva-nabor-loskutov-dlya-n22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64127">
            <a:off x="2336617" y="2089230"/>
            <a:ext cx="2529236" cy="15974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5643578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Выбор материала зависит от материала изделия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1142984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Ткани</a:t>
            </a:r>
            <a:r>
              <a:rPr lang="ru-RU" b="1" dirty="0" smtClean="0">
                <a:solidFill>
                  <a:srgbClr val="66FFFF"/>
                </a:solidFill>
              </a:rPr>
              <a:t>  хлопок, шелк, бархат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               Кожа, замша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                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Мех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                 </a:t>
            </a:r>
            <a:r>
              <a:rPr lang="ru-RU" b="1" dirty="0" smtClean="0">
                <a:solidFill>
                  <a:srgbClr val="FF99FF"/>
                </a:solidFill>
              </a:rPr>
              <a:t>Фетр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196" name="Picture 4" descr="http://im8-tub-ru.yandex.net/i?id=251463567-14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4714884"/>
            <a:ext cx="1143008" cy="857256"/>
          </a:xfrm>
          <a:prstGeom prst="rect">
            <a:avLst/>
          </a:prstGeom>
          <a:noFill/>
        </p:spPr>
      </p:pic>
      <p:pic>
        <p:nvPicPr>
          <p:cNvPr id="8198" name="Picture 6" descr="http://im2-tub-ru.yandex.net/i?id=234972270-11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64718">
            <a:off x="7278861" y="3539137"/>
            <a:ext cx="1363095" cy="1099270"/>
          </a:xfrm>
          <a:prstGeom prst="rect">
            <a:avLst/>
          </a:prstGeom>
          <a:noFill/>
        </p:spPr>
      </p:pic>
      <p:pic>
        <p:nvPicPr>
          <p:cNvPr id="8200" name="Picture 8" descr="http://im5-tub-ru.yandex.net/i?id=316294541-28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15272" y="2143116"/>
            <a:ext cx="1071570" cy="1071570"/>
          </a:xfrm>
          <a:prstGeom prst="rect">
            <a:avLst/>
          </a:prstGeom>
          <a:noFill/>
        </p:spPr>
      </p:pic>
      <p:pic>
        <p:nvPicPr>
          <p:cNvPr id="8204" name="Picture 12" descr="http://piter-mama.ru/media/kunena/attachments/544/69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29256" y="3071810"/>
            <a:ext cx="1285884" cy="96441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072066" y="235743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CCFF"/>
                </a:solidFill>
              </a:rPr>
              <a:t>Можно комбинировать с</a:t>
            </a:r>
            <a:endParaRPr lang="ru-RU" b="1" dirty="0">
              <a:solidFill>
                <a:srgbClr val="99CC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0694" y="271462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Бисером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7286644" y="492919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FF66"/>
                </a:solidFill>
              </a:rPr>
              <a:t>   Бусинками</a:t>
            </a:r>
            <a:endParaRPr lang="ru-RU" b="1" dirty="0">
              <a:solidFill>
                <a:srgbClr val="99FF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414338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b="1" dirty="0" err="1" smtClean="0">
                <a:solidFill>
                  <a:srgbClr val="66FFFF"/>
                </a:solidFill>
              </a:rPr>
              <a:t>Пайетками</a:t>
            </a:r>
            <a:endParaRPr lang="ru-RU" b="1" dirty="0">
              <a:solidFill>
                <a:srgbClr val="66FFFF"/>
              </a:solidFill>
            </a:endParaRPr>
          </a:p>
        </p:txBody>
      </p:sp>
      <p:pic>
        <p:nvPicPr>
          <p:cNvPr id="18" name="Рисунок 17" descr="http://www.homyak55.ru/_fr/1/5025897.gif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643834" y="5572140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20" grpId="0"/>
      <p:bldP spid="21" grpId="0"/>
      <p:bldP spid="2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571536" y="357166"/>
            <a:ext cx="8358246" cy="1143008"/>
          </a:xfrm>
          <a:ln>
            <a:noFill/>
          </a:ln>
        </p:spPr>
        <p:txBody>
          <a:bodyPr>
            <a:noAutofit/>
          </a:bodyPr>
          <a:lstStyle/>
          <a:p>
            <a:endParaRPr lang="ru-RU" sz="3600" b="1" dirty="0" smtClean="0">
              <a:solidFill>
                <a:srgbClr val="D60093"/>
              </a:solidFill>
            </a:endParaRPr>
          </a:p>
          <a:p>
            <a:endParaRPr lang="ru-RU" sz="3600" b="1" dirty="0" smtClean="0">
              <a:solidFill>
                <a:srgbClr val="D60093"/>
              </a:solidFill>
            </a:endParaRPr>
          </a:p>
          <a:p>
            <a:endParaRPr lang="ru-RU" sz="3600" b="1" dirty="0" smtClean="0">
              <a:solidFill>
                <a:srgbClr val="D60093"/>
              </a:solidFill>
            </a:endParaRPr>
          </a:p>
          <a:p>
            <a:endParaRPr lang="ru-RU" sz="3600" b="1" dirty="0" smtClean="0">
              <a:solidFill>
                <a:srgbClr val="D60093"/>
              </a:solidFill>
            </a:endParaRPr>
          </a:p>
          <a:p>
            <a:endParaRPr lang="ru-RU" sz="3600" b="1" dirty="0" smtClean="0">
              <a:solidFill>
                <a:srgbClr val="D60093"/>
              </a:solidFill>
            </a:endParaRPr>
          </a:p>
          <a:p>
            <a:endParaRPr lang="ru-RU" sz="3600" b="1" dirty="0" smtClean="0">
              <a:solidFill>
                <a:srgbClr val="D60093"/>
              </a:solidFill>
            </a:endParaRPr>
          </a:p>
          <a:p>
            <a:endParaRPr lang="ru-RU" sz="3600" b="1" dirty="0" smtClean="0">
              <a:solidFill>
                <a:srgbClr val="D60093"/>
              </a:solidFill>
            </a:endParaRPr>
          </a:p>
          <a:p>
            <a:endParaRPr lang="ru-RU" sz="3600" b="1" dirty="0" smtClean="0">
              <a:solidFill>
                <a:srgbClr val="D60093"/>
              </a:solidFill>
            </a:endParaRPr>
          </a:p>
          <a:p>
            <a:r>
              <a:rPr lang="ru-RU" sz="3600" b="1" dirty="0" smtClean="0">
                <a:solidFill>
                  <a:srgbClr val="D60093"/>
                </a:solidFill>
              </a:rPr>
              <a:t>      </a:t>
            </a:r>
            <a:r>
              <a:rPr lang="ru-RU" sz="3600" b="1" dirty="0" smtClean="0">
                <a:solidFill>
                  <a:srgbClr val="66FFFF"/>
                </a:solidFill>
              </a:rPr>
              <a:t>По способу крепления аппликация делится на</a:t>
            </a:r>
            <a:r>
              <a:rPr lang="ru-RU" sz="36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irc_mi" descr="http://i01.i.aliimg.com/wsphoto/v0/748126061/Lovely-elf-Iron-on-sew-on-embroidery-fabric-patch-cloth-motif-applique-sticker-garment-hat-bag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714488"/>
            <a:ext cx="17859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9 (618x700, 145Kb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4000504"/>
            <a:ext cx="1811055" cy="2051357"/>
          </a:xfrm>
          <a:prstGeom prst="rect">
            <a:avLst/>
          </a:prstGeom>
          <a:noFill/>
        </p:spPr>
      </p:pic>
      <p:pic>
        <p:nvPicPr>
          <p:cNvPr id="9" name="Рисунок 8" descr="http://img1.liveinternet.ru/images/attach/c/4/79/346/79346993_large_0_115382_ef33239b_XL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2285992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14546" y="1928802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66CCFF"/>
                </a:solidFill>
              </a:rPr>
              <a:t>Клеевую</a:t>
            </a:r>
            <a:endParaRPr lang="ru-RU" sz="2400" b="1" dirty="0">
              <a:solidFill>
                <a:srgbClr val="66CC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818" y="5929330"/>
            <a:ext cx="3121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Нашивную ручную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1571612"/>
            <a:ext cx="3169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Нашивную машинную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14" name="Picture 4" descr="http://www.wild-mistress.ru/wm/wm.nsf/publicall/2009-02-02-304488.html/$File/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2214554"/>
            <a:ext cx="1714512" cy="1677442"/>
          </a:xfrm>
          <a:prstGeom prst="rect">
            <a:avLst/>
          </a:prstGeom>
          <a:noFill/>
        </p:spPr>
      </p:pic>
      <p:pic>
        <p:nvPicPr>
          <p:cNvPr id="15" name="Picture 2" descr="http://www.wild-mistress.ru/wm/wm.nsf/publicall/2009-02-02-304488.html/$File/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4757747"/>
            <a:ext cx="2595564" cy="10382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643174" y="3143248"/>
            <a:ext cx="220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00B0F0"/>
                </a:solidFill>
              </a:rPr>
              <a:t>прямой</a:t>
            </a:r>
            <a:r>
              <a:rPr lang="ru-RU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строчкой</a:t>
            </a:r>
            <a:endParaRPr lang="ru-RU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0562" y="3857628"/>
            <a:ext cx="2823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FFFF00"/>
                </a:solidFill>
              </a:rPr>
              <a:t>зигзагообразной строчкой</a:t>
            </a:r>
            <a:endParaRPr lang="ru-RU" u="sng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9124" y="435769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 smtClean="0">
                <a:solidFill>
                  <a:srgbClr val="66CCFF"/>
                </a:solidFill>
              </a:rPr>
              <a:t>петельным</a:t>
            </a:r>
            <a:r>
              <a:rPr lang="ru-RU" b="1" u="sng" dirty="0" smtClean="0">
                <a:solidFill>
                  <a:srgbClr val="66CCFF"/>
                </a:solidFill>
              </a:rPr>
              <a:t> </a:t>
            </a:r>
            <a:r>
              <a:rPr lang="ru-RU" u="sng" dirty="0" smtClean="0">
                <a:solidFill>
                  <a:srgbClr val="66CCFF"/>
                </a:solidFill>
              </a:rPr>
              <a:t>обметочным </a:t>
            </a:r>
            <a:endParaRPr lang="ru-RU" u="sng" dirty="0">
              <a:solidFill>
                <a:srgbClr val="66CC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8860" y="4429132"/>
            <a:ext cx="156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</a:t>
            </a:r>
            <a:r>
              <a:rPr lang="ru-RU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амбурным</a:t>
            </a:r>
            <a:endParaRPr lang="ru-RU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0760" y="5143512"/>
            <a:ext cx="208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швом «через край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»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2" name="Рисунок 21" descr="http://www.homyak55.ru/_fr/1/5025897.gif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29586" y="5500702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/>
      <p:bldP spid="13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758138" cy="20002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 технологическую                                 последовательность работы</a:t>
            </a:r>
            <a:endParaRPr lang="ru-RU" dirty="0">
              <a:solidFill>
                <a:srgbClr val="99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4" name="Picture 4" descr="сканирование0000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1538" y="2000240"/>
            <a:ext cx="1575289" cy="199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сканирование0000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786182" y="2000240"/>
            <a:ext cx="1643074" cy="2000264"/>
          </a:xfrm>
          <a:prstGeom prst="rect">
            <a:avLst/>
          </a:prstGeom>
          <a:noFill/>
          <a:ln/>
        </p:spPr>
      </p:pic>
      <p:pic>
        <p:nvPicPr>
          <p:cNvPr id="6" name="Picture 6" descr="сканирование0000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29388" y="2071678"/>
            <a:ext cx="1643074" cy="184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 descr="сканирование0000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14546" y="4429132"/>
            <a:ext cx="157163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сканирование0000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57818" y="4429132"/>
            <a:ext cx="150019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42910" y="3714752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3786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28992" y="2143116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7884" y="3714752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5918" y="5929330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9190" y="6000768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Рисунок 16" descr="http://www.homyak55.ru/_fr/1/5025897.gif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15272" y="5429264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86866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D60093"/>
                </a:solidFill>
              </a:rPr>
              <a:t>                 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 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214422"/>
            <a:ext cx="7358114" cy="39703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Обобщение знаний по теме «Ремонт одежды»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>
                    <a:lumMod val="85000"/>
                  </a:schemeClr>
                </a:solidFill>
              </a:rPr>
              <a:t> Познакомиться с аппликацией, как видом декоративно-прикладного искусства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Научиться приемам изготовления аппликации, приемам безопасной работы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Активизировать наблюдательность, внимание и воображение, развивать творческие способности  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http://www.homyak55.ru/_fr/1/5025897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58082" y="4572008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725788"/>
          </a:xfrm>
        </p:spPr>
        <p:txBody>
          <a:bodyPr/>
          <a:lstStyle/>
          <a:p>
            <a:r>
              <a:rPr lang="ru-RU" sz="40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 к  качеству</a:t>
            </a:r>
            <a:endParaRPr lang="ru-RU" dirty="0">
              <a:solidFill>
                <a:srgbClr val="66CCFF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14348" y="2214554"/>
            <a:ext cx="79296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660033"/>
              </a:solidFill>
            </a:endParaRPr>
          </a:p>
          <a:p>
            <a:endParaRPr lang="ru-RU" sz="2400" dirty="0" smtClean="0">
              <a:solidFill>
                <a:srgbClr val="660033"/>
              </a:solidFill>
            </a:endParaRPr>
          </a:p>
          <a:p>
            <a:endParaRPr lang="ru-RU" sz="2400" dirty="0" smtClean="0">
              <a:solidFill>
                <a:srgbClr val="660033"/>
              </a:solidFill>
            </a:endParaRPr>
          </a:p>
          <a:p>
            <a:endParaRPr lang="ru-RU" sz="2400" dirty="0" smtClean="0">
              <a:solidFill>
                <a:srgbClr val="660033"/>
              </a:solidFill>
            </a:endParaRPr>
          </a:p>
          <a:p>
            <a:endParaRPr lang="ru-RU" sz="2400" dirty="0" smtClean="0">
              <a:solidFill>
                <a:srgbClr val="660033"/>
              </a:solidFill>
            </a:endParaRPr>
          </a:p>
          <a:p>
            <a:endParaRPr lang="ru-RU" sz="2400" dirty="0" smtClean="0">
              <a:solidFill>
                <a:srgbClr val="660033"/>
              </a:solidFill>
            </a:endParaRPr>
          </a:p>
          <a:p>
            <a:endParaRPr lang="ru-RU" sz="2400" dirty="0" smtClean="0">
              <a:solidFill>
                <a:srgbClr val="660033"/>
              </a:solidFill>
            </a:endParaRP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3071810"/>
            <a:ext cx="7500990" cy="830997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33"/>
                </a:solidFill>
              </a:rPr>
              <a:t>Зигзагообразная строчка проложена точно по краю заплаты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4357694"/>
            <a:ext cx="5500726" cy="830997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Качественная  влажно-тепловая обработка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http://img1.liveinternet.ru/images/attach/c/5/88/622/88622039_large_il_570xN19520309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929066"/>
            <a:ext cx="2190755" cy="226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85786" y="2071678"/>
            <a:ext cx="7500990" cy="830997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33"/>
                </a:solidFill>
              </a:rPr>
              <a:t>Срезы заплаты – аппликации ровные, без    надрезов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128586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85786" y="1071546"/>
            <a:ext cx="7500990" cy="461665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3300"/>
                </a:solidFill>
              </a:rPr>
              <a:t>Цветовое сочетание материалов       гармонично</a:t>
            </a:r>
          </a:p>
        </p:txBody>
      </p:sp>
      <p:pic>
        <p:nvPicPr>
          <p:cNvPr id="13" name="Рисунок 12" descr="http://www.homyak55.ru/_fr/1/5025897.gif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29520" y="5357826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214290"/>
            <a:ext cx="2928958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Есть идея!</a:t>
            </a:r>
            <a:endParaRPr lang="ru-RU" sz="3600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857232"/>
            <a:ext cx="5786478" cy="571504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rgbClr val="FFFF00"/>
                </a:solidFill>
              </a:rPr>
              <a:t>Джинсы превращаются</a:t>
            </a:r>
            <a:endParaRPr lang="ru-RU" sz="3200" b="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img-fotki.yandex.ru/get/6622/109064684.285/0_ac9d4_49d2e3fd_XL.jp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rot="21030105">
            <a:off x="720446" y="1602840"/>
            <a:ext cx="2348269" cy="286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http://img-fotki.yandex.ru/get/6421/109064684.285/0_ac9b3_b7e08596_L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143636" y="285728"/>
            <a:ext cx="2478577" cy="340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content.foto.mail.ru/mail/mwns/_blogs/i-725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rot="1192718">
            <a:off x="5885981" y="3499281"/>
            <a:ext cx="2212651" cy="307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http://pro-brjuki.ru/wp-content/uploads/2013/02/ukrasit-starye-dzhinsy.jp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00034" y="4714884"/>
            <a:ext cx="407196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http://img-fotki.yandex.ru/get/6620/109064684.285/0_ac9d6_6a87f962_XL.jpg"/>
          <p:cNvPicPr>
            <a:picLocks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3786182" y="1357298"/>
            <a:ext cx="1938540" cy="386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homyak55.ru/_fr/1/5025897.gif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15338" y="5357826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CCFF"/>
                </a:solidFill>
              </a:rPr>
              <a:t>Забавные рисунки для аппликации</a:t>
            </a:r>
            <a:endParaRPr lang="ru-RU" dirty="0">
              <a:solidFill>
                <a:srgbClr val="99CC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3" name="Рисунок 2" descr="http://img0.liveinternet.ru/images/attach/c/4/79/347/79347008_large_ulitka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812713">
            <a:off x="883994" y="1696704"/>
            <a:ext cx="1928826" cy="17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005.radikal.ru/0804/81/a383d7acb81b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1428736"/>
            <a:ext cx="1643074" cy="174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0.liveinternet.ru/images/attach/c/2/74/528/74528854_large_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42" y="3786190"/>
            <a:ext cx="1857388" cy="212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Acy;&amp;pcy;&amp;pcy;&amp;lcy;&amp;icy;&amp;kcy;&amp;acy;&amp;tscy;&amp;icy;&amp;yacy; &amp;dcy;&amp;lcy;&amp;yacy; &amp;dcy;&amp;iecy;&amp;tcy;&amp;iecy;&amp;jcy; «&amp;Gcy;&amp;rcy;&amp;ucy;&amp;shcy;&amp;acy;» - www.tambour.ru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37192">
            <a:off x="6678092" y="1996867"/>
            <a:ext cx="1357322" cy="16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1.liveinternet.ru/images/attach/c/2/74/528/74528855_large_2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4071942"/>
            <a:ext cx="1928826" cy="223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homyak55.ru/_fr/1/5025897.gif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43834" y="4929198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999186" cy="184594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 smtClean="0">
                <a:ln/>
                <a:solidFill>
                  <a:schemeClr val="accent3"/>
                </a:solidFill>
              </a:rPr>
              <a:t>Желаю интересной и успешной работы</a:t>
            </a:r>
            <a:endParaRPr lang="ru-RU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026" name="Picture 2" descr="http://evolution2.com.ua/picture.php?albumid=43&amp;pictureid=269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714488"/>
            <a:ext cx="8358246" cy="5000660"/>
          </a:xfrm>
          <a:prstGeom prst="rect">
            <a:avLst/>
          </a:prstGeom>
          <a:noFill/>
        </p:spPr>
      </p:pic>
      <p:pic>
        <p:nvPicPr>
          <p:cNvPr id="4098" name="Picture 2" descr="http://img-fotki.yandex.ru/get/6101/83813999.66/0_7e49e_c1890111_orig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714356"/>
            <a:ext cx="1285875" cy="952500"/>
          </a:xfrm>
          <a:prstGeom prst="rect">
            <a:avLst/>
          </a:prstGeom>
          <a:noFill/>
        </p:spPr>
      </p:pic>
      <p:pic>
        <p:nvPicPr>
          <p:cNvPr id="6" name="Рисунок 5" descr="http://www.homyak55.ru/_fr/1/5025897.gif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43900" y="5072074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72074"/>
            <a:ext cx="7858180" cy="4286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FFFF"/>
                </a:solidFill>
                <a:hlinkClick r:id="rId2"/>
              </a:rPr>
              <a:t>   </a:t>
            </a:r>
            <a:endParaRPr lang="ru-RU" sz="1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42976" y="92867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429264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u="sng" dirty="0" smtClean="0">
                <a:solidFill>
                  <a:srgbClr val="99CCFF"/>
                </a:solidFill>
                <a:latin typeface="Arial" pitchFamily="34" charset="0"/>
                <a:cs typeface="Arial" pitchFamily="34" charset="0"/>
              </a:rPr>
              <a:t>http://evolution2.com.ua/showthread.php?p=800</a:t>
            </a:r>
            <a:endParaRPr lang="ru-RU" u="sng" dirty="0">
              <a:solidFill>
                <a:srgbClr val="99CC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00063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u="sng" dirty="0" smtClean="0">
                <a:solidFill>
                  <a:srgbClr val="99CCFF"/>
                </a:solidFill>
                <a:latin typeface="Arial" pitchFamily="34" charset="0"/>
                <a:cs typeface="Arial" pitchFamily="34" charset="0"/>
              </a:rPr>
              <a:t>http://www.babyblog.ru/community/post/rukodelie/1603666</a:t>
            </a:r>
            <a:endParaRPr lang="ru-RU" u="sng" dirty="0">
              <a:solidFill>
                <a:srgbClr val="99CC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357694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u="sng" dirty="0" smtClean="0">
                <a:solidFill>
                  <a:srgbClr val="99CCFF"/>
                </a:solidFill>
                <a:latin typeface="Arial" pitchFamily="34" charset="0"/>
                <a:cs typeface="Arial" pitchFamily="34" charset="0"/>
              </a:rPr>
              <a:t>http://www.wild-mistress.ru/wm/wm.nsf/publicall/2009-02-02-304488.html</a:t>
            </a:r>
            <a:endParaRPr lang="ru-RU" u="sng" dirty="0">
              <a:solidFill>
                <a:srgbClr val="99CC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428604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D60093"/>
                </a:solidFill>
              </a:rPr>
              <a:t>         </a:t>
            </a:r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Используемая литература</a:t>
            </a:r>
            <a:endParaRPr lang="ru-RU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857628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u="sng" dirty="0" smtClean="0">
                <a:solidFill>
                  <a:srgbClr val="99CCFF"/>
                </a:solidFill>
                <a:latin typeface="Arial" pitchFamily="34" charset="0"/>
                <a:cs typeface="Arial" pitchFamily="34" charset="0"/>
              </a:rPr>
              <a:t>http://www.liveinternet.ru/users/hope_always/post274830557</a:t>
            </a:r>
            <a:r>
              <a:rPr lang="en-US" u="sng" dirty="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/</a:t>
            </a:r>
            <a:endParaRPr lang="ru-RU" u="sng" dirty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429000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u="sng" dirty="0" smtClean="0">
                <a:solidFill>
                  <a:srgbClr val="99CCFF"/>
                </a:solidFill>
                <a:latin typeface="Arial" pitchFamily="34" charset="0"/>
                <a:cs typeface="Arial" pitchFamily="34" charset="0"/>
              </a:rPr>
              <a:t>http://www.zolotnit.ru/catalogue/applique/applique-copy/</a:t>
            </a:r>
            <a:endParaRPr lang="ru-RU" u="sng" dirty="0">
              <a:solidFill>
                <a:srgbClr val="99CC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2047394"/>
            <a:ext cx="67151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1000109"/>
            <a:ext cx="7215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99CCFF"/>
                </a:solidFill>
                <a:latin typeface="Arial" charset="0"/>
              </a:rPr>
              <a:t>Румянцева Е.А. Аппликация.– М.: Мир книги, 2010.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2910" y="1500174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99CCFF"/>
                </a:solidFill>
                <a:latin typeface="Arial" pitchFamily="34" charset="0"/>
                <a:cs typeface="Arial" pitchFamily="34" charset="0"/>
              </a:rPr>
              <a:t>Русакова</a:t>
            </a:r>
            <a:r>
              <a:rPr lang="ru-RU" dirty="0" smtClean="0">
                <a:solidFill>
                  <a:srgbClr val="99CCFF"/>
                </a:solidFill>
                <a:latin typeface="Arial" pitchFamily="34" charset="0"/>
                <a:cs typeface="Arial" pitchFamily="34" charset="0"/>
              </a:rPr>
              <a:t> М. Домашнее рукоделие .– М.: Дом Славянской Книги, 2008.</a:t>
            </a:r>
            <a:endParaRPr lang="ru-RU" dirty="0">
              <a:solidFill>
                <a:srgbClr val="99CC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369332"/>
            <a:ext cx="35715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472" y="2214554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99CCFF"/>
                </a:solidFill>
                <a:latin typeface="Arial" pitchFamily="34" charset="0"/>
                <a:cs typeface="Arial" pitchFamily="34" charset="0"/>
              </a:rPr>
              <a:t>Агапова И.А. Лучшие аппликации для детей Давыдова М.А.– М.: Лада, 2010 г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071538" y="2857496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D60093"/>
                </a:solidFill>
              </a:rPr>
              <a:t>                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Ресурсы интернета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" name="Рисунок 18" descr="http://www.homyak55.ru/_fr/1/5025897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15272" y="5143512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ремонта одежды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1554162"/>
            <a:ext cx="7358114" cy="4525963"/>
          </a:xfrm>
        </p:spPr>
        <p:txBody>
          <a:bodyPr/>
          <a:lstStyle/>
          <a:p>
            <a:pPr marL="550926" indent="-51435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Ремонт  распоровшихся  швов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Ремонт  в  месте  разрыва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Штопка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Замена  тесьмы  «молния»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Замена  вешалки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Пришивание  пуговиц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Пришивание  заплат</a:t>
            </a:r>
          </a:p>
          <a:p>
            <a:pPr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Рисунок 5" descr="http://www.homyak55.ru/_fr/1/5025897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64" y="4643446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</p:spPr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ремонта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сканирование00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8000"/>
          </a:blip>
          <a:srcRect/>
          <a:stretch>
            <a:fillRect/>
          </a:stretch>
        </p:blipFill>
        <p:spPr bwMode="auto">
          <a:xfrm>
            <a:off x="1500166" y="1357298"/>
            <a:ext cx="1752381" cy="16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Picture 5" descr="сканирование0002"/>
          <p:cNvPicPr>
            <a:picLocks noChangeAspect="1" noChangeArrowheads="1"/>
          </p:cNvPicPr>
          <p:nvPr/>
        </p:nvPicPr>
        <p:blipFill>
          <a:blip r:embed="rId3" cstate="email">
            <a:lum bright="-24000"/>
          </a:blip>
          <a:srcRect/>
          <a:stretch>
            <a:fillRect/>
          </a:stretch>
        </p:blipFill>
        <p:spPr bwMode="auto">
          <a:xfrm>
            <a:off x="4714876" y="1571612"/>
            <a:ext cx="18399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сканирование0001"/>
          <p:cNvPicPr>
            <a:picLocks noChangeAspect="1" noChangeArrowheads="1"/>
          </p:cNvPicPr>
          <p:nvPr/>
        </p:nvPicPr>
        <p:blipFill>
          <a:blip r:embed="rId4" cstate="email">
            <a:lum bright="-30000"/>
          </a:blip>
          <a:srcRect/>
          <a:stretch>
            <a:fillRect/>
          </a:stretch>
        </p:blipFill>
        <p:spPr bwMode="auto">
          <a:xfrm>
            <a:off x="1857356" y="3929066"/>
            <a:ext cx="1828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3071810"/>
            <a:ext cx="2868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6FF66"/>
                </a:solidFill>
              </a:rPr>
              <a:t>В месте разрыва</a:t>
            </a:r>
            <a:endParaRPr lang="ru-RU" sz="2400" dirty="0">
              <a:solidFill>
                <a:srgbClr val="66FF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3286124"/>
            <a:ext cx="25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72264" y="2357430"/>
            <a:ext cx="193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99FF"/>
                </a:solidFill>
              </a:rPr>
              <a:t>Штопка</a:t>
            </a:r>
            <a:endParaRPr lang="ru-RU" sz="2400" dirty="0">
              <a:solidFill>
                <a:srgbClr val="FF99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5786454"/>
            <a:ext cx="2925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Наложение заплатки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12" name="Содержимое 3" descr="http://vseprodom.com/wp-content/uploads/2012/03/5111.jp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214942" y="4500570"/>
            <a:ext cx="2143140" cy="159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071934" y="3929066"/>
            <a:ext cx="485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Заплатка в виде аппликации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15" name="Рисунок 14" descr="http://www.homyak55.ru/_fr/1/5025897.gif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72396" y="857232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467600" cy="1060472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                       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Заплата  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928803"/>
            <a:ext cx="7715304" cy="328614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Древнерусское значение-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  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платъ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(кусок материи)</a:t>
            </a:r>
          </a:p>
          <a:p>
            <a:pPr>
              <a:buNone/>
            </a:pPr>
            <a:endParaRPr lang="ru-RU" dirty="0" smtClean="0">
              <a:solidFill>
                <a:srgbClr val="CCFF33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славянского происхождения,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производное от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платити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латать, чинить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 descr="http://www.homyak55.ru/_fr/1/5025897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5143512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Заплатка - 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7115196" cy="29289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99FF"/>
                </a:solidFill>
              </a:rPr>
              <a:t>То же, что латка; кусочек материала, который нашивают на разрывы, прожоги в одежде и различных предметах</a:t>
            </a:r>
            <a:endParaRPr lang="ru-RU" dirty="0">
              <a:solidFill>
                <a:srgbClr val="FF99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" name="Содержимое 3" descr="http://img-fotki.yandex.ru/get/6619/109064684.285/0_ac9dd_44ddebe7_L.jp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000760" y="3786190"/>
            <a:ext cx="2512328" cy="246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homyak55.ru/_fr/1/5025897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5286388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001056" cy="228601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АППЛИКАЦИЯ ИЗ ТКАНИ - 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декоративно-прикладного творчества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4180344"/>
            <a:ext cx="6000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Яркая</a:t>
            </a:r>
            <a:r>
              <a:rPr lang="ru-RU" sz="2800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веселая</a:t>
            </a:r>
            <a:r>
              <a:rPr lang="ru-RU" sz="2800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аппликация на одежде не только украсит повседневный наряд, но и поможет скрыть маленькие дырочки или пятна, появившиеся в процессе носки</a:t>
            </a:r>
            <a:endParaRPr lang="ru-RU" sz="2800" dirty="0">
              <a:solidFill>
                <a:srgbClr val="99CCFF"/>
              </a:solidFill>
            </a:endParaRPr>
          </a:p>
        </p:txBody>
      </p:sp>
      <p:pic>
        <p:nvPicPr>
          <p:cNvPr id="5" name="Рисунок 4" descr="prodfile626784 250 &amp;Zcy;&amp;acy;&amp;pcy;&amp;lcy;&amp;acy;&amp;tcy;&amp;kcy;&amp;icy;, &amp;ncy;&amp;acy;&amp;shcy;&amp;icy;&amp;vcy;&amp;kcy;&amp;icy;, &amp;acy;&amp;pcy;&amp;pcy;&amp;lcy;&amp;icy;&amp;kcy;&amp;acy;&amp;tscy;&amp;icy;&amp;icy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714620"/>
            <a:ext cx="23812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rodfile794583 250 &amp;Zcy;&amp;acy;&amp;pcy;&amp;lcy;&amp;acy;&amp;tcy;&amp;kcy;&amp;icy;, &amp;ncy;&amp;acy;&amp;shcy;&amp;icy;&amp;vcy;&amp;kcy;&amp;icy;, &amp;acy;&amp;pcy;&amp;pcy;&amp;lcy;&amp;icy;&amp;kcy;&amp;acy;&amp;tscy;&amp;icy;&amp;i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2500306"/>
            <a:ext cx="1785950" cy="148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rodfl977680 250 &amp;Zcy;&amp;acy;&amp;pcy;&amp;lcy;&amp;acy;&amp;tcy;&amp;kcy;&amp;icy;, &amp;ncy;&amp;acy;&amp;shcy;&amp;icy;&amp;vcy;&amp;kcy;&amp;icy;, &amp;acy;&amp;pcy;&amp;pcy;&amp;lcy;&amp;icy;&amp;kcy;&amp;acy;&amp;tscy;&amp;icy;&amp;icy;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2500306"/>
            <a:ext cx="1928826" cy="145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homyak55.ru/_fr/1/5025897.gif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28" y="5500702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6"/>
            <a:ext cx="7467600" cy="4525963"/>
          </a:xfrm>
        </p:spPr>
        <p:txBody>
          <a:bodyPr>
            <a:normAutofit fontScale="77500" lnSpcReduction="20000"/>
          </a:bodyPr>
          <a:lstStyle/>
          <a:p>
            <a:endParaRPr lang="ru-RU" b="1" dirty="0" smtClean="0">
              <a:solidFill>
                <a:srgbClr val="D60093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Аппликация</a:t>
            </a:r>
            <a:r>
              <a:rPr lang="ru-RU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лат. </a:t>
            </a:r>
            <a:r>
              <a:rPr lang="ru-RU" i="1" dirty="0" err="1" smtClean="0">
                <a:solidFill>
                  <a:srgbClr val="99CCFF"/>
                </a:solidFill>
              </a:rPr>
              <a:t>applicātiō</a:t>
            </a:r>
            <a:r>
              <a:rPr lang="ru-RU" i="1" dirty="0" smtClean="0">
                <a:solidFill>
                  <a:srgbClr val="99CCFF"/>
                </a:solidFill>
              </a:rPr>
              <a:t> </a:t>
            </a:r>
            <a:r>
              <a:rPr lang="ru-RU" dirty="0" smtClean="0">
                <a:solidFill>
                  <a:srgbClr val="99CCFF"/>
                </a:solidFill>
              </a:rPr>
              <a:t>— прикладывание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rgbClr val="99CCFF"/>
                </a:solidFill>
              </a:rPr>
              <a:t>присоединение)  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Аппликация</a:t>
            </a:r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smtClean="0">
                <a:solidFill>
                  <a:srgbClr val="99CCFF"/>
                </a:solidFill>
              </a:rPr>
              <a:t>— вырезание  узоров, фигурок, узоров или целых картин из кусочков ткани, кожи, замши, наложение на материал-основу (фон). 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9900"/>
                </a:solidFill>
              </a:rPr>
              <a:t>Аппликация </a:t>
            </a:r>
            <a:r>
              <a:rPr lang="ru-RU" dirty="0" smtClean="0">
                <a:solidFill>
                  <a:srgbClr val="99CCFF"/>
                </a:solidFill>
              </a:rPr>
              <a:t>связана с познавательной деятельностью и  оказывает огромное влияние на развитие  творческих способностей детей. Аппликация из ткани — это разновидность </a:t>
            </a:r>
            <a:r>
              <a:rPr lang="ru-RU" dirty="0" smtClean="0">
                <a:solidFill>
                  <a:srgbClr val="FF0000"/>
                </a:solidFill>
              </a:rPr>
              <a:t>вышивки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 descr="http://www.homyak55.ru/_fr/1/5025897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206" y="5143512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21537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66FF"/>
                </a:solidFill>
              </a:rPr>
              <a:t>     </a:t>
            </a:r>
          </a:p>
          <a:p>
            <a:endParaRPr lang="ru-RU" sz="2000" dirty="0" smtClean="0">
              <a:solidFill>
                <a:srgbClr val="00B0F0"/>
              </a:solidFill>
            </a:endParaRPr>
          </a:p>
          <a:p>
            <a:r>
              <a:rPr lang="ru-RU" sz="2200" dirty="0" smtClean="0">
                <a:solidFill>
                  <a:srgbClr val="00B0F0"/>
                </a:solidFill>
              </a:rPr>
              <a:t>        Аппликация  появилась  очень  давно,</a:t>
            </a:r>
          </a:p>
          <a:p>
            <a:r>
              <a:rPr lang="ru-RU" sz="2200" dirty="0" smtClean="0">
                <a:solidFill>
                  <a:srgbClr val="00B0F0"/>
                </a:solidFill>
              </a:rPr>
              <a:t> как способ украшения одежды и обуви, домашней утвари и орудий труда, интерьера своего жилища. Возможно, первым толчком к появлению аппликации явилась необходимость сшивать шкуры для одежды, и первый стежок подсказал человеку, что им можно не только соединять детали одежды, но и украсить её. Детали, выкроенные из этих материалов, стали прикреплять к одежде. Так появилась аппликация. Сюжетом становились животные, птицы, сами люди, фантастические чудовища, красивые цветы и растения, сцены охоты и повседневной жизни.</a:t>
            </a: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857760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Разные народы использовали для аппликации самые разнообразные материалы .  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285728"/>
            <a:ext cx="7786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D60093"/>
                </a:solidFill>
              </a:rPr>
              <a:t>      </a:t>
            </a:r>
          </a:p>
          <a:p>
            <a:r>
              <a:rPr lang="ru-RU" sz="2400" dirty="0" smtClean="0">
                <a:solidFill>
                  <a:srgbClr val="D60093"/>
                </a:solidFill>
              </a:rPr>
              <a:t>           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возникновения аппликации                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6388-C066-4ABB-B936-8417EC3C40AC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Рисунок 5" descr="http://www.homyak55.ru/_fr/1/5025897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72396" y="5429264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58182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 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Другая 1">
      <a:majorFont>
        <a:latin typeface="Century Gothic"/>
        <a:ea typeface=""/>
        <a:cs typeface=""/>
      </a:majorFont>
      <a:minorFont>
        <a:latin typeface="Kunstler Script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2487</TotalTime>
  <Words>629</Words>
  <Application>Microsoft Office PowerPoint</Application>
  <PresentationFormat>Экран (4:3)</PresentationFormat>
  <Paragraphs>188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        Аппликация  </vt:lpstr>
      <vt:lpstr>                  Цель урока </vt:lpstr>
      <vt:lpstr>               Виды ремонта одежды</vt:lpstr>
      <vt:lpstr>                Виды ремонта</vt:lpstr>
      <vt:lpstr>                        Заплата  </vt:lpstr>
      <vt:lpstr>                    Заплатка - </vt:lpstr>
      <vt:lpstr>АППЛИКАЦИЯ ИЗ ТКАНИ -  вид декоративно-прикладного творчества</vt:lpstr>
      <vt:lpstr>Слайд 8</vt:lpstr>
      <vt:lpstr>Слайд 9</vt:lpstr>
      <vt:lpstr>Слайд 10</vt:lpstr>
      <vt:lpstr>       Классификация аппликации</vt:lpstr>
      <vt:lpstr>                    одноцветная    </vt:lpstr>
      <vt:lpstr>       по тематике</vt:lpstr>
      <vt:lpstr>   Аппликация   применяется в    качестве отделки детской одежды</vt:lpstr>
      <vt:lpstr>В оформлении предметов интерьера</vt:lpstr>
      <vt:lpstr> аксессуаров</vt:lpstr>
      <vt:lpstr>      Материалы для аппликации</vt:lpstr>
      <vt:lpstr>Слайд 18</vt:lpstr>
      <vt:lpstr>Определи технологическую                                 последовательность работы</vt:lpstr>
      <vt:lpstr>        Требования  к  качеству</vt:lpstr>
      <vt:lpstr>Джинсы превращаются</vt:lpstr>
      <vt:lpstr>Забавные рисунки для аппликации</vt:lpstr>
      <vt:lpstr>Желаю интересной и успешной работы</vt:lpstr>
      <vt:lpstr>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УХОД ЗА ОДЕЖДОЙ. РЕМОНТ ОДЕЖДЫ.</dc:title>
  <dc:creator>пк</dc:creator>
  <cp:lastModifiedBy>пк</cp:lastModifiedBy>
  <cp:revision>504</cp:revision>
  <dcterms:created xsi:type="dcterms:W3CDTF">2013-09-29T15:28:59Z</dcterms:created>
  <dcterms:modified xsi:type="dcterms:W3CDTF">2013-11-04T08:29:35Z</dcterms:modified>
</cp:coreProperties>
</file>