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75" r:id="rId2"/>
    <p:sldId id="297" r:id="rId3"/>
    <p:sldId id="257" r:id="rId4"/>
    <p:sldId id="267" r:id="rId5"/>
    <p:sldId id="304" r:id="rId6"/>
    <p:sldId id="279" r:id="rId7"/>
    <p:sldId id="266" r:id="rId8"/>
    <p:sldId id="259" r:id="rId9"/>
    <p:sldId id="277" r:id="rId10"/>
    <p:sldId id="294" r:id="rId11"/>
    <p:sldId id="284" r:id="rId12"/>
    <p:sldId id="286" r:id="rId13"/>
    <p:sldId id="288" r:id="rId14"/>
    <p:sldId id="298" r:id="rId15"/>
    <p:sldId id="299" r:id="rId16"/>
    <p:sldId id="303" r:id="rId17"/>
    <p:sldId id="268" r:id="rId18"/>
    <p:sldId id="269" r:id="rId19"/>
    <p:sldId id="301" r:id="rId20"/>
    <p:sldId id="281" r:id="rId21"/>
    <p:sldId id="270" r:id="rId22"/>
    <p:sldId id="272" r:id="rId23"/>
    <p:sldId id="27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666633"/>
    <a:srgbClr val="FF3399"/>
    <a:srgbClr val="99CCFF"/>
    <a:srgbClr val="663300"/>
    <a:srgbClr val="66FFFF"/>
    <a:srgbClr val="336600"/>
    <a:srgbClr val="CCFFFF"/>
    <a:srgbClr val="00FFFF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3" autoAdjust="0"/>
    <p:restoredTop sz="94660"/>
  </p:normalViewPr>
  <p:slideViewPr>
    <p:cSldViewPr>
      <p:cViewPr varScale="1">
        <p:scale>
          <a:sx n="53" d="100"/>
          <a:sy n="53" d="100"/>
        </p:scale>
        <p:origin x="-24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DACF0-B039-4B5A-8CC6-733C5D8388A9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49DEB-4CEF-48DE-9758-2DFF982D42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49DEB-4CEF-48DE-9758-2DFF982D42D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91ED3-DBB8-45C7-805E-B75FAAA75B9A}" type="datetime1">
              <a:rPr lang="ru-RU" smtClean="0"/>
              <a:pPr/>
              <a:t>10.11.2013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1F4E65-1EEF-4F9D-BAB1-D4204CCEA3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4BC4-597C-468E-8806-C3FB9722F302}" type="datetime1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F4E65-1EEF-4F9D-BAB1-D4204CCEA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1BE1B-7AD8-481C-BE35-0F353CFB71F5}" type="datetime1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F4E65-1EEF-4F9D-BAB1-D4204CCEA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562BB8-BC23-4D99-896A-CEDD837CDA19}" type="datetime1">
              <a:rPr lang="ru-RU" smtClean="0"/>
              <a:pPr/>
              <a:t>10.11.2013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61F4E65-1EEF-4F9D-BAB1-D4204CCEA3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83EF-AC6A-4571-BEC2-224F5DE674D2}" type="datetime1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F4E65-1EEF-4F9D-BAB1-D4204CCEA3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0CF9-C8CF-4E63-BA0C-C75DAB274621}" type="datetime1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F4E65-1EEF-4F9D-BAB1-D4204CCEA3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F4E65-1EEF-4F9D-BAB1-D4204CCEA3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93-B97B-4E59-87D0-A20758CC639F}" type="datetime1">
              <a:rPr lang="ru-RU" smtClean="0"/>
              <a:pPr/>
              <a:t>10.11.2013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B41F7-7544-48B6-95A7-0E04CF197BDA}" type="datetime1">
              <a:rPr lang="ru-RU" smtClean="0"/>
              <a:pPr/>
              <a:t>10.11.2013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F4E65-1EEF-4F9D-BAB1-D4204CCEA3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0D2CB-8C63-4913-930C-3E8D98FEEFAD}" type="datetime1">
              <a:rPr lang="ru-RU" smtClean="0"/>
              <a:pPr/>
              <a:t>10.11.2013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F4E65-1EEF-4F9D-BAB1-D4204CCEA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B6D168-B12E-4852-92DE-B6C31FFF0AE4}" type="datetime1">
              <a:rPr lang="ru-RU" smtClean="0"/>
              <a:pPr/>
              <a:t>10.11.2013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1F4E65-1EEF-4F9D-BAB1-D4204CCEA3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74A3-1D48-48B6-A583-3C427D05CCE9}" type="datetime1">
              <a:rPr lang="ru-RU" smtClean="0"/>
              <a:pPr/>
              <a:t>10.11.2013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1F4E65-1EEF-4F9D-BAB1-D4204CCEA3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94C3533-8211-45AF-A350-027E3F85D3E1}" type="datetime1">
              <a:rPr lang="ru-RU" smtClean="0"/>
              <a:pPr/>
              <a:t>10.11.2013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61F4E65-1EEF-4F9D-BAB1-D4204CCEA3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gif"/><Relationship Id="rId5" Type="http://schemas.openxmlformats.org/officeDocument/2006/relationships/image" Target="../media/image4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2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4.gif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5" Type="http://schemas.openxmlformats.org/officeDocument/2006/relationships/image" Target="../media/image4.gif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vse-sama.ru/vyshivanie-lentami/blog.html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4.gif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  <a:t>  </a:t>
            </a:r>
            <a:r>
              <a:rPr lang="ru-RU" sz="48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ВЫШИВКА   ЛЕНТАМИ </a:t>
            </a:r>
            <a:r>
              <a:rPr lang="en-US" sz="48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</a:t>
            </a:r>
            <a:r>
              <a:rPr lang="ru-RU" sz="48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панно </a:t>
            </a:r>
            <a:r>
              <a:rPr lang="ru-RU" sz="48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«Корзина с цветами»</a:t>
            </a:r>
            <a:endParaRPr lang="ru-RU" sz="48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Picture 2" descr="&amp;vcy;&amp;ycy;&amp;shcy;&amp;icy;&amp;vcy;&amp;kcy;&amp;icy; &amp;lcy;&amp;iecy;&amp;ncy;&amp;tcy;&amp;acy;&amp;mcy;&amp;icy;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85720" y="1857364"/>
            <a:ext cx="8572560" cy="47325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286380" y="3643314"/>
            <a:ext cx="32861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Автор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Лебедева Лариса Георгиевна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Учитель технологии  МБОУ  СОШ №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г.Тула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28572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tx2">
                  <a:lumMod val="1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3108" y="357166"/>
            <a:ext cx="3143272" cy="85248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Цель   урока</a:t>
            </a:r>
            <a:endParaRPr lang="ru-RU" sz="4000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Picture 6" descr="http://lentochki.ucoz.ru/_ph/1/1/4172838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500174"/>
            <a:ext cx="4429156" cy="442915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500694" y="571480"/>
            <a:ext cx="3357586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300" dirty="0" smtClean="0"/>
              <a:t>Познакомиться с историей вышивки лентами </a:t>
            </a:r>
          </a:p>
          <a:p>
            <a:pPr>
              <a:buFont typeface="Wingdings" pitchFamily="2" charset="2"/>
              <a:buChar char="v"/>
            </a:pPr>
            <a:r>
              <a:rPr lang="ru-RU" sz="2300" dirty="0" smtClean="0"/>
              <a:t>Изучить опыт применения вышивки в современном творчестве</a:t>
            </a:r>
          </a:p>
          <a:p>
            <a:pPr>
              <a:buFont typeface="Wingdings" pitchFamily="2" charset="2"/>
              <a:buChar char="v"/>
            </a:pPr>
            <a:r>
              <a:rPr lang="ru-RU" sz="2300" dirty="0" smtClean="0"/>
              <a:t>Освоить технические приемы выполнения вышивки</a:t>
            </a:r>
          </a:p>
          <a:p>
            <a:pPr>
              <a:buFont typeface="Wingdings" pitchFamily="2" charset="2"/>
              <a:buChar char="v"/>
            </a:pPr>
            <a:r>
              <a:rPr lang="ru-RU" sz="2300" dirty="0" smtClean="0"/>
              <a:t>Выполнить эскиз корзины</a:t>
            </a:r>
          </a:p>
          <a:p>
            <a:pPr>
              <a:buFont typeface="Wingdings" pitchFamily="2" charset="2"/>
              <a:buChar char="v"/>
            </a:pPr>
            <a:r>
              <a:rPr lang="ru-RU" sz="2300" dirty="0" smtClean="0"/>
              <a:t>Научиться вышивать корзину с цветами</a:t>
            </a:r>
          </a:p>
          <a:p>
            <a:pPr>
              <a:buFont typeface="Wingdings" pitchFamily="2" charset="2"/>
              <a:buChar char="v"/>
            </a:pPr>
            <a:r>
              <a:rPr lang="ru-RU" sz="2300" dirty="0" smtClean="0"/>
              <a:t>Развивать навыки работы с компьютером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6" name="Рисунок 5" descr="http://www.homyak55.ru/_fr/1/8342056.gif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357166"/>
            <a:ext cx="785818" cy="68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1F4E65-1EEF-4F9D-BAB1-D4204CCEA31B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85720" y="28572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tx2">
                  <a:lumMod val="1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85794"/>
            <a:ext cx="82153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</a:t>
            </a:r>
            <a:r>
              <a:rPr lang="ru-RU" sz="54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Вспомним  какие  основные приемы  и  виды  швов  будем         использовать  в  работе</a:t>
            </a:r>
            <a:endParaRPr lang="ru-RU" sz="5400" b="1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3929066"/>
            <a:ext cx="49455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FF3399"/>
                </a:solidFill>
              </a:rPr>
              <a:t>ПОВТОРЕНИЕ</a:t>
            </a:r>
            <a:endParaRPr lang="ru-RU" sz="5400" dirty="0">
              <a:solidFill>
                <a:srgbClr val="FF3399"/>
              </a:solidFill>
            </a:endParaRPr>
          </a:p>
        </p:txBody>
      </p:sp>
      <p:pic>
        <p:nvPicPr>
          <p:cNvPr id="4" name="Рисунок 3" descr="http://www.homyak55.ru/_fr/1/8342056.gif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1934" y="5357826"/>
            <a:ext cx="785818" cy="68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F4E65-1EEF-4F9D-BAB1-D4204CCEA31B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85720" y="28572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tx2">
                  <a:lumMod val="1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5929354" cy="6572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    </a:t>
            </a:r>
            <a:r>
              <a:rPr lang="ru-RU" sz="44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Начало работы</a:t>
            </a:r>
            <a:endParaRPr lang="ru-RU" sz="44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Picture 12" descr="http://data14.gallery.ru/albums/gallery/148501--41635011-m750x740-u47a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1857364"/>
            <a:ext cx="3857652" cy="41719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1000108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Работа  с  пяльцами: ткань натянута туго и ровно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429256" y="1142984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Заправка  ленты</a:t>
            </a:r>
            <a:endParaRPr lang="ru-RU" sz="2400" dirty="0"/>
          </a:p>
        </p:txBody>
      </p:sp>
      <p:pic>
        <p:nvPicPr>
          <p:cNvPr id="32774" name="Picture 6" descr="&amp;Vcy;&amp;ycy;&amp;shcy;&amp;icy;&amp;vcy;&amp;kcy;&amp;acy; &amp;lcy;&amp;iecy;&amp;ncy;&amp;tcy;&amp;acy;&amp;mcy;&amp;icy; &amp;rcy;&amp;ocy;&amp;zcy;&amp;acy;. &amp;Mcy;&amp;acy;&amp;scy;&amp;tcy;&amp;iecy;&amp;rcy; &amp;kcy;&amp;lcy;&amp;acy;&amp;scy;&amp;s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2357430"/>
            <a:ext cx="2964663" cy="3952885"/>
          </a:xfrm>
          <a:prstGeom prst="rect">
            <a:avLst/>
          </a:prstGeom>
          <a:noFill/>
        </p:spPr>
      </p:pic>
      <p:pic>
        <p:nvPicPr>
          <p:cNvPr id="7" name="Рисунок 6" descr="http://www.homyak55.ru/_fr/1/8342056.gif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428604"/>
            <a:ext cx="785818" cy="68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F4E65-1EEF-4F9D-BAB1-D4204CCEA31B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5720" y="28572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Monotype Corsiva" pitchFamily="66" charset="0"/>
              </a:rPr>
              <a:t>Л Л</a:t>
            </a:r>
            <a:endParaRPr lang="ru-RU" dirty="0">
              <a:solidFill>
                <a:schemeClr val="tx2">
                  <a:lumMod val="1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6329378" cy="871558"/>
          </a:xfrm>
        </p:spPr>
        <p:txBody>
          <a:bodyPr/>
          <a:lstStyle/>
          <a:p>
            <a:r>
              <a:rPr lang="ru-RU" b="1" dirty="0" smtClean="0">
                <a:solidFill>
                  <a:srgbClr val="FF3399"/>
                </a:solidFill>
                <a:latin typeface="Monotype Corsiva" pitchFamily="66" charset="0"/>
              </a:rPr>
              <a:t>           </a:t>
            </a:r>
            <a:r>
              <a:rPr lang="ru-RU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Перевод рисунка на ткань</a:t>
            </a:r>
            <a:endParaRPr lang="ru-RU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Picture 2" descr="&amp;Kcy;&amp;acy;&amp;kcy; &amp;pcy;&amp;iecy;&amp;rcy;&amp;iecy;&amp;ncy;&amp;iecy;&amp;scy;&amp;tcy;&amp;icy; &amp;rcy;&amp;icy;&amp;scy;&amp;ucy;&amp;ncy;&amp;ocy;&amp;kcy; &amp;ncy;&amp;acy; &amp;tcy;&amp;kcy;&amp;acy;&amp;ncy;&amp;soft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3071810"/>
            <a:ext cx="3472487" cy="248282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1357298"/>
            <a:ext cx="75723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66FFFF"/>
                </a:solidFill>
              </a:rPr>
              <a:t>Перечислим  основные  способы   перенесения рисунка на ткань.  А  также  узнаем  о  декоративных инструментах  и  приспособлениях,  используемых в вышивке  лентами.</a:t>
            </a:r>
            <a:endParaRPr lang="ru-RU" sz="2400" dirty="0">
              <a:solidFill>
                <a:srgbClr val="66FFFF"/>
              </a:solidFill>
            </a:endParaRPr>
          </a:p>
        </p:txBody>
      </p:sp>
      <p:pic>
        <p:nvPicPr>
          <p:cNvPr id="6" name="Рисунок 5" descr="http://www.homyak55.ru/_fr/1/8342056.gif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29520" y="571480"/>
            <a:ext cx="785818" cy="68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14810" y="3214686"/>
            <a:ext cx="46434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663300"/>
                </a:solidFill>
              </a:rPr>
              <a:t>при помощи кальки и копировальной бумаги</a:t>
            </a:r>
          </a:p>
          <a:p>
            <a:pPr>
              <a:buFont typeface="Wingdings" pitchFamily="2" charset="2"/>
              <a:buChar char="v"/>
            </a:pPr>
            <a:endParaRPr lang="ru-RU" sz="2400" dirty="0" smtClean="0"/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663300"/>
                </a:solidFill>
              </a:rPr>
              <a:t>на просвет, через стекло</a:t>
            </a:r>
          </a:p>
          <a:p>
            <a:pPr>
              <a:buFont typeface="Wingdings" pitchFamily="2" charset="2"/>
              <a:buChar char="v"/>
            </a:pPr>
            <a:endParaRPr lang="ru-RU" sz="2400" dirty="0" smtClean="0"/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663300"/>
                </a:solidFill>
              </a:rPr>
              <a:t> способом в</a:t>
            </a:r>
            <a:r>
              <a:rPr lang="en-US" sz="2400" dirty="0" smtClean="0">
                <a:solidFill>
                  <a:srgbClr val="663300"/>
                </a:solidFill>
              </a:rPr>
              <a:t> </a:t>
            </a:r>
            <a:r>
              <a:rPr lang="ru-RU" sz="2400" dirty="0" smtClean="0">
                <a:solidFill>
                  <a:srgbClr val="663300"/>
                </a:solidFill>
              </a:rPr>
              <a:t>«припорох»</a:t>
            </a:r>
          </a:p>
          <a:p>
            <a:endParaRPr lang="ru-RU" sz="24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F4E65-1EEF-4F9D-BAB1-D4204CCEA31B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5720" y="28572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tx2">
                  <a:lumMod val="1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6715172" cy="1300162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Основные  правила  по  охране труда  и  технике  безопасности</a:t>
            </a:r>
            <a:endParaRPr lang="ru-RU" sz="4400" b="1" dirty="0">
              <a:solidFill>
                <a:srgbClr val="33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8916" name="AutoShape 4" descr="data:image/jpeg;base64,/9j/4AAQSkZJRgABAQAAAQABAAD/2wCEAAkGBhMSERUUExIWFBUWGRYYFxYYGBgWGBUXFRgVGBYaGRUZHCYhGBojHBgYHzAgJCcqLC0sGB4xNTAqNSYrLCkBCQoKDgwMGQ8PGjUkHyQsKS8uLC8pNSwsKjU1LCw0KyoyKSwxMykpLCwqNC4sNSksLCwpKSwsKyo2KSwpKSw1Kf/AABEIAMIBAwMBIgACEQEDEQH/xAAbAAABBQEBAAAAAAAAAAAAAAAAAgQFBgcDAf/EAEEQAAIBAwMDAgQDBgUCBAcBAAECAwQREgATIQUGMSJBFCNRYQcycRUzQlKRoRYkgbHRNWI0Q1NzJXJ0s8Hh8Bf/xAAYAQEBAQEBAAAAAAAAAAAAAAAAAQIDBP/EAB8RAQEAAgICAwEAAAAAAAAAAAABAhEDISJRBEFhMf/aAAwDAQACEQMRAD8A3HRo0aA0a41dWkSNJI6oiglmY2VQPJJPgaadJ7iparL4eoimwtltur45XxvY8Xsf6HQSOjSJZAqlibAAkn6Ack6qdN+KVFIYbCoAndI4nammVHaQ2UBytjfn39j9NBb9GkCUH3H9f9Nehx4v48/bQK0aSJQb8jjz9v10CUccjnxz5/TQK0a5idSbBgT9LjSlkB8EHQK0aTuC9ri/0/Xxo3B9f/4edArRpO4OORz4+/6fXXgmXxcX8Wv7jzoF6NIEq/Uc3tz5t50CUfUc+OfNvOgXo0jeX6j6+fb665V3UI4Y2lkcIiDJmPgD/wDP6e+gcaNQvQ+646tmEcc6qoBzlhkhRrkiymQAseL8DxqYMgte4t9fb+ugVo0kyAeSNeNMo8sB+ptoF6NI3l45HPjnz+n116ZAOLjnx99ArRpBlHPI488+P117uC9ri/00CtM5usQo+DSKG4GJPPNrf7jTrcF7XF/p76ge6ETBGAXLdjubC9geefP015/kcmXHx3PH69t8eMyy1Vg0aQJBxyOfH3/T66UrA+DfXoYe6NGjQGjRo0Fa/Er/AKTW/wDsSf7aV2D0mGKhp3ihjjaSCnMjIiqZDtqbuQLsbsxufqfrpP4lf9Jrf/Yk/wBtPezf+n0f/wBPT/8A2k0HDv2WRem1W0jvIYnVFRWZi0gwFlUEm2V/9PbzqpdY6e9OekxmNjDRQy1EzYnBWp6e0d3tYEtkfN/99aBX9ZggsJp4osr23HRL2te2RF/I/rppX9To5YCss0LQzK45lQLIg9Mlmy5AvY2PF9Bj3ZnSJbUM1PQzioiSpqKiZw0a1AlRmgiSUmziQsv/AMvJ831z6X0OsaYSU1LJTSikq2yEE9OWnkQKI2nmkdp3DMWDOV9QuPHG30ssESxwo0ajAbSBl5jQADFb3KgW5GusNdG8e4siNHYnMMClhe5yBtYWP9NBiXQ+350hrnhpJw/7PMIJgemLyufmKYmZmqJQOdwN7WtyNSlJUyxSpMlFWCOj6asECtTvnJUSEAFVAJAstiT4+guL6tSdVhlvtyxyYgE4OrWDC6k4k2BHI1wPcdLtSTfERGOIEyOrq6pb6lSbH7eToMbTs+ak2Wi6czyw9OZpMQ6GSoqHEci7sdmZ0jZzZGvYEC1xqw/hd0SSOvqJBA0EIp4kUfDyUqSsXLZbcjuWZQMcmbKx5HOrj273slYWKU88cSqSZ5RGsZsR6RaQte1yQQLAc2PGpZOtU5jMoniMQNjIJEKA3AsXva9yB59xoMj6z2lJVTTzNTzbk/VIYkfFw0VLAADMpAGCkLbPj2sT7863tqoWnqdmnkjp26n64FilfKliXFW+HDI0kbNYsFIJsDzbWwjrVObfPi5cxj5icyDyg55Yfy+ddD1CISCIyJuEZCPJcyPqEve33toMYfolUtCEpYKjfWeWtpzstTrSxqCrIiu0h+Z6sYb5eq5AAGUlW9BmFTA9CktOlLQy1Ad6czPLUTn5iNmAWqGVRc8m/FvbWr1lbHCpeWRI1Frs7BF58epiBpRqUwzyXC2WVxjja+WXi1ub6DGOi0VRQmjdqOplMXTpmjEcTNaqqJXeQOf4WCkXvz7AE2Go6q7ZrEgpljgmxpqBNxFibOQ1c4NVFG9vTJtsbkXsAwsL63NOpREqBIhLrmoDqSyfzKL8rz5HGkQdZgdGkSaJkS+brIhVLC5yYGy2H10GPdV6ZKF6lTRUNQpqp6SCNkhOylJFtrG2fi2IYG3i/JHtd/xQ6U8lLTqsUksCVEDVEUQLO1OmVwEHLAHE2HPF/bVmpu4KaTLbqIXwGTYyo2KjyWs3A+50p+tw7JmWWN08BhImLN4Chy2NybDz5OgyGv7eqvhZ2p6aaGilrYX+F23ZhTIhErGmV1fbeQKxjBBsB408oenbNA6S0U0qSzTTU6NRyNBTuqWUNSLM8ixuciobgE3IGtQ6T1pKjOysjIQCj4rIAQCC0dyyA82yAJxuOCCerdWhAJMsYCvtsc1ssht6Cb8NyPSeedBjMnbsiRxx1dDVVKigSOkjxaVYql8twSFbCJgxUBjayKB5FtOa7taZ1qmqqV6iWl6bT08RaNpc6h1di0RxO4UZgCwy8G5HOtjqKtExzdVzYKuRC5Mb2VbnljY8DnjXGTq8AV3M0YWNsXYuoCNx6WN7K3I4PPOgxHuvoc4i2P2e7tBR08ULinmqC+UY3WVhKI6dlcnwrOSB5Gpte3SauSOspKuqmLUqU1QhYLBBEiXkWpuBE4cMzDhiT451q618RwIkQ7n7uzL8ywLejn1cAnj2Gmx7gpgqsaiHFgzKd1LMqcMQcuQPcjxoMjft2tmJZhJs1vVLy05pyGWCOS6yPKRkq4xqACAOb67fsGeSps1JP+0D1DdNYVYRR0qNcbc98Sm36RH9yCOBrW5+rwJfOaNcVDnJ1FkY2DG54Uni/jRN1aFMs5o1wAZ8nUYK3Clrn0g+xOgzHo/TLVTPU0NW9alTPO1UodUSJMtlEl/82JksoiUG9yCOLarUPZ+2nT3mpZC21Uz1JZH+Y0rjagbjg+TtDySbrydbua+PJl3EyVc2GS3VT/ERfheDyeONQHcfWYHp0kWeJoxNGC4kQoDfwXBsP664fJyuPDlZ/dN8clzm2d9v0lTRnpry0dTKIKKqdFjiZitRPIxMbA/u7RW4P6AE8a0P8MulNT9Lpo5FKvgXcEYsGlZpCGB8EZWt9vA8anZeqQqwVpY1YqXCl1BKKCSwBNyoAJv4417H1OJigWVCXXJAHUl1FrsoB9S8jkca7sHWjRo0HH4xP51/qNHxifzr/Uab/saL+T+7f86P2NF/J/dv+dc95+ovSD/EipQ9KrQHUnYk9x9NPez6pB0+kBdR/l6f3H/pJph390NW6bViONmcwuFVcmYm3ACi9zpl+HdTHUU6RNR1MD08UCMZ42iEjYYkx3b1AFD7DyPrq+ekM+6emGfqEszQLNFBQSLCGCOslS7lgEDG2VlUX++qZS9P25qeF6H4z4Tpqq0PyiI6qqZnJZXYAjyCVLWvfW1fsaL+T+7f865x9uU6sziJQz2zYXDPiLLk3lrDgX8am8/Ssoo+jVlCY7U71Lx9MMEbRyR4xzPI7uGLOD6QVAxBJCgAe4n+uf5LtowgqJBTRwlbi+5PjG49+byN/wDrV9/Y8X8n92/51yqO3aeQAPErgEMA12AZeQbH3H11d5jJl7enUTyU3TkgEdFHSbEhivVO0imd7RyWlsqmxLeo28+AwHZ1RIKphTME/wAkBCVpqdqmFJDJMgSA4BgQtgWLWABYnjW3fsiL+X+7f86P2TF/L/dv+dTz/Bktd2zPJHWSw0nw8E01GfgQ0UcksFPfeuitgrOSLLfkKfNxfys7Xmn38KT4anraqhU04wQxQU+RmmkSNsULMBwDfx+p1v8AZMX8v9z/AM69/ZUf8v8Ac/8AOrvMZBL2OWaVlo1QzdTiAssY2qGGx3FsflqxH8NidKpu0KhuosZUe5rjUipCQFdpTeMCpMm4BiAuyF4/0trXv2XH/L/c/wDOj9mx/wAv9z/zp5Cld90TvWUs5pjXU8STDYQxtadwojd0kIBW1xlzj5tzz2650mRehS01LAscrQlRTrKZcdw3kRZGILelnt7ew4sNXD9nR/y/3P8Azr34BPp/c6vkjLD0+rkkqJYqEoIunR0lNDUNGRLk15LhHK3wFsb+QAbX4ih2zUfCVEUVFULLWGCEyMlLDGkUTKzFoITaIWLKCSxbk3Gto+BT6f3Ovfg0+n9zp2Mh6t2XNu1bxUn+X+Kor06BENRS0yNuhFuA4aQq1j5x8+2ip7XqbNMlE6QS9QpZjRR7aukFOjBmMYcIrO+JK39hcjyNf+EX6f3Ovfhl+n++r2Kl2BRTCSuqamEwSVFRdUYqx2okVI/UpII/N441T+m9DrH+HgkopUv1N6ypnJjMbYszLiAxYqRh6j7rwT7a9sL9Ne7I+mnYpXe/RJ6uuoFjaSKKEzyvPGEODhAsQGYIyJy9jwf6U/pva1VHFRTVVHLVKJ62eqpwI2kM0xtDI0TMEewF+LWy8fXZdoa92xoMZn7br0oY4IqUpKslRXKVsyUxbcEVLEL2dmysR+VQSeTpqew6sUslK9O7vIOnwpOFW0VN+9nQC9l25A2Rv6iwPjW4YDXuOqMZ6v2hWn48uk9Ur1FDHdhGss1LTkvIUVcVPqxA48D9bdeudCraj4+dqKYCeqoVaC6NKaWmALlLPixLYmwYi9+eL62HHRbQYz1A1UtR1IfAEzTmiZoXCTFaNAUDKqyBZJcwTtk24PJtqFq+yquRKmL4SZd+ZGF4oYxhT00wiLLBaNWaWVfy+MTcmxOt8WmUMXCjJgAWsLkLewJ8kC5t+p111nKWzpYxEdqdSmFRUSwPvv05oUUkDAs4iEQ5Hr2keQ+2Ux+w1a+z+lzN1BJXpJaaCnoYqaESlCWYsCx9DEKbLja9/F7eBoejWkGjRo0Bo0aRHMrflIPtwQdAvRqC7t601MkRWSKISTLG0koLIilJGuQHT3QD8w86jen96ttyM6/EqkhVZqdVSJ1CRuzZTS4LiWKfvDcqbeGAC36NUmv72dmDQHGnWKCV5WgaXBJwWVmAmjKKFt4Dn8xIUAFppu7Y9woIpWGbxJIFUJJNGGLRKSwOXoZbsAuSkZX0E5o1A0HdqyYXgmiDytCpk2rGRN0MPRI1gGiZb+5ItcG+usndEYpBV4OYziVFlDMHcIhF2CgNkrC5HB5t40Ezo1XqTvmmfAO2znvD5rRqA0Dxo65hyrEmQEYkggN9NKqe8EWUxJBNK4eRLIIv/LSGRmu8ijG0yfe9+NBP6NV3/HMGKuElMZjhkkcKuMCzgGPd9V72NziGxHJsOdKHeSbmOxOFMssIltFgZIRIWA+Znb5b2JX20Fg0arP/APodIUDqxcbQmIQoxUM0aKj2f0OWkUWJAFjci2g98rhmKWoa0ogIX4clZG2sATvYnLdUAgnwb20Fm0ai+n9xwyyPEGCyo2LRMyB74I5IUMSQA9r/AFB/XSOodw7U8cPw8zmX8rptYccvfKRWGI5PH6XPGgl9Gq5/jmHB3McoQRSzRuVW08cIBcxeq/gggPjcG4uLnXrd7RIxWeKWnIaIHdMIAE29gxZZWAW8Lg3N/HHOgsWjULV92QpJHGuUrSqrR7eLCQM2PpOQvYAuT4CqTf21703uqKaRUVJFEgdoZGUBJ1jIDGMhifcEZBbjkXHOgmdGoOr7vgjk22D5/EJTAAA+t1hbLzxGN6MFj7m1jcX5f41j2zIIZyh2zEcABOssiRIY2LAWLOvDlTY3tbnQWHRqtDvhcggpaky5SptBYi4MKxO1yJcbYyqQcufHmwPSo74gTabGQxS7WMtlVPnEBOHZXc+oXwVsb8250Fh0arEnf8CvMpjlG0tSxa0ZD/CcShQJCw+2YUH667y99UisRuqygwq0ivG0amczBcnzsLbTXv8AzL5voLBo1X+q97U8AZjlIqrC+UeLqVnkeNSDlzYoxP28X8aU3eUG/JCA5aN4IywAxLVJISxy5Atzxx99BPaNRvQevxVaNJFlirsl2FssbHJefykEEE2uD41JaA0aNGgNGjRoPCNcKOkEYsCT4+nAAAAFh9v76caNTU3sM6/pqytExJG1IJFtbkhHSxuPFnPj6DTLr/bKVTRszshiyxIEb/nxv6ZUcA+kWYAMObHk64d29UlgNLsgszzNHgBcOWgnwDH+FBIEYt7BSftqrRdZ6gsUwWQStHT1JZ3JjOUdTVRrIirGwLYotlNhwNUWP/Ase2sYmlWPaihlQFLTxw3CByUuDiSpKFSQbews7i7VRZhJuyFFkeZYSV21mkzycHHPku7YlioLE28Wg6Hqkj1G3JVSpIzYLAsakGEwgibLC6nK7bhYqGGFr8aaS1csUMRkrp0V6yoheRtslIofjlW1o/TfbjJYg2tfgaCe6320zUbU0PO5Kzl2bExbk7Ts62U3KMfSPewufOpHqnQI5qb4a5RLIBiFOIjZWUWcFSPSBYgi2qrT9WqyYIzI5+LIWOQqFZUp53LyEFRi0tLgw44YE2F7ajqHuOsYwxmR7ioild8B66eaoigWK+NvzvL97RD9SFjj/D9FC4VEiMN67BKYg7+zkNowmNB8lPyqP4ibljp30vsyGndWjZ/QGCqSCAHip4rXtc2WnT38k/a1RbuKsxqSZ8ZViq2eHkmExq5iKKKcBLHGxaRg4JIyNrSnWa2sK1xeQwPBBDLEIHzXL/N3u0kQJuVW62/hWx5OglB2LEEWMSyiPbhilQFMZ1pwFTP0XUkCzYFchwdOYe1EEaIZXYpNLPkcAWeYTBrhVAA+a3gDwNVfuPrM9NULElRMTHsfvCnzVeQbhwWAmUBcgzFowlh+pbzdx1gZohK9/imlD4j/AMKtW1MYr42/OF++LXvoLZ/guLFFDuoWAU5xxBkjDRlsiF8sI8SRbhmtY2I7R9pQqrIl0Uzx1GKhVVWi2rKqhbBTtC/vyedVzp3W6mSeHKR0hE9bC5KgGQp8UytkR+SNUiUEeWzvfHm70TqY0KvuKVUhyQcwQLNccG454+ughT2YhqDMZZCDMJ9q0WO4qqqnPb3LDEG2Vj78EjUpU9MV5YpSSDFniBax3FxN+NPdGgq0vYMbRmP4ibDbeKNflkQxS4iREJjubqoQF8iq8Ajzp51ftNZ5DJuvG52SCojaxgM5X0ujA332vcHwPGp3RoKzB2JEpVhLJmtyH9AIdpt5nAVABckqVAClSRbnTvpnaqQyIwkkdYg6wxsVwhWS2QWyhm4AUZlrDgedTejQQMnZ8RmlmLPnLLBKeRZfh2iYKotwrGJC3ubDngW5w9mKqhPiJzGu1txlkwiWGWOVFACDLmNVycswW4BFyTYtGgq1b2i5qllinkiBM7u64ZK0qUyBVV0ZStoSeRcGx+mkT/hzAzKVkkQKsKBRttxBYx+t4y4HAuqsA3N/JvbNGgqcv4dQs8zGWT5oqLgLCpX4oOH9YjzcAObK7MBYccCzzqfZ0czlw7RMdkjBYyAYDOVOLowN95r3B8L41YNGgrEPYMKg3eRsjGz3wGbJNJObqqAAM0jAgAC1rWNyeKfhxDtbZmmYHaDMWXN9mWaXlgoN23mUkfwgWsedW3RoGXTOlLBuYk/MkaQg2spYKLCw8AKNPdGjQGjRo0Bo0aNAaNeNptQSuwOYsePYr5APg/TxfWblqyDzqfVoadQ80ixqSFBb3YgkAfewP9NI6Z1qCoDGGVZApxa3sSAbH/Qg6a9fp2aSkKqSFqAzEAnFdmoFz9BcgX+41XOvUVRuVBRZRE1RCZCiyFniFKFuqxOjuolwuEa/B4IBB0L1fXGejR2RmFzGxdDcjFijoTx59LsOfrrO6oS3hSQ1rn4aoMapuxyB99fhy6LKzekEANIx45exvrtnVQ1BlqXmUxsHdkjleA06RBpPVvCILw/G3uZWIB4OgvbdNj3hMReQKUBJawViGYBb4gkgXNrmwF7Aac6zXptdJuTFY6vdmpZ5BE5niJlEpYpE0l1UqsiLdB9LabfC1ezMoWow3qVl9FYPTeQTEIZWnK+lbjJfY4gG7BqejWUVsNd8OiiOq3EikMTj4pizCWcpZBIu0QgjPzy5KlVsxUhrB1vokgbqEkQqMjTAw2knIM0nxO5gmdsv3fAHp9NraC76NQfbXUqiXc3kOKlcJDDJTF7glxsyszAL6fVexy8ek6q0dF1IQU93kY/CSDFUeORGzpMleR5GDTmMShWIWzA/XgNEYA8a8iiVVCqAFUAADwAOABqgtRTtl8OtUibmUBlM3oUQn4jNHbNkc2REY5ZsWWwF9I6VQVwen9UiykqzySLLJDt/CMqKYtxQrKwKsC1y/qP5lADQ76L6zCWk6g0M0YFQC1LIWkGanOOatYJGCSRJJlCOOQnv+XUlXdVkidldakf5+Fs9ubb2W2l/egY4liRjf38aC/aNZz0isr2hp4XSVghozIxhmheMpPTh1Z3c/EApulnUAAJzw2rd1TuFI6SSdQ7YlkVQrZNKJDCqBbXuZLL/AK30EvfRfWX028EnhhNV6TSPIHWp3WhKMkrRq7rJYyISVRgSA1r+D0kVw0SSGudTFVtGkYmjkBEtOISybrSWBLYtI3AYZAAaDTL6L6zqr6b1BmXBpFLemTl7NMKOUTPG1wIo2cqikgqJFDgW/PzWOq+LjaGOpjUOqjc+JcbJisu4zPthcioK4M4Klmb30Gk317rOfnrTgxpXLKrUhmMqyzKZVk+cUiDZyC1y22RGVxtqzUVbPLRStLFJn8wII1MEsqgelkjkYmFzyAGbyAbi4sE/fXusuFLU7ZXCqaJpnMZIrAVXbgspgEwm5fcAZ5Qlwx4DLa/dsmT4On3st3Zi3M75Z4Lnlf3ve+gk9GjRoDRo0aA0aNGgNGjRoDRo0aBh1Xq4gwGDyvISEjjxybFSzG7sqgADySPYeSBqPl7yiB/dTYKIjK+AUQb1sBKrMHB5BIVWxBBNhp/1bo4nwIkeKSMlkkjxyXJSrCzqykEEggg+x8gHUa3ZcZ43Z8SIhKhcMKjZtgZWZSxPABxZcgADcC2gb/42pbiTafP4j4IelMwxYXN8uIrgNe/04vpbd80zI5ZG2g6xSO23tqzymLFyXt4GZ+ist+TbQOwYNzPOW972yW2QqRVZWx/NkAl/5OPPOusXZMK2s8ls1kYXWzsk7ToSMfILMtxa6kA3sCAQnelIxdh6liWoIlXBlKwLC8ojdWN7h1498G+mlTd5BDKHpKhBDDvuTsECPGUrwJiSWMTqBbyObDnXLqvZ4kZFUAxtU/EylmsVsgTBFC2ZXAxNyLAt5uLSfUO3km38mYfEQCnexHCLvcrccN85vNxwOPNw5y92UoCMsqSI5kGcbK6JtRPK+RUm3pQ+LnxpPQ+64qpmRVZGChwrGMlkYkBhtu1ueCrWYXFwL6br2REZNyWSSZjcMX21DJtTRYFYo0GNppDe17nk2AGnvRugfD3+dLKLKqiQpZFW9gMEXI/VmuxsOdA0PeSCTEwTLHuyQ7x2tvOIOzcCTPG0bc4e2uVN37DIrFY5CVQSKnyizxkhcxaQiMC4LbhQqDcgadR9px7aozvJaaSclsLu8okDBgqAY2kbgAe2uVP2cEjKCqqbAIIzmgMQjN1AxjAk8AHczuODe5uDKf8AEmnWOOTalKusj8GH0rFII3teUCT1eNvPIci+pBu8oRKkWMmbzSQABRwYvzOTfhL2A9yWHHmzGr/DqGRVUyyiyzKxtCTJ8Q+5KTlEQjFr2MYW1+Ladw9lQq7SBpM2mE98gbMquFUXH5AXdreSWNydB72/3lFVvgkbr8sSqWMRDIxsOI5GZD/2uFP2127j63BBgk0Zk3ScECq2bpiyKFYi7lsQv354tfXGLtJYfXTuUlwEZc4sX+YJHeQlSXdjlcn+Y+PId9a7djqsNwsMBIBibW3FAyBtcMtgQRaxAOg4Rd1xmUJtShTIYRKQm3vKCWjuHyuCrLljjkCA19Rw74g2leSlljiaL4hC4gKsivB6gFlOJBmjb1Ae58jT09nrlcTzAZtKFvHis7KQZgDGfVdmfEkpkb468qOy4nhiizkURQGnUgrfAmBsjdSCwMCe1uW4+gO4uuU7SRbbJKZy6LJGUdflKzkM4Pgc8c8nUVXd7U8aJUNBIRi/zLQqUQOVcBnkUuSY74R5NwvFyt+47KAYSCpnE2ZkMoEGRJj2gCmzt2C8cLf76jYPw3Voyk00l7TRXXau0DySugLGL0PaQ3KY3vY3AGgf134gU8S1LMkv+WdUZQqkuXvYx+rkel73t+RtOW7xhEqRYyZvO8AGI4MdsnJvwlyoB8ksOPNmtd+H8ErOzPLeQThrFQCZ0MZNsfKBnK/Qu3nTqLs2FZWlDPm86zkkjgqGCoBbhLu5t5ux50HXq3dEdO7KY5HEaCWZkVSsMbFgHe7An8jmyBjZSbfVVF3BuVDwfDyrtgEyMYcMWz2yMZSxDYNb03HvbSOr9rJUOzGSVBIgimVGULNGpYhHupI/O4uhU2Yi/wBH1P0xUmklBOUixqRxYCLPG3H/AHm/6DQNB3GhmaMRylVYo0wUGJZAmZUkNkLAj1Y4gm2V+NQ0/wCIkTRO0KtnijRBsWEiySRRBgkTsws0qXRsW9Q4HtL/AOGl3jIJZQjPuNCGAieQpgWYBciCLXTLEkXtfTan7KjWNojNO0eARFLKNkIwZCjKgJZSq2ZyxGI583BjS94vEpFSGebdEe0I4oChMW6MmepaIgqCQwk58WuDqw9H6uKmNJUjdUkjSRS2H8d/TZWJyAAJ9vULE82YRdox3vK7zkvuPuYESsqhI80VFXFALqoAGXqILWIddG6QacLGrkwxxRxoptkChfJiQo8qUH09Pge4SmjRo0Bo0aNAaNGjQeE6509Uri6m4/Qj/f2++uh1zp6YIDb3+5PgADz9hrN3uelRvc1U8UO8j4mIhihAImF8TF4uGa9lI5zx8i4MRR9xT4QFUWokqzK6qXEUcCooO3ltsxx/KSQTnfgDhbJV9NjlaNnGRibNBc2DWIDFfBIubX8Hkc86h6/s2KSZJAWjUNLI4R5I2LyoqFkZGBjJtdrfmuSeSSdIj6z8RVQROIgVdY3KmUCUB2xbGJEa+JBuzMimxsTYnXd+/kBxETFxLVRkWcKBTLUtkJTHgxbYHpBuM/fE6e1PZVI9gY2UBUTFJJEQrF+7yRGCsV9iQSOPpp4/b8BUKVNg8soGTfnnEwlPn3E0nHgZcWsLBBjvpn3NqnDbcCzktLgre8qKQjXKeL25YMvFidd4+9lRkWpQQ5wibJTJMiqzMBkwiGACgMWawFyPa+pCl7Wpo0CJHiohMFgzfuiSSPPkkklvJJPOk1vadPKVyEnEYissssYaIX9DhHGY5Pm/nQK613GlMYMgWSZ2XJQzlbRvICERWLXxtx9b6h079Zo2ljpiyRRtNNeTArEJJ0GClLu5EDti2FuBe+rLJ06NmiYjmEkx2uApKMh4HBGLEWOo2Xs2lawMZt6gQJJAHVnaQrIAwEiZuxxa49R9iRoIyu7+2pmhMF5bsIwJPS9zAILvhZM971X/ACYH811J6p34pcR7Tbm9NCR8zAbKzNkJTGEa+3+UG4y+x1KP2vTNllHfITBrs3qFRhu5c83wUD6BQBYDS17egCquJssjyi7MTuSCQOxN+b7j8eOdBAxfiIGK2pzZo6d8s+M5pKeNkHp9WG+pLcXIK2BBs9ru81hmMbxtiJtnJQ8h/wDDJUA7aIWP5sbfa9/bXVuzqNYVTDCOOPAESOmKLIk18wwOWaK2d73B55OojpHQKOeaVoqiaRflOLT1IdZMZY2cTl7sHjKLYG1ox9tBYekdfSoeUR2KJt4uDcOJEy8W4t4t9vbUJTfiKkiIyxG7QPMwcmJEKGEY7sqKjr83lweAvg3A1YOl9Dhp8tpccsb8s18BYH1E8+5Pkkkm5Om8natM0ccZQlI4zEgze6oTG3DA3yBijIa9wV4Og49u90ipjmZlCbLWYqzOjDbWQMrNGjEWb+UeOL6bP3VUfCvUfBgKIt9bzgZRYlyCRGSsoUA42K+oevg6l+l9Dip89sN8whnLu8rMwAW5aRiSbADz7DTWn7RpkWRVRrSxmJgZJGtEcvlpkx209RsqWA4+gsDGq7uljDFqZTsxCeoxmuEjYyY7ZMY3XxiZiCEA8XOvZO7pRK3+XTZWoWnMm8c7sEOW1tWt6vGftqRr+2aeZg0iEkKENndRIiklUkVWAlQEk4uCOT9TdUfbsCrjix+dv+p3YmUEEMWZiSBYC3iwAtoGHbndxqmA2CivHuxsCzDH02EhKKEkIYEKCwIDc8aJe7WUTSmnY00W+DKrqXyp8g94jaylkZQciSQLgA30/wCl9twU7ZRKw4xUGSR1RSQcY0disa3A4UDwPYDXOTtKmaRpGjyLZ3Us5jvIpSRhCWwDMpILBbm5+p0ER1LvuSmBE1Li6mIsqy5qIpBMS4bAXZRBJdLewsxvfSKv8R1jeYGBsIpRGHDXMnoqSzKuPFnp2Tk29yQBqYj7PpQPyM3IN3kkkY4q6KpZ2JKBZHAW9vUeL68puzaWMIFi4QIFBZ2Fo1mVb5E5cTS3ve+XN+NAwqO+hEzxywlZUemQqu46Xn2cvnCPEYmQ+bFsfa40od4SOCIoFaREleZGlKCMxSmLHIRtctjIRwLhPvqSh7Xp1jMYQ4sYSQXc3MG2IuSb8CNP1tze50jpfb4Rqp5MWape7YgoAgQIi8sTe1yTxdnbgaCPg75Vdr4mMQiWHfBQyTKqlhbIrEMfSbljYD6nzrwd9rvxxmOyO9ShlzuFFOwVWtjyHJHvxceb6kKvtGnkCBhIAkeyMJpY7xcehsHGY4976RU9k0kiFGiupzBAZwLSSRytax49caHjxaw4JGgiaX8Rcog5pmVmSZljzBZnimSFE/KLFs7k/wAIBvexOrT0qu3oIpbY7iI9r3tmoa17C/n6aZDtWm3BJt+td/ElmNjUtlMQCbAkk8+wJAsDqRo6RYo0jQWVFVFFybKoAAueTwNB20aNGgNGjRoDRo0aCv8AdVKZmpYsZGRpspChdQI0ilvm6EYjJksL82+2qnWdJqUAXGp2VerEYTekdX+Icwt6Z425jxwdiyixvje50Gv6kkOG5cB3CBrelWbhMj/CCbKD9WA99JourxShmU+lWZMjwrFOHKk/mAa638XB0FF6xQVZmYotVuCGYSN6gsl6WQIyMspjX5pQbKpkHu2RAuW/SqauQLtRzG9RHjkJkRM6Wojdmjmd320cxuSWsxsAARc6a0gBAJAJ8D3P6fXRuD6j3Hn3F7/7H+mgzHqXblW1MY0admhjr7GQy3Ymeb4coY5ELTsqi18lAK8DIBldd6fXH42ONajGdpHVlLej4aMsqpzdd1jEgC+cH/10pp1HlgPB5I8Hxr1JVbwQf0IP20FGFFWNU3ImWKOuyHJtKkg5Yj/0kWwHsS7cekaed30srSk4VDpskQbDsuFVdrM+LC3GGLNdRZ72vzbyw/r4++kfEJcDJbnxyOfbjQVvpPQStc0sgcnYhYtnJtmdmqFnxUtjyMOLcDGwGomuSR+oTiMVBlWal22Vn2IlwiafMBsRePK4YHK4C3I4vK1SHw6n9CNepEisSAoZ+WIABbEAXPubCw/poMzPTKyWSdVimTdhrI2DbpXNlOxlLJKySeLgpGqqDjfm2pA0sxEhijq1pr025G7ybz2eU1O3kxaxUxZYkBsXC3J5vomW+OQy+lxf+mvWkAvcgW5PPgH66Chjt55VgLpUYfFMEVpJQ6UhRyBJZ7gZi4y9QBQG3jTGupKs1MpSKoW/xatbeYFTDUbHzTKUYMwjKqkYwuAWBHq0j4hbkZLceRccW83+mh6hAASygHwSQL/p9dBQum9OqllTcFQ1TuwsJrusApQsW4hQuUU47i4EFi5y8ciNnralaZlMNYGFFNEW25bbxe6tl+gPr/vrUVkB8EHx4+h8aRIUI9WJU3BvaxHOQ+/vfQUOmjqJKzdvPZ5M43VHMTUrJdVLGcRqLcFdvPP1C/5tKh6K0VNR7kdS0ZjDVSRvMZTOYosCwD54giQFVNgxUkcXF7jwWyjFbWAUWFhbgAe3A8fbXplX6jzbz7/T9ftoIXtfIIiT5fErDCZciW9JaYICw9LOLMGI8nySLandJsAb8Anj7m1zb7+/99JepQeWUefJA8cH+mg6aNI3ltfIW49x7+P66JJ1X8zBf1IH++gXo0kSDjkc8jnyPqPrpPxC3IyW48i4uP10HTRpJkF7XF/pfn39v9D/AE0LID4IPAP+h8H9NArRpKyg2sQb8ix8j7a8Ey/zD29x7+P66BejSBKv1HBt59/Fv10vQGjRo0Hh026ergHO5PHm30F/Hte+nWjWbN2URPcdJJNGIEUYynGVzj8uK13sp8uw9K8EAnI/lsan1HpzpJRwS0q1SwmoWNSYwJohEgRir+kOoOLBrAlSw9hq7VvURG8KEEmZ2QEWspWKSW5+1oyP1I0wHdUeMbMCqyS1EWTEAJ8Nvl2Y3/KRA39RrQpvVOzasrEu0kjJFABKphurRMWZTLKDIAtlCbeN7ksR7SU3adQQDm5HxFe+0TDtos6VwjdSFD5EypcFzbNuBbi1VfcVNFfcqIksEY5OossmWBNzwGxa31sddaHq8E37qVJOMvSwb05Ml+PbJGF/qp+mgpVH2ZMUkM8SO8lEIypKuqSpfZjUNwMAAchxkWN+dLrO36qF4jSRtGRSrH8o0yIJgzMd1ZASUyNyUFzc+Tq6dQ6nDAuU0qRKSAGdggufAuT58/0OuktWihSzqAxCqSR6mb8oH1J9tBA9zdLqJjS7dgyu27IDjtpJDJG7p7lhl6fuQTwDqI6B2kYCWelR9qErAvy2ZWWpq5FCMx9BweP1Ejzybg6tNX3JSxC8lTFH6mT1Oq+pbZDk+RcX+lxok7kpVlEJqYhKSoEea5EuAVAW9+QQR+o0FKqexZEp4Fhp0WRaRY5THtIzTLLRP+Y2DN8qQhmuLjnzzM9DoKs1UctQGwRahUMhhMqiT4QgPsgIbtHIRiOABfnU6ncVKdy1REdm+7aRTt2852Pp8Ec/Q68/xJS7Rl+Jh2g2Bk3FwD/y5Xtf7aCqntif9qmoEXp3xJuHYx2/hVhb1D52WV7KfR4JGuneHa9RUy1QVRtSU0YHqAMs8RqTGhF+EBlDknglUHjLVlfuakEqxGpi3GxxTNcmzsUsL83uLfW416/clKELmphCgRsWLrYLKCYze/8AEASPr7aCtz9onCR/h43c1byupwDVEBkLCNn9/wCFwrm10UG3kI6V2oxnj36WPYUVTrG23IkJnkgKRqvNmAjdjiMRuWBNtW2PrEDMFWaMsY90AOpJivbcFjyl/wCLxr2i6tDMFMUqSBlzXFg10JKhhbyLgi/20FE6Z0Kvp2i2ldDsUUZs1OYQ0KlZRKrAyEAE227X/vrzqHZlUaewLuf/AIjaFmhCJ8QtSIirBQbtmt7sbZG9vbR9GgoDdt1UdR8RtbztJTTSBXQZOq1iyKm4wsqCWJFva4X631GHok1Q0pamZgktUjQ5U10eoZKhHykV0sUlVSy+pSvF761LRoKz1/pNQ0NIsBvJFImTuwYoDBNE0hJA3GUyZeBkfYC9ozo3Z2MkcctMjQQrXYGTblBNRVI8XDEnLbQksR/H5vfV50aDMouyqoxbbIoVYqAhQ4u88CRIwNjbCMK558sUI/Lzbev9BFRUQs8SSxpFUghwjAPIafbsre/ofkeP9dWDRoM5g7WnjRMqdTIoo3FTmpanSmipxNEP4rkxS2Celt45Ec340MAklSSpozBHVw1wllJh5WoKTpmytkAkUTC7gWNtaZo0Gd9Lo6l0p6wxb8ru7PiUQmP4c08LAyMvpa25a/G6eNFL25VvTNG0G0y0tBAAzxETGlkkeVbqXAR1bH1i3q5BF9aJo0FK6L2pKhEsZ+FdWkskiwzLtyrCH+XT7aREtCreljyCTfIgRtD2ZVLtkqAVp6eEepTtSrTNEZ0sfzxPYefyu+PPnR9GgovbnRDTBmkpSotTxlA1Myu4lUCRUijW+BIYO5ztf03A1etGjQGjRo0Hh026fTsgIY38e5b2F/P3vp1rwHWbJbKqI7goZnaneARs0MrOVkZkDBoZovzKjG/zAfHtqut2rWSRLFIKdVVq18llkYlqtKoBcTCLBTP5v4XxzbVm611ZottI0Ek0zFY1LYKMVLOzvYlVCj2BJJAA5uG/+IHhQmriMZDoi7Wc6ylx6cAqZ3vcEFRa3uDfWkRFL2XKsdRk6NJUUmy78gGY7ov44jVWRB72Tx9V9c7XqZJhJC6qdiOIPvzxGN0aQ57ca4zgZghHNuCOLnUn/jSlxyyk8uMdmbcG1juFosMlVcluxAAyHPOlS95UiiYmYWgRJJCAxGEihkKkD5lwV/Lf8w+ugOt9MmaSGaHbeSISpjKWVGEoQFrorEMCg9uQzDi99c+pdutLTU8JKrtvAz7ecAtF+YRYHKP7AHge+u6d105kVAz3cqqttS7eTqGRTLhgHII9JN+QPJ0p+6aYRpIXOEkTTKcX5jXbBa1rj96nB55+x0Faqux6kBkilXBnqL5SzB8ZjHiWlAMklgrXjLgG4OXAs9ou0pUiwLJfeopeC1saaKlRx+Uckwtbj3F7e08/XYRNsljuFlXHFvzOkkii9rflic/6fcaTXdwwRMyuxyURnFUd2O6ZAgVVUl2O2/C3ICkmw0FMquzp4qKZCqybdLJBEVeoleQNgP3DHCO4RbouVz4KjjUse3are+K+RvBhaLKQRFBE0V9zDISeom+JAAC/92p89dh+HaoyO0oYscWBXAkMChGQYEEFSLgjxppUd4UqO6ZszxukbLHHJK2bo7qoCKSxxRibXtbm2g8ouiyLJTOTGNqCaJxGpjXKVqZhtpzig2m4J9x55tB9L7LqKaOAI0TtAY5AHLgNIaY08wMmJIUelkaxIF0sFC2nT3fT7mHzQc44yTBOEV5RGUVpMMVY7icEi2VjbTxOuQmBJwx23KBWxbkyusaem1xdmA8aCny/h9OSCssYYrg9gwGE8tY9SqADgBakYc+Yxe2rJ23RSU6JTsi4IjHNSbAtK5CAFR/CR/T9CXXVevw05AlYgkM3CO+KLbJ2wU4ILi7tYC/nSJe44FnWAls3xC2jcoSys6jdC4AlUY2JvxoJTRqFj7up2JC7rEKXFoJzuIGVS0Xy/mgF1uUvwwPjnXbpfckNRhtl/mKzplHJHmibV2Gai6/NSx97m17GwSmjTepr0jaNWNjI2CcGxYKz2v7elGPP0t5tphB3VTOjyK5KIyKTg45kKhLXX1A5LYjixB8aCX0ah37spgyLmSz7+CKjs7fDFxLZFUngowHHqI4vrnF3nTMmY3iCxRR8PPm7LlkEj28nxxa5AIFubaCc0agqrvWljGRaRl2xMWjhmlVYjmAzFEIQehvzWPpOl1Xd9NGSpZ2YM64pFLI141RnOKITiokS7ePUBfQTWjXOnqFdVdGDKwDKwNwwIuCD7gjXTQGjRo0Bo0aNAaNGjQGjRo0HhGm1BRbYIuPbwLeAB9eT73060azcZbsRvWekmbbZJNqWJi0b4hwCVKsrISMkZSQRcHwQQQNR79tzu6PLVBysscjKIyqWiywWNNw7dyxLMSxbgcWFrFo1oVlu0pFkaWGoEcjNPctFmMJ2jYgLmPWpjBDXtybqeNMX/DVbjCcqgCqVKBso44KeONWa4uVkp0lvYe4tzfV00aCmj8P23opDUBhE0DLlEWcbKxrgrmSyRnFmsqg3c3LC4Pi/hnCsKxoY0b4d6eR1iAMxcwHN7Nz+6PBJ/Oefrc9Ggp9f+HUTMxhEEaGSKTaanDxXjimjOUYdA193K/Fig86Qv4dekfOBZdorlEGjVo2qyV2i/wC6xqmRUyBUKtmNtXPRoIBu170ElLmitIsgLpEqKGkJNxCp8C/gsSbcknnXCm7KCTJIsp9DROQVuztGlUrszXF2dqguTbyD9eLNo0EB/hliJMpQTJVRVNwmIAhMGKWLn+GEAtfySbe2obp/4bbePzoxiUN44NtpcJ4ZrzNundb5WINhbNjz41eNGghur9EkklEsE4gk22iZjGJboxDAqCwCupFwTccm6ni0H/h6tMizNJGSKtZNvb9W0pNOPnCW37gmS2H52P6auujQVXoHZTU9QJ2nEjBJIydsiSQO0bZSSmRi7jb9gF5NlHN+Vb2HnFSJnC3w0Bh+dT7ytcQjMJurgw2uOT+Y6t+jQVvuHo8nwKQQ7kkq7KxykrmjxlbTOzEXtjdrcm5FudFb2LAyKIy0TKKdbq74stOyMmcQcK5AXEFgbX+w1ZNGgrPTeyxFKsplLss803K29EoqAsQ54VTO7X5uS3Avwip7JyiiUSIXikndTJFuRsKh3dlaLMXtdbEMDdfoSNWnRoKtF2WRHUIZktNTCmGMKxhP3xZ8VaxJeZjYBeLC5N2IvZjRzvUQTLHNIz5MYQ4MbrCMSM1JKmIFWvYZMMTfVp0aBr0rpy08McKElY0VAT5IQAAn78adaNGgNGjRoDRo0aA0aNGgNGjRoDRo0aA0aNGgNGjRoDRo0aA0aNGgNGjRoDRo0aA0aNGgNGjRoDRo0aA0aNGgNGjRoDRo0aA0aNGgNGjRoDRo0aA0aNG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8" name="AutoShape 6" descr="data:image/jpeg;base64,/9j/4AAQSkZJRgABAQAAAQABAAD/2wCEAAkGBhMSERUUExIWFBUWGRYYFxYYGBgWGBUXFRgVGBYaGRUZHCYhGBojHBgYHzAgJCcqLC0sGB4xNTAqNSYrLCkBCQoKDgwMGQ8PGjUkHyQsKS8uLC8pNSwsKjU1LCw0KyoyKSwxMykpLCwqNC4sNSksLCwpKSwsKyo2KSwpKSw1Kf/AABEIAMIBAwMBIgACEQEDEQH/xAAbAAABBQEBAAAAAAAAAAAAAAAAAgQFBgcDAf/EAEEQAAIBAwMDAgQDBgUCBAcBAAECAwQREgATIQUGMSJBFCNRYQcycRUzQlKRoRYkgbHRNWI0Q1NzJXJ0s8Hh8Bf/xAAYAQEBAQEBAAAAAAAAAAAAAAAAAQIDBP/EAB8RAQEAAgICAwEAAAAAAAAAAAABAhEDISJRBEFhMf/aAAwDAQACEQMRAD8A3HRo0aA0a41dWkSNJI6oiglmY2VQPJJPgaadJ7iparL4eoimwtltur45XxvY8Xsf6HQSOjSJZAqlibAAkn6Ack6qdN+KVFIYbCoAndI4nammVHaQ2UBytjfn39j9NBb9GkCUH3H9f9Nehx4v48/bQK0aSJQb8jjz9v10CUccjnxz5/TQK0a5idSbBgT9LjSlkB8EHQK0aTuC9ri/0/Xxo3B9f/4edArRpO4OORz4+/6fXXgmXxcX8Wv7jzoF6NIEq/Uc3tz5t50CUfUc+OfNvOgXo0jeX6j6+fb665V3UI4Y2lkcIiDJmPgD/wDP6e+gcaNQvQ+646tmEcc6qoBzlhkhRrkiymQAseL8DxqYMgte4t9fb+ugVo0kyAeSNeNMo8sB+ptoF6NI3l45HPjnz+n116ZAOLjnx99ArRpBlHPI488+P117uC9ri/00CtM5usQo+DSKG4GJPPNrf7jTrcF7XF/p76ge6ETBGAXLdjubC9geefP015/kcmXHx3PH69t8eMyy1Vg0aQJBxyOfH3/T66UrA+DfXoYe6NGjQGjRo0Fa/Er/AKTW/wDsSf7aV2D0mGKhp3ihjjaSCnMjIiqZDtqbuQLsbsxufqfrpP4lf9Jrf/Yk/wBtPezf+n0f/wBPT/8A2k0HDv2WRem1W0jvIYnVFRWZi0gwFlUEm2V/9PbzqpdY6e9OekxmNjDRQy1EzYnBWp6e0d3tYEtkfN/99aBX9ZggsJp4osr23HRL2te2RF/I/rppX9To5YCss0LQzK45lQLIg9Mlmy5AvY2PF9Bj3ZnSJbUM1PQzioiSpqKiZw0a1AlRmgiSUmziQsv/AMvJ831z6X0OsaYSU1LJTSikq2yEE9OWnkQKI2nmkdp3DMWDOV9QuPHG30ssESxwo0ajAbSBl5jQADFb3KgW5GusNdG8e4siNHYnMMClhe5yBtYWP9NBiXQ+350hrnhpJw/7PMIJgemLyufmKYmZmqJQOdwN7WtyNSlJUyxSpMlFWCOj6asECtTvnJUSEAFVAJAstiT4+guL6tSdVhlvtyxyYgE4OrWDC6k4k2BHI1wPcdLtSTfERGOIEyOrq6pb6lSbH7eToMbTs+ak2Wi6czyw9OZpMQ6GSoqHEci7sdmZ0jZzZGvYEC1xqw/hd0SSOvqJBA0EIp4kUfDyUqSsXLZbcjuWZQMcmbKx5HOrj273slYWKU88cSqSZ5RGsZsR6RaQte1yQQLAc2PGpZOtU5jMoniMQNjIJEKA3AsXva9yB59xoMj6z2lJVTTzNTzbk/VIYkfFw0VLAADMpAGCkLbPj2sT7863tqoWnqdmnkjp26n64FilfKliXFW+HDI0kbNYsFIJsDzbWwjrVObfPi5cxj5icyDyg55Yfy+ddD1CISCIyJuEZCPJcyPqEve33toMYfolUtCEpYKjfWeWtpzstTrSxqCrIiu0h+Z6sYb5eq5AAGUlW9BmFTA9CktOlLQy1Ad6czPLUTn5iNmAWqGVRc8m/FvbWr1lbHCpeWRI1Frs7BF58epiBpRqUwzyXC2WVxjja+WXi1ub6DGOi0VRQmjdqOplMXTpmjEcTNaqqJXeQOf4WCkXvz7AE2Go6q7ZrEgpljgmxpqBNxFibOQ1c4NVFG9vTJtsbkXsAwsL63NOpREqBIhLrmoDqSyfzKL8rz5HGkQdZgdGkSaJkS+brIhVLC5yYGy2H10GPdV6ZKF6lTRUNQpqp6SCNkhOylJFtrG2fi2IYG3i/JHtd/xQ6U8lLTqsUksCVEDVEUQLO1OmVwEHLAHE2HPF/bVmpu4KaTLbqIXwGTYyo2KjyWs3A+50p+tw7JmWWN08BhImLN4Chy2NybDz5OgyGv7eqvhZ2p6aaGilrYX+F23ZhTIhErGmV1fbeQKxjBBsB408oenbNA6S0U0qSzTTU6NRyNBTuqWUNSLM8ixuciobgE3IGtQ6T1pKjOysjIQCj4rIAQCC0dyyA82yAJxuOCCerdWhAJMsYCvtsc1ssht6Cb8NyPSeedBjMnbsiRxx1dDVVKigSOkjxaVYql8twSFbCJgxUBjayKB5FtOa7taZ1qmqqV6iWl6bT08RaNpc6h1di0RxO4UZgCwy8G5HOtjqKtExzdVzYKuRC5Mb2VbnljY8DnjXGTq8AV3M0YWNsXYuoCNx6WN7K3I4PPOgxHuvoc4i2P2e7tBR08ULinmqC+UY3WVhKI6dlcnwrOSB5Gpte3SauSOspKuqmLUqU1QhYLBBEiXkWpuBE4cMzDhiT451q618RwIkQ7n7uzL8ywLejn1cAnj2Gmx7gpgqsaiHFgzKd1LMqcMQcuQPcjxoMjft2tmJZhJs1vVLy05pyGWCOS6yPKRkq4xqACAOb67fsGeSps1JP+0D1DdNYVYRR0qNcbc98Sm36RH9yCOBrW5+rwJfOaNcVDnJ1FkY2DG54Uni/jRN1aFMs5o1wAZ8nUYK3Clrn0g+xOgzHo/TLVTPU0NW9alTPO1UodUSJMtlEl/82JksoiUG9yCOLarUPZ+2nT3mpZC21Uz1JZH+Y0rjagbjg+TtDySbrydbua+PJl3EyVc2GS3VT/ERfheDyeONQHcfWYHp0kWeJoxNGC4kQoDfwXBsP664fJyuPDlZ/dN8clzm2d9v0lTRnpry0dTKIKKqdFjiZitRPIxMbA/u7RW4P6AE8a0P8MulNT9Lpo5FKvgXcEYsGlZpCGB8EZWt9vA8anZeqQqwVpY1YqXCl1BKKCSwBNyoAJv4417H1OJigWVCXXJAHUl1FrsoB9S8jkca7sHWjRo0HH4xP51/qNHxifzr/Uab/saL+T+7f86P2NF/J/dv+dc95+ovSD/EipQ9KrQHUnYk9x9NPez6pB0+kBdR/l6f3H/pJph390NW6bViONmcwuFVcmYm3ACi9zpl+HdTHUU6RNR1MD08UCMZ42iEjYYkx3b1AFD7DyPrq+ekM+6emGfqEszQLNFBQSLCGCOslS7lgEDG2VlUX++qZS9P25qeF6H4z4Tpqq0PyiI6qqZnJZXYAjyCVLWvfW1fsaL+T+7f865x9uU6sziJQz2zYXDPiLLk3lrDgX8am8/Ssoo+jVlCY7U71Lx9MMEbRyR4xzPI7uGLOD6QVAxBJCgAe4n+uf5LtowgqJBTRwlbi+5PjG49+byN/wDrV9/Y8X8n92/51yqO3aeQAPErgEMA12AZeQbH3H11d5jJl7enUTyU3TkgEdFHSbEhivVO0imd7RyWlsqmxLeo28+AwHZ1RIKphTME/wAkBCVpqdqmFJDJMgSA4BgQtgWLWABYnjW3fsiL+X+7f86P2TF/L/dv+dTz/Bktd2zPJHWSw0nw8E01GfgQ0UcksFPfeuitgrOSLLfkKfNxfys7Xmn38KT4anraqhU04wQxQU+RmmkSNsULMBwDfx+p1v8AZMX8v9z/AM69/ZUf8v8Ac/8AOrvMZBL2OWaVlo1QzdTiAssY2qGGx3FsflqxH8NidKpu0KhuosZUe5rjUipCQFdpTeMCpMm4BiAuyF4/0trXv2XH/L/c/wDOj9mx/wAv9z/zp5Cld90TvWUs5pjXU8STDYQxtadwojd0kIBW1xlzj5tzz2650mRehS01LAscrQlRTrKZcdw3kRZGILelnt7ew4sNXD9nR/y/3P8Azr34BPp/c6vkjLD0+rkkqJYqEoIunR0lNDUNGRLk15LhHK3wFsb+QAbX4ih2zUfCVEUVFULLWGCEyMlLDGkUTKzFoITaIWLKCSxbk3Gto+BT6f3Ovfg0+n9zp2Mh6t2XNu1bxUn+X+Kor06BENRS0yNuhFuA4aQq1j5x8+2ip7XqbNMlE6QS9QpZjRR7aukFOjBmMYcIrO+JK39hcjyNf+EX6f3Ovfhl+n++r2Kl2BRTCSuqamEwSVFRdUYqx2okVI/UpII/N441T+m9DrH+HgkopUv1N6ypnJjMbYszLiAxYqRh6j7rwT7a9sL9Ne7I+mnYpXe/RJ6uuoFjaSKKEzyvPGEODhAsQGYIyJy9jwf6U/pva1VHFRTVVHLVKJ62eqpwI2kM0xtDI0TMEewF+LWy8fXZdoa92xoMZn7br0oY4IqUpKslRXKVsyUxbcEVLEL2dmysR+VQSeTpqew6sUslK9O7vIOnwpOFW0VN+9nQC9l25A2Rv6iwPjW4YDXuOqMZ6v2hWn48uk9Ur1FDHdhGss1LTkvIUVcVPqxA48D9bdeudCraj4+dqKYCeqoVaC6NKaWmALlLPixLYmwYi9+eL62HHRbQYz1A1UtR1IfAEzTmiZoXCTFaNAUDKqyBZJcwTtk24PJtqFq+yquRKmL4SZd+ZGF4oYxhT00wiLLBaNWaWVfy+MTcmxOt8WmUMXCjJgAWsLkLewJ8kC5t+p111nKWzpYxEdqdSmFRUSwPvv05oUUkDAs4iEQ5Hr2keQ+2Ux+w1a+z+lzN1BJXpJaaCnoYqaESlCWYsCx9DEKbLja9/F7eBoejWkGjRo0Bo0aRHMrflIPtwQdAvRqC7t601MkRWSKISTLG0koLIilJGuQHT3QD8w86jen96ttyM6/EqkhVZqdVSJ1CRuzZTS4LiWKfvDcqbeGAC36NUmv72dmDQHGnWKCV5WgaXBJwWVmAmjKKFt4Dn8xIUAFppu7Y9woIpWGbxJIFUJJNGGLRKSwOXoZbsAuSkZX0E5o1A0HdqyYXgmiDytCpk2rGRN0MPRI1gGiZb+5ItcG+usndEYpBV4OYziVFlDMHcIhF2CgNkrC5HB5t40Ezo1XqTvmmfAO2znvD5rRqA0Dxo65hyrEmQEYkggN9NKqe8EWUxJBNK4eRLIIv/LSGRmu8ijG0yfe9+NBP6NV3/HMGKuElMZjhkkcKuMCzgGPd9V72NziGxHJsOdKHeSbmOxOFMssIltFgZIRIWA+Znb5b2JX20Fg0arP/APodIUDqxcbQmIQoxUM0aKj2f0OWkUWJAFjci2g98rhmKWoa0ogIX4clZG2sATvYnLdUAgnwb20Fm0ai+n9xwyyPEGCyo2LRMyB74I5IUMSQA9r/AFB/XSOodw7U8cPw8zmX8rptYccvfKRWGI5PH6XPGgl9Gq5/jmHB3McoQRSzRuVW08cIBcxeq/gggPjcG4uLnXrd7RIxWeKWnIaIHdMIAE29gxZZWAW8Lg3N/HHOgsWjULV92QpJHGuUrSqrR7eLCQM2PpOQvYAuT4CqTf21703uqKaRUVJFEgdoZGUBJ1jIDGMhifcEZBbjkXHOgmdGoOr7vgjk22D5/EJTAAA+t1hbLzxGN6MFj7m1jcX5f41j2zIIZyh2zEcABOssiRIY2LAWLOvDlTY3tbnQWHRqtDvhcggpaky5SptBYi4MKxO1yJcbYyqQcufHmwPSo74gTabGQxS7WMtlVPnEBOHZXc+oXwVsb8250Fh0arEnf8CvMpjlG0tSxa0ZD/CcShQJCw+2YUH667y99UisRuqygwq0ivG0amczBcnzsLbTXv8AzL5voLBo1X+q97U8AZjlIqrC+UeLqVnkeNSDlzYoxP28X8aU3eUG/JCA5aN4IywAxLVJISxy5Atzxx99BPaNRvQevxVaNJFlirsl2FssbHJefykEEE2uD41JaA0aNGgNGjRoPCNcKOkEYsCT4+nAAAAFh9v76caNTU3sM6/pqytExJG1IJFtbkhHSxuPFnPj6DTLr/bKVTRszshiyxIEb/nxv6ZUcA+kWYAMObHk64d29UlgNLsgszzNHgBcOWgnwDH+FBIEYt7BSftqrRdZ6gsUwWQStHT1JZ3JjOUdTVRrIirGwLYotlNhwNUWP/Ase2sYmlWPaihlQFLTxw3CByUuDiSpKFSQbews7i7VRZhJuyFFkeZYSV21mkzycHHPku7YlioLE28Wg6Hqkj1G3JVSpIzYLAsakGEwgibLC6nK7bhYqGGFr8aaS1csUMRkrp0V6yoheRtslIofjlW1o/TfbjJYg2tfgaCe6320zUbU0PO5Kzl2bExbk7Ts62U3KMfSPewufOpHqnQI5qb4a5RLIBiFOIjZWUWcFSPSBYgi2qrT9WqyYIzI5+LIWOQqFZUp53LyEFRi0tLgw44YE2F7ajqHuOsYwxmR7ioild8B66eaoigWK+NvzvL97RD9SFjj/D9FC4VEiMN67BKYg7+zkNowmNB8lPyqP4ibljp30vsyGndWjZ/QGCqSCAHip4rXtc2WnT38k/a1RbuKsxqSZ8ZViq2eHkmExq5iKKKcBLHGxaRg4JIyNrSnWa2sK1xeQwPBBDLEIHzXL/N3u0kQJuVW62/hWx5OglB2LEEWMSyiPbhilQFMZ1pwFTP0XUkCzYFchwdOYe1EEaIZXYpNLPkcAWeYTBrhVAA+a3gDwNVfuPrM9NULElRMTHsfvCnzVeQbhwWAmUBcgzFowlh+pbzdx1gZohK9/imlD4j/AMKtW1MYr42/OF++LXvoLZ/guLFFDuoWAU5xxBkjDRlsiF8sI8SRbhmtY2I7R9pQqrIl0Uzx1GKhVVWi2rKqhbBTtC/vyedVzp3W6mSeHKR0hE9bC5KgGQp8UytkR+SNUiUEeWzvfHm70TqY0KvuKVUhyQcwQLNccG454+ughT2YhqDMZZCDMJ9q0WO4qqqnPb3LDEG2Vj78EjUpU9MV5YpSSDFniBax3FxN+NPdGgq0vYMbRmP4ibDbeKNflkQxS4iREJjubqoQF8iq8Ajzp51ftNZ5DJuvG52SCojaxgM5X0ujA332vcHwPGp3RoKzB2JEpVhLJmtyH9AIdpt5nAVABckqVAClSRbnTvpnaqQyIwkkdYg6wxsVwhWS2QWyhm4AUZlrDgedTejQQMnZ8RmlmLPnLLBKeRZfh2iYKotwrGJC3ubDngW5w9mKqhPiJzGu1txlkwiWGWOVFACDLmNVycswW4BFyTYtGgq1b2i5qllinkiBM7u64ZK0qUyBVV0ZStoSeRcGx+mkT/hzAzKVkkQKsKBRttxBYx+t4y4HAuqsA3N/JvbNGgqcv4dQs8zGWT5oqLgLCpX4oOH9YjzcAObK7MBYccCzzqfZ0czlw7RMdkjBYyAYDOVOLowN95r3B8L41YNGgrEPYMKg3eRsjGz3wGbJNJObqqAAM0jAgAC1rWNyeKfhxDtbZmmYHaDMWXN9mWaXlgoN23mUkfwgWsedW3RoGXTOlLBuYk/MkaQg2spYKLCw8AKNPdGjQGjRo0Bo0aNAaNeNptQSuwOYsePYr5APg/TxfWblqyDzqfVoadQ80ixqSFBb3YgkAfewP9NI6Z1qCoDGGVZApxa3sSAbH/Qg6a9fp2aSkKqSFqAzEAnFdmoFz9BcgX+41XOvUVRuVBRZRE1RCZCiyFniFKFuqxOjuolwuEa/B4IBB0L1fXGejR2RmFzGxdDcjFijoTx59LsOfrrO6oS3hSQ1rn4aoMapuxyB99fhy6LKzekEANIx45exvrtnVQ1BlqXmUxsHdkjleA06RBpPVvCILw/G3uZWIB4OgvbdNj3hMReQKUBJawViGYBb4gkgXNrmwF7Aac6zXptdJuTFY6vdmpZ5BE5niJlEpYpE0l1UqsiLdB9LabfC1ezMoWow3qVl9FYPTeQTEIZWnK+lbjJfY4gG7BqejWUVsNd8OiiOq3EikMTj4pizCWcpZBIu0QgjPzy5KlVsxUhrB1vokgbqEkQqMjTAw2knIM0nxO5gmdsv3fAHp9NraC76NQfbXUqiXc3kOKlcJDDJTF7glxsyszAL6fVexy8ek6q0dF1IQU93kY/CSDFUeORGzpMleR5GDTmMShWIWzA/XgNEYA8a8iiVVCqAFUAADwAOABqgtRTtl8OtUibmUBlM3oUQn4jNHbNkc2REY5ZsWWwF9I6VQVwen9UiykqzySLLJDt/CMqKYtxQrKwKsC1y/qP5lADQ76L6zCWk6g0M0YFQC1LIWkGanOOatYJGCSRJJlCOOQnv+XUlXdVkidldakf5+Fs9ubb2W2l/egY4liRjf38aC/aNZz0isr2hp4XSVghozIxhmheMpPTh1Z3c/EApulnUAAJzw2rd1TuFI6SSdQ7YlkVQrZNKJDCqBbXuZLL/AK30EvfRfWX028EnhhNV6TSPIHWp3WhKMkrRq7rJYyISVRgSA1r+D0kVw0SSGudTFVtGkYmjkBEtOISybrSWBLYtI3AYZAAaDTL6L6zqr6b1BmXBpFLemTl7NMKOUTPG1wIo2cqikgqJFDgW/PzWOq+LjaGOpjUOqjc+JcbJisu4zPthcioK4M4Klmb30Gk317rOfnrTgxpXLKrUhmMqyzKZVk+cUiDZyC1y22RGVxtqzUVbPLRStLFJn8wII1MEsqgelkjkYmFzyAGbyAbi4sE/fXusuFLU7ZXCqaJpnMZIrAVXbgspgEwm5fcAZ5Qlwx4DLa/dsmT4On3st3Zi3M75Z4Lnlf3ve+gk9GjRoDRo0aA0aNGgNGjRoDRo0aBh1Xq4gwGDyvISEjjxybFSzG7sqgADySPYeSBqPl7yiB/dTYKIjK+AUQb1sBKrMHB5BIVWxBBNhp/1bo4nwIkeKSMlkkjxyXJSrCzqykEEggg+x8gHUa3ZcZ43Z8SIhKhcMKjZtgZWZSxPABxZcgADcC2gb/42pbiTafP4j4IelMwxYXN8uIrgNe/04vpbd80zI5ZG2g6xSO23tqzymLFyXt4GZ+ist+TbQOwYNzPOW972yW2QqRVZWx/NkAl/5OPPOusXZMK2s8ls1kYXWzsk7ToSMfILMtxa6kA3sCAQnelIxdh6liWoIlXBlKwLC8ojdWN7h1498G+mlTd5BDKHpKhBDDvuTsECPGUrwJiSWMTqBbyObDnXLqvZ4kZFUAxtU/EylmsVsgTBFC2ZXAxNyLAt5uLSfUO3km38mYfEQCnexHCLvcrccN85vNxwOPNw5y92UoCMsqSI5kGcbK6JtRPK+RUm3pQ+LnxpPQ+64qpmRVZGChwrGMlkYkBhtu1ueCrWYXFwL6br2REZNyWSSZjcMX21DJtTRYFYo0GNppDe17nk2AGnvRugfD3+dLKLKqiQpZFW9gMEXI/VmuxsOdA0PeSCTEwTLHuyQ7x2tvOIOzcCTPG0bc4e2uVN37DIrFY5CVQSKnyizxkhcxaQiMC4LbhQqDcgadR9px7aozvJaaSclsLu8okDBgqAY2kbgAe2uVP2cEjKCqqbAIIzmgMQjN1AxjAk8AHczuODe5uDKf8AEmnWOOTalKusj8GH0rFII3teUCT1eNvPIci+pBu8oRKkWMmbzSQABRwYvzOTfhL2A9yWHHmzGr/DqGRVUyyiyzKxtCTJ8Q+5KTlEQjFr2MYW1+Ladw9lQq7SBpM2mE98gbMquFUXH5AXdreSWNydB72/3lFVvgkbr8sSqWMRDIxsOI5GZD/2uFP2127j63BBgk0Zk3ScECq2bpiyKFYi7lsQv354tfXGLtJYfXTuUlwEZc4sX+YJHeQlSXdjlcn+Y+PId9a7djqsNwsMBIBibW3FAyBtcMtgQRaxAOg4Rd1xmUJtShTIYRKQm3vKCWjuHyuCrLljjkCA19Rw74g2leSlljiaL4hC4gKsivB6gFlOJBmjb1Ae58jT09nrlcTzAZtKFvHis7KQZgDGfVdmfEkpkb468qOy4nhiizkURQGnUgrfAmBsjdSCwMCe1uW4+gO4uuU7SRbbJKZy6LJGUdflKzkM4Pgc8c8nUVXd7U8aJUNBIRi/zLQqUQOVcBnkUuSY74R5NwvFyt+47KAYSCpnE2ZkMoEGRJj2gCmzt2C8cLf76jYPw3Voyk00l7TRXXau0DySugLGL0PaQ3KY3vY3AGgf134gU8S1LMkv+WdUZQqkuXvYx+rkel73t+RtOW7xhEqRYyZvO8AGI4MdsnJvwlyoB8ksOPNmtd+H8ErOzPLeQThrFQCZ0MZNsfKBnK/Qu3nTqLs2FZWlDPm86zkkjgqGCoBbhLu5t5ux50HXq3dEdO7KY5HEaCWZkVSsMbFgHe7An8jmyBjZSbfVVF3BuVDwfDyrtgEyMYcMWz2yMZSxDYNb03HvbSOr9rJUOzGSVBIgimVGULNGpYhHupI/O4uhU2Yi/wBH1P0xUmklBOUixqRxYCLPG3H/AHm/6DQNB3GhmaMRylVYo0wUGJZAmZUkNkLAj1Y4gm2V+NQ0/wCIkTRO0KtnijRBsWEiySRRBgkTsws0qXRsW9Q4HtL/AOGl3jIJZQjPuNCGAieQpgWYBciCLXTLEkXtfTan7KjWNojNO0eARFLKNkIwZCjKgJZSq2ZyxGI583BjS94vEpFSGebdEe0I4oChMW6MmepaIgqCQwk58WuDqw9H6uKmNJUjdUkjSRS2H8d/TZWJyAAJ9vULE82YRdox3vK7zkvuPuYESsqhI80VFXFALqoAGXqILWIddG6QacLGrkwxxRxoptkChfJiQo8qUH09Pge4SmjRo0Bo0aNAaNGjQeE6509Uri6m4/Qj/f2++uh1zp6YIDb3+5PgADz9hrN3uelRvc1U8UO8j4mIhihAImF8TF4uGa9lI5zx8i4MRR9xT4QFUWokqzK6qXEUcCooO3ltsxx/KSQTnfgDhbJV9NjlaNnGRibNBc2DWIDFfBIubX8Hkc86h6/s2KSZJAWjUNLI4R5I2LyoqFkZGBjJtdrfmuSeSSdIj6z8RVQROIgVdY3KmUCUB2xbGJEa+JBuzMimxsTYnXd+/kBxETFxLVRkWcKBTLUtkJTHgxbYHpBuM/fE6e1PZVI9gY2UBUTFJJEQrF+7yRGCsV9iQSOPpp4/b8BUKVNg8soGTfnnEwlPn3E0nHgZcWsLBBjvpn3NqnDbcCzktLgre8qKQjXKeL25YMvFidd4+9lRkWpQQ5wibJTJMiqzMBkwiGACgMWawFyPa+pCl7Wpo0CJHiohMFgzfuiSSPPkkklvJJPOk1vadPKVyEnEYissssYaIX9DhHGY5Pm/nQK613GlMYMgWSZ2XJQzlbRvICERWLXxtx9b6h079Zo2ljpiyRRtNNeTArEJJ0GClLu5EDti2FuBe+rLJ06NmiYjmEkx2uApKMh4HBGLEWOo2Xs2lawMZt6gQJJAHVnaQrIAwEiZuxxa49R9iRoIyu7+2pmhMF5bsIwJPS9zAILvhZM971X/ACYH811J6p34pcR7Tbm9NCR8zAbKzNkJTGEa+3+UG4y+x1KP2vTNllHfITBrs3qFRhu5c83wUD6BQBYDS17egCquJssjyi7MTuSCQOxN+b7j8eOdBAxfiIGK2pzZo6d8s+M5pKeNkHp9WG+pLcXIK2BBs9ru81hmMbxtiJtnJQ8h/wDDJUA7aIWP5sbfa9/bXVuzqNYVTDCOOPAESOmKLIk18wwOWaK2d73B55OojpHQKOeaVoqiaRflOLT1IdZMZY2cTl7sHjKLYG1ox9tBYekdfSoeUR2KJt4uDcOJEy8W4t4t9vbUJTfiKkiIyxG7QPMwcmJEKGEY7sqKjr83lweAvg3A1YOl9Dhp8tpccsb8s18BYH1E8+5Pkkkm5Om8natM0ccZQlI4zEgze6oTG3DA3yBijIa9wV4Og49u90ipjmZlCbLWYqzOjDbWQMrNGjEWb+UeOL6bP3VUfCvUfBgKIt9bzgZRYlyCRGSsoUA42K+oevg6l+l9Dip89sN8whnLu8rMwAW5aRiSbADz7DTWn7RpkWRVRrSxmJgZJGtEcvlpkx209RsqWA4+gsDGq7uljDFqZTsxCeoxmuEjYyY7ZMY3XxiZiCEA8XOvZO7pRK3+XTZWoWnMm8c7sEOW1tWt6vGftqRr+2aeZg0iEkKENndRIiklUkVWAlQEk4uCOT9TdUfbsCrjix+dv+p3YmUEEMWZiSBYC3iwAtoGHbndxqmA2CivHuxsCzDH02EhKKEkIYEKCwIDc8aJe7WUTSmnY00W+DKrqXyp8g94jaylkZQciSQLgA30/wCl9twU7ZRKw4xUGSR1RSQcY0disa3A4UDwPYDXOTtKmaRpGjyLZ3Us5jvIpSRhCWwDMpILBbm5+p0ER1LvuSmBE1Li6mIsqy5qIpBMS4bAXZRBJdLewsxvfSKv8R1jeYGBsIpRGHDXMnoqSzKuPFnp2Tk29yQBqYj7PpQPyM3IN3kkkY4q6KpZ2JKBZHAW9vUeL68puzaWMIFi4QIFBZ2Fo1mVb5E5cTS3ve+XN+NAwqO+hEzxywlZUemQqu46Xn2cvnCPEYmQ+bFsfa40od4SOCIoFaREleZGlKCMxSmLHIRtctjIRwLhPvqSh7Xp1jMYQ4sYSQXc3MG2IuSb8CNP1tze50jpfb4Rqp5MWape7YgoAgQIi8sTe1yTxdnbgaCPg75Vdr4mMQiWHfBQyTKqlhbIrEMfSbljYD6nzrwd9rvxxmOyO9ShlzuFFOwVWtjyHJHvxceb6kKvtGnkCBhIAkeyMJpY7xcehsHGY4976RU9k0kiFGiupzBAZwLSSRytax49caHjxaw4JGgiaX8Rcog5pmVmSZljzBZnimSFE/KLFs7k/wAIBvexOrT0qu3oIpbY7iI9r3tmoa17C/n6aZDtWm3BJt+td/ElmNjUtlMQCbAkk8+wJAsDqRo6RYo0jQWVFVFFybKoAAueTwNB20aNGgNGjRoDRo0aCv8AdVKZmpYsZGRpspChdQI0ilvm6EYjJksL82+2qnWdJqUAXGp2VerEYTekdX+Icwt6Z425jxwdiyixvje50Gv6kkOG5cB3CBrelWbhMj/CCbKD9WA99JourxShmU+lWZMjwrFOHKk/mAa638XB0FF6xQVZmYotVuCGYSN6gsl6WQIyMspjX5pQbKpkHu2RAuW/SqauQLtRzG9RHjkJkRM6Wojdmjmd320cxuSWsxsAARc6a0gBAJAJ8D3P6fXRuD6j3Hn3F7/7H+mgzHqXblW1MY0admhjr7GQy3Ymeb4coY5ELTsqi18lAK8DIBldd6fXH42ONajGdpHVlLej4aMsqpzdd1jEgC+cH/10pp1HlgPB5I8Hxr1JVbwQf0IP20FGFFWNU3ImWKOuyHJtKkg5Yj/0kWwHsS7cekaed30srSk4VDpskQbDsuFVdrM+LC3GGLNdRZ72vzbyw/r4++kfEJcDJbnxyOfbjQVvpPQStc0sgcnYhYtnJtmdmqFnxUtjyMOLcDGwGomuSR+oTiMVBlWal22Vn2IlwiafMBsRePK4YHK4C3I4vK1SHw6n9CNepEisSAoZ+WIABbEAXPubCw/poMzPTKyWSdVimTdhrI2DbpXNlOxlLJKySeLgpGqqDjfm2pA0sxEhijq1pr025G7ybz2eU1O3kxaxUxZYkBsXC3J5vomW+OQy+lxf+mvWkAvcgW5PPgH66Chjt55VgLpUYfFMEVpJQ6UhRyBJZ7gZi4y9QBQG3jTGupKs1MpSKoW/xatbeYFTDUbHzTKUYMwjKqkYwuAWBHq0j4hbkZLceRccW83+mh6hAASygHwSQL/p9dBQum9OqllTcFQ1TuwsJrusApQsW4hQuUU47i4EFi5y8ciNnralaZlMNYGFFNEW25bbxe6tl+gPr/vrUVkB8EHx4+h8aRIUI9WJU3BvaxHOQ+/vfQUOmjqJKzdvPZ5M43VHMTUrJdVLGcRqLcFdvPP1C/5tKh6K0VNR7kdS0ZjDVSRvMZTOYosCwD54giQFVNgxUkcXF7jwWyjFbWAUWFhbgAe3A8fbXplX6jzbz7/T9ftoIXtfIIiT5fErDCZciW9JaYICw9LOLMGI8nySLandJsAb8Anj7m1zb7+/99JepQeWUefJA8cH+mg6aNI3ltfIW49x7+P66JJ1X8zBf1IH++gXo0kSDjkc8jnyPqPrpPxC3IyW48i4uP10HTRpJkF7XF/pfn39v9D/AE0LID4IPAP+h8H9NArRpKyg2sQb8ix8j7a8Ey/zD29x7+P66BejSBKv1HBt59/Fv10vQGjRo0Hh026ergHO5PHm30F/Hte+nWjWbN2URPcdJJNGIEUYynGVzj8uK13sp8uw9K8EAnI/lsan1HpzpJRwS0q1SwmoWNSYwJohEgRir+kOoOLBrAlSw9hq7VvURG8KEEmZ2QEWspWKSW5+1oyP1I0wHdUeMbMCqyS1EWTEAJ8Nvl2Y3/KRA39RrQpvVOzasrEu0kjJFABKphurRMWZTLKDIAtlCbeN7ksR7SU3adQQDm5HxFe+0TDtos6VwjdSFD5EypcFzbNuBbi1VfcVNFfcqIksEY5OossmWBNzwGxa31sddaHq8E37qVJOMvSwb05Ml+PbJGF/qp+mgpVH2ZMUkM8SO8lEIypKuqSpfZjUNwMAAchxkWN+dLrO36qF4jSRtGRSrH8o0yIJgzMd1ZASUyNyUFzc+Tq6dQ6nDAuU0qRKSAGdggufAuT58/0OuktWihSzqAxCqSR6mb8oH1J9tBA9zdLqJjS7dgyu27IDjtpJDJG7p7lhl6fuQTwDqI6B2kYCWelR9qErAvy2ZWWpq5FCMx9BweP1Ejzybg6tNX3JSxC8lTFH6mT1Oq+pbZDk+RcX+lxok7kpVlEJqYhKSoEea5EuAVAW9+QQR+o0FKqexZEp4Fhp0WRaRY5THtIzTLLRP+Y2DN8qQhmuLjnzzM9DoKs1UctQGwRahUMhhMqiT4QgPsgIbtHIRiOABfnU6ncVKdy1REdm+7aRTt2852Pp8Ec/Q68/xJS7Rl+Jh2g2Bk3FwD/y5Xtf7aCqntif9qmoEXp3xJuHYx2/hVhb1D52WV7KfR4JGuneHa9RUy1QVRtSU0YHqAMs8RqTGhF+EBlDknglUHjLVlfuakEqxGpi3GxxTNcmzsUsL83uLfW416/clKELmphCgRsWLrYLKCYze/8AEASPr7aCtz9onCR/h43c1byupwDVEBkLCNn9/wCFwrm10UG3kI6V2oxnj36WPYUVTrG23IkJnkgKRqvNmAjdjiMRuWBNtW2PrEDMFWaMsY90AOpJivbcFjyl/wCLxr2i6tDMFMUqSBlzXFg10JKhhbyLgi/20FE6Z0Kvp2i2ldDsUUZs1OYQ0KlZRKrAyEAE227X/vrzqHZlUaewLuf/AIjaFmhCJ8QtSIirBQbtmt7sbZG9vbR9GgoDdt1UdR8RtbztJTTSBXQZOq1iyKm4wsqCWJFva4X631GHok1Q0pamZgktUjQ5U10eoZKhHykV0sUlVSy+pSvF761LRoKz1/pNQ0NIsBvJFImTuwYoDBNE0hJA3GUyZeBkfYC9ozo3Z2MkcctMjQQrXYGTblBNRVI8XDEnLbQksR/H5vfV50aDMouyqoxbbIoVYqAhQ4u88CRIwNjbCMK558sUI/Lzbev9BFRUQs8SSxpFUghwjAPIafbsre/ofkeP9dWDRoM5g7WnjRMqdTIoo3FTmpanSmipxNEP4rkxS2Celt45Ec340MAklSSpozBHVw1wllJh5WoKTpmytkAkUTC7gWNtaZo0Gd9Lo6l0p6wxb8ru7PiUQmP4c08LAyMvpa25a/G6eNFL25VvTNG0G0y0tBAAzxETGlkkeVbqXAR1bH1i3q5BF9aJo0FK6L2pKhEsZ+FdWkskiwzLtyrCH+XT7aREtCreljyCTfIgRtD2ZVLtkqAVp6eEepTtSrTNEZ0sfzxPYefyu+PPnR9GgovbnRDTBmkpSotTxlA1Myu4lUCRUijW+BIYO5ztf03A1etGjQGjRo0Hh026fTsgIY38e5b2F/P3vp1rwHWbJbKqI7goZnaneARs0MrOVkZkDBoZovzKjG/zAfHtqut2rWSRLFIKdVVq18llkYlqtKoBcTCLBTP5v4XxzbVm611ZottI0Ek0zFY1LYKMVLOzvYlVCj2BJJAA5uG/+IHhQmriMZDoi7Wc6ylx6cAqZ3vcEFRa3uDfWkRFL2XKsdRk6NJUUmy78gGY7ov44jVWRB72Tx9V9c7XqZJhJC6qdiOIPvzxGN0aQ57ca4zgZghHNuCOLnUn/jSlxyyk8uMdmbcG1juFosMlVcluxAAyHPOlS95UiiYmYWgRJJCAxGEihkKkD5lwV/Lf8w+ugOt9MmaSGaHbeSISpjKWVGEoQFrorEMCg9uQzDi99c+pdutLTU8JKrtvAz7ecAtF+YRYHKP7AHge+u6d105kVAz3cqqttS7eTqGRTLhgHII9JN+QPJ0p+6aYRpIXOEkTTKcX5jXbBa1rj96nB55+x0Faqux6kBkilXBnqL5SzB8ZjHiWlAMklgrXjLgG4OXAs9ou0pUiwLJfeopeC1saaKlRx+Uckwtbj3F7e08/XYRNsljuFlXHFvzOkkii9rflic/6fcaTXdwwRMyuxyURnFUd2O6ZAgVVUl2O2/C3ICkmw0FMquzp4qKZCqybdLJBEVeoleQNgP3DHCO4RbouVz4KjjUse3are+K+RvBhaLKQRFBE0V9zDISeom+JAAC/92p89dh+HaoyO0oYscWBXAkMChGQYEEFSLgjxppUd4UqO6ZszxukbLHHJK2bo7qoCKSxxRibXtbm2g8ouiyLJTOTGNqCaJxGpjXKVqZhtpzig2m4J9x55tB9L7LqKaOAI0TtAY5AHLgNIaY08wMmJIUelkaxIF0sFC2nT3fT7mHzQc44yTBOEV5RGUVpMMVY7icEi2VjbTxOuQmBJwx23KBWxbkyusaem1xdmA8aCny/h9OSCssYYrg9gwGE8tY9SqADgBakYc+Yxe2rJ23RSU6JTsi4IjHNSbAtK5CAFR/CR/T9CXXVevw05AlYgkM3CO+KLbJ2wU4ILi7tYC/nSJe44FnWAls3xC2jcoSys6jdC4AlUY2JvxoJTRqFj7up2JC7rEKXFoJzuIGVS0Xy/mgF1uUvwwPjnXbpfckNRhtl/mKzplHJHmibV2Gai6/NSx97m17GwSmjTepr0jaNWNjI2CcGxYKz2v7elGPP0t5tphB3VTOjyK5KIyKTg45kKhLXX1A5LYjixB8aCX0ah37spgyLmSz7+CKjs7fDFxLZFUngowHHqI4vrnF3nTMmY3iCxRR8PPm7LlkEj28nxxa5AIFubaCc0agqrvWljGRaRl2xMWjhmlVYjmAzFEIQehvzWPpOl1Xd9NGSpZ2YM64pFLI141RnOKITiokS7ePUBfQTWjXOnqFdVdGDKwDKwNwwIuCD7gjXTQGjRo0Bo0aNAaNGjQGjRo0HhGm1BRbYIuPbwLeAB9eT73060azcZbsRvWekmbbZJNqWJi0b4hwCVKsrISMkZSQRcHwQQQNR79tzu6PLVBysscjKIyqWiywWNNw7dyxLMSxbgcWFrFo1oVlu0pFkaWGoEcjNPctFmMJ2jYgLmPWpjBDXtybqeNMX/DVbjCcqgCqVKBso44KeONWa4uVkp0lvYe4tzfV00aCmj8P23opDUBhE0DLlEWcbKxrgrmSyRnFmsqg3c3LC4Pi/hnCsKxoY0b4d6eR1iAMxcwHN7Nz+6PBJ/Oefrc9Ggp9f+HUTMxhEEaGSKTaanDxXjimjOUYdA193K/Fig86Qv4dekfOBZdorlEGjVo2qyV2i/wC6xqmRUyBUKtmNtXPRoIBu170ElLmitIsgLpEqKGkJNxCp8C/gsSbcknnXCm7KCTJIsp9DROQVuztGlUrszXF2dqguTbyD9eLNo0EB/hliJMpQTJVRVNwmIAhMGKWLn+GEAtfySbe2obp/4bbePzoxiUN44NtpcJ4ZrzNundb5WINhbNjz41eNGghur9EkklEsE4gk22iZjGJboxDAqCwCupFwTccm6ni0H/h6tMizNJGSKtZNvb9W0pNOPnCW37gmS2H52P6auujQVXoHZTU9QJ2nEjBJIydsiSQO0bZSSmRi7jb9gF5NlHN+Vb2HnFSJnC3w0Bh+dT7ytcQjMJurgw2uOT+Y6t+jQVvuHo8nwKQQ7kkq7KxykrmjxlbTOzEXtjdrcm5FudFb2LAyKIy0TKKdbq74stOyMmcQcK5AXEFgbX+w1ZNGgrPTeyxFKsplLss803K29EoqAsQ54VTO7X5uS3Avwip7JyiiUSIXikndTJFuRsKh3dlaLMXtdbEMDdfoSNWnRoKtF2WRHUIZktNTCmGMKxhP3xZ8VaxJeZjYBeLC5N2IvZjRzvUQTLHNIz5MYQ4MbrCMSM1JKmIFWvYZMMTfVp0aBr0rpy08McKElY0VAT5IQAAn78adaNGgNGjRoDRo0aA0aNGgNGjRoDRo0aA0aNGgNGjRoDRo0aA0aNGgNGjRoDRo0aA0aNGgNGjRoDRo0aA0aNGgNGjRoDRo0aA0aNGgNGjRoDRo0aA0aNG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00100" y="2000240"/>
            <a:ext cx="721523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CCFFCC"/>
                </a:solidFill>
              </a:rPr>
              <a:t>Свет  должен  падать  с  левой  стороны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CCFFCC"/>
                </a:solidFill>
              </a:rPr>
              <a:t>Шить  с  наперстком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CCFFCC"/>
                </a:solidFill>
              </a:rPr>
              <a:t>Передавать ножницы,  держась  за  сомкнутые    лезвия  кольцами    вперед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CCFFCC"/>
                </a:solidFill>
              </a:rPr>
              <a:t>Иглы  и  булавки  хранить  в  игольнице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CCFFCC"/>
                </a:solidFill>
              </a:rPr>
              <a:t>Ножницы  хранить  в  футляре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8" name="Рисунок 7" descr="http://www.homyak55.ru/_fr/1/8342056.gif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29520" y="5214950"/>
            <a:ext cx="785818" cy="68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F4E65-1EEF-4F9D-BAB1-D4204CCEA31B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85720" y="28572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tx2">
                  <a:lumMod val="1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4286280" cy="728682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Вспомним  </a:t>
            </a:r>
            <a:r>
              <a:rPr lang="ru-RU" sz="44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  цвете</a:t>
            </a:r>
            <a:endParaRPr lang="ru-RU" sz="4400" b="1" dirty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0962" name="Picture 2" descr="http://i10.photobucket.com/albums/a119/vestigator/HI-03-2012/cvetovoi-krug-itten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43570" y="642898"/>
            <a:ext cx="2714644" cy="27146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1071546"/>
            <a:ext cx="50720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подборе ниток необходимо учитывать сочетания цветов, а также влияние их друг на друга</a:t>
            </a:r>
            <a:r>
              <a:rPr lang="ru-RU" sz="2400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14311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6CCFF"/>
                </a:solidFill>
              </a:rPr>
              <a:t>Хорошо сочетаются</a:t>
            </a:r>
            <a:r>
              <a:rPr lang="ru-RU" sz="2400" dirty="0" smtClean="0">
                <a:solidFill>
                  <a:srgbClr val="66CCFF"/>
                </a:solidFill>
              </a:rPr>
              <a:t>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FF0066"/>
                </a:solidFill>
              </a:rPr>
              <a:t>красный</a:t>
            </a:r>
            <a:r>
              <a:rPr lang="ru-RU" sz="2400" b="1" dirty="0" smtClean="0"/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с черным, желтым,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серым , оранжевым, синим, белым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66FF"/>
                </a:solidFill>
              </a:rPr>
              <a:t>синий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с серым, голубым, бежевым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желтым, розовым, золотистым. коричневым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FF00"/>
                </a:solidFill>
              </a:rPr>
              <a:t>желтый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с коричневым, черным, красным, оранжевым, серым, голубым, синим, фиолетовым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FF00"/>
                </a:solidFill>
              </a:rPr>
              <a:t>зеленый</a:t>
            </a:r>
            <a:r>
              <a:rPr lang="ru-RU" sz="2400" dirty="0" smtClean="0"/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с темно-желтым,  салатным, желтым, оранжевым, коричневым, черным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9900CC"/>
                </a:solidFill>
              </a:rPr>
              <a:t>фиолетовый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с сиреневым, бежевым, розовым, серым, желтым, золотистым, черным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http://www.homyak55.ru/_fr/1/8342056.gif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428604"/>
            <a:ext cx="785818" cy="68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F4E65-1EEF-4F9D-BAB1-D4204CCEA31B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85720" y="28572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tx2">
                  <a:lumMod val="1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57166"/>
            <a:ext cx="5786478" cy="93344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Рисунки для вышивки</a:t>
            </a:r>
            <a:endParaRPr lang="ru-RU" sz="48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28926" y="1214422"/>
            <a:ext cx="407196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92D050"/>
                </a:solidFill>
              </a:rPr>
              <a:t>Композиция –</a:t>
            </a:r>
            <a:r>
              <a:rPr lang="ru-RU" sz="2400" dirty="0" smtClean="0">
                <a:solidFill>
                  <a:srgbClr val="663300"/>
                </a:solidFill>
              </a:rPr>
              <a:t> это умение красиво и правильно расположить фрагменты или детали рисунка. </a:t>
            </a:r>
          </a:p>
          <a:p>
            <a:r>
              <a:rPr lang="ru-RU" sz="2400" dirty="0" smtClean="0">
                <a:solidFill>
                  <a:srgbClr val="99CCFF"/>
                </a:solidFill>
              </a:rPr>
              <a:t>Ритм </a:t>
            </a:r>
            <a:r>
              <a:rPr lang="ru-RU" sz="2400" dirty="0" smtClean="0">
                <a:solidFill>
                  <a:srgbClr val="663300"/>
                </a:solidFill>
              </a:rPr>
              <a:t>рисунка. Это определенное чередование деталей. </a:t>
            </a:r>
            <a:r>
              <a:rPr lang="ru-RU" dirty="0" smtClean="0">
                <a:solidFill>
                  <a:srgbClr val="663300"/>
                </a:solidFill>
              </a:rPr>
              <a:t/>
            </a:r>
            <a:br>
              <a:rPr lang="ru-RU" dirty="0" smtClean="0">
                <a:solidFill>
                  <a:srgbClr val="663300"/>
                </a:solidFill>
              </a:rPr>
            </a:br>
            <a:endParaRPr lang="ru-RU" dirty="0">
              <a:solidFill>
                <a:srgbClr val="663300"/>
              </a:solidFill>
            </a:endParaRPr>
          </a:p>
        </p:txBody>
      </p:sp>
      <p:pic>
        <p:nvPicPr>
          <p:cNvPr id="15" name="Рисунок 14" descr="http://www.homyak55.ru/_fr/1/8342056.gif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15206" y="285728"/>
            <a:ext cx="785818" cy="68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8" name="Picture 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643050"/>
            <a:ext cx="237007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000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4143380"/>
            <a:ext cx="215900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001" name="Picture 1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43241" y="3857628"/>
            <a:ext cx="2439640" cy="245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002" name="Picture 1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72330" y="1571612"/>
            <a:ext cx="13843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F4E65-1EEF-4F9D-BAB1-D4204CCEA31B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57158" y="28572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tx2">
                  <a:lumMod val="1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58180" cy="115728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</a:t>
            </a:r>
            <a:r>
              <a:rPr lang="ru-RU" sz="4800" b="1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Примеры  композиций </a:t>
            </a:r>
            <a:endParaRPr lang="ru-RU" sz="4800" b="1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3554" name="Picture 2" descr="&amp;vcy;&amp;ycy;&amp;shcy;&amp;icy;&amp;vcy;&amp;kcy;&amp;icy; &amp;lcy;&amp;iecy;&amp;ncy;&amp;tcy;&amp;acy;&amp;mcy;&amp;i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428736"/>
            <a:ext cx="2891883" cy="1928826"/>
          </a:xfrm>
          <a:prstGeom prst="rect">
            <a:avLst/>
          </a:prstGeom>
          <a:noFill/>
        </p:spPr>
      </p:pic>
      <p:pic>
        <p:nvPicPr>
          <p:cNvPr id="23556" name="Picture 4" descr="&amp;Vcy;&amp;ycy;&amp;shcy;&amp;icy;&amp;vcy;&amp;kcy;&amp;acy; &amp;rcy;&amp;ucy;&amp;chcy;&amp;ncy;&amp;ocy;&amp;jcy; &amp;rcy;&amp;acy;&amp;bcy;&amp;ocy;&amp;tcy;&amp;ycy;. &amp;YAcy;&amp;rcy;&amp;mcy;&amp;acy;&amp;rcy;&amp;kcy;&amp;acy; &amp;Mcy;&amp;acy;&amp;scy;&amp;tcy;&amp;iecy;&amp;rcy;&amp;ocy;&amp;vcy; - &amp;rcy;&amp;ucy;&amp;chcy;&amp;ncy;&amp;acy;&amp;yacy; &amp;rcy;&amp;acy;&amp;bcy;&amp;ocy;&amp;tcy;&amp;acy; &amp;ncy;&amp;acy;&amp;bcy;&amp;ocy;&amp;rcy; &amp;numero;1  &amp;dcy;&amp;lcy;&amp;yacy; &amp;vcy;&amp;ycy;&amp;shcy;&amp;icy;&amp;vcy;&amp;kcy;&amp;icy; &amp;lcy;&amp;iecy;&amp;ncy;&amp;tcy;&amp;acy;&amp;mcy;&amp;icy;&quot;&amp;Kcy;&amp;ocy;&amp;rcy;&amp;zcy;&amp;icy;&amp;ncy;&amp;acy; &amp;scy; &amp;khcy;&amp;rcy;&amp;icy;&amp;zcy;&amp;acy;&amp;ncy;&amp;tcy;&amp;iecy;&amp;mcy;&amp;acy;&amp;mcy;&amp;icy; &amp;icy; &amp;rcy;&amp;ocy;&amp;mcy;&amp;acy;&amp;shcy;&amp;kcy;&amp;acy;&amp;mcy;&amp;icy;&amp;. Handmade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6" y="1500174"/>
            <a:ext cx="3000396" cy="4500594"/>
          </a:xfrm>
          <a:prstGeom prst="rect">
            <a:avLst/>
          </a:prstGeom>
          <a:noFill/>
        </p:spPr>
      </p:pic>
      <p:pic>
        <p:nvPicPr>
          <p:cNvPr id="23558" name="Picture 6" descr="http://lentochki.ucoz.ru/_ph/1/1/4172838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14744" y="1500174"/>
            <a:ext cx="1905000" cy="1905000"/>
          </a:xfrm>
          <a:prstGeom prst="rect">
            <a:avLst/>
          </a:prstGeom>
          <a:noFill/>
        </p:spPr>
      </p:pic>
      <p:pic>
        <p:nvPicPr>
          <p:cNvPr id="23560" name="Picture 8" descr="233227-1c705-52048305-m750x740-u89a5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728" y="3714752"/>
            <a:ext cx="3422629" cy="2459730"/>
          </a:xfrm>
          <a:prstGeom prst="rect">
            <a:avLst/>
          </a:prstGeom>
          <a:noFill/>
        </p:spPr>
      </p:pic>
      <p:pic>
        <p:nvPicPr>
          <p:cNvPr id="7" name="Рисунок 6" descr="http://www.homyak55.ru/_fr/1/8342056.gif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643834" y="642918"/>
            <a:ext cx="785818" cy="68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F4E65-1EEF-4F9D-BAB1-D4204CCEA31B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5720" y="28572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tx2">
                  <a:lumMod val="1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8229600" cy="7286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</a:t>
            </a:r>
            <a:r>
              <a:rPr lang="ru-RU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Последовательность  выполнения</a:t>
            </a:r>
            <a:endParaRPr lang="ru-RU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8" name="Picture 4" descr="&amp;Pcy;&amp;iecy;&amp;rcy;&amp;iecy;&amp;ncy;&amp;ocy;&amp;scy;&amp;icy;&amp;mcy; &amp;iecy;&amp;iecy; &amp;ncy;&amp;acy; &amp;tcy;&amp;kcy;&amp;acy;&amp;ncy;&amp;softcy;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1357298"/>
            <a:ext cx="2087232" cy="1500198"/>
          </a:xfrm>
          <a:prstGeom prst="rect">
            <a:avLst/>
          </a:prstGeom>
          <a:noFill/>
        </p:spPr>
      </p:pic>
      <p:pic>
        <p:nvPicPr>
          <p:cNvPr id="1030" name="Picture 6" descr="&amp;Ncy;&amp;acy;&amp;chcy;&amp;icy;&amp;ncy;&amp;acy;&amp;iecy;&amp;mcy; &amp;vcy;&amp;ycy;&amp;shcy;&amp;icy;&amp;vcy;&amp;acy;&amp;tcy;&amp;softcy; &amp;kcy;&amp;ocy;&amp;rcy;&amp;zcy;&amp;icy;&amp;ncy;&amp;kcy;&amp;ucy;.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57950" y="1607330"/>
            <a:ext cx="2143140" cy="1607355"/>
          </a:xfrm>
          <a:prstGeom prst="rect">
            <a:avLst/>
          </a:prstGeom>
          <a:noFill/>
        </p:spPr>
      </p:pic>
      <p:pic>
        <p:nvPicPr>
          <p:cNvPr id="1032" name="Picture 8" descr="http://img1.liveinternet.ru/images/foto/c/9/apps/2/342/2342537_0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57884" y="3357562"/>
            <a:ext cx="2214578" cy="1660934"/>
          </a:xfrm>
          <a:prstGeom prst="rect">
            <a:avLst/>
          </a:prstGeom>
          <a:noFill/>
        </p:spPr>
      </p:pic>
      <p:pic>
        <p:nvPicPr>
          <p:cNvPr id="1034" name="Picture 10" descr="http://img0.liveinternet.ru/images/foto/c/9/apps/2/342/2342538_0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5786" y="3929066"/>
            <a:ext cx="2500330" cy="1875248"/>
          </a:xfrm>
          <a:prstGeom prst="rect">
            <a:avLst/>
          </a:prstGeom>
          <a:noFill/>
        </p:spPr>
      </p:pic>
      <p:pic>
        <p:nvPicPr>
          <p:cNvPr id="15" name="Рисунок 14" descr="http://www.homyak55.ru/_fr/1/8342056.gif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786710" y="5572140"/>
            <a:ext cx="785818" cy="68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000364" y="1071546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Вышиваем корзину  </a:t>
            </a:r>
            <a:endParaRPr lang="ru-RU" sz="36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034" y="3143248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переводим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рисунок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43372" y="1857364"/>
            <a:ext cx="25003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сначала вышиваем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вертикальные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полоски корзинки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86116" y="4643446"/>
            <a:ext cx="49292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затем,</a:t>
            </a:r>
          </a:p>
          <a:p>
            <a:r>
              <a:rPr lang="ru-RU" sz="24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горизонтальные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 корзинки, переплетая ленты в шахматном порядке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 descr="http://www.homyak55.ru/_fr/1/8342056.gif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939110" y="5724540"/>
            <a:ext cx="785818" cy="68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F4E65-1EEF-4F9D-BAB1-D4204CCEA31B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85720" y="28572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tx2">
                  <a:lumMod val="1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9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790572"/>
          </a:xfrm>
        </p:spPr>
        <p:txBody>
          <a:bodyPr/>
          <a:lstStyle/>
          <a:p>
            <a:r>
              <a:rPr lang="ru-RU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Шов </a:t>
            </a:r>
            <a:r>
              <a:rPr lang="en-US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“</a:t>
            </a:r>
            <a:r>
              <a:rPr lang="ru-RU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французский узелок</a:t>
            </a:r>
            <a:r>
              <a:rPr lang="en-US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”</a:t>
            </a:r>
            <a:endParaRPr lang="ru-RU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http://www.homyak55.ru/_fr/1/8342056.gif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43900" y="428604"/>
            <a:ext cx="785818" cy="68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http://pannus.ru/wp-content/uploads/2013/04/schov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1285860"/>
            <a:ext cx="2643206" cy="271956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29058" y="1571612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Выглядит он очень эффектно. Как любые вышитые узелки образует оригинальную фактурную поверхность. Его можно применять для выполнения некоторых элементов вышивки, для подчеркивания каких-то деталей – серединки цветов, бутоны розочек, глаза животных и людей и т.д.</a:t>
            </a:r>
            <a:endParaRPr lang="ru-RU" sz="2400" dirty="0"/>
          </a:p>
        </p:txBody>
      </p:sp>
      <p:pic>
        <p:nvPicPr>
          <p:cNvPr id="10246" name="Picture 6" descr="http://posovetyem.com/svoimi_rykami/shov_uzelk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00166" y="4286256"/>
            <a:ext cx="1781576" cy="1745946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F4E65-1EEF-4F9D-BAB1-D4204CCEA31B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85720" y="28572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tx2">
                  <a:lumMod val="1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785794"/>
            <a:ext cx="82153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Мудрец сказал ведь неспроста,</a:t>
            </a:r>
            <a:br>
              <a:rPr lang="ru-RU" sz="54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54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Что мир спасает красота.</a:t>
            </a:r>
            <a:br>
              <a:rPr lang="ru-RU" sz="54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54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Чем век свой, маяться, в безделье,</a:t>
            </a:r>
            <a:br>
              <a:rPr lang="ru-RU" sz="54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54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Займитесь лучше рукодельем!</a:t>
            </a:r>
            <a:endParaRPr lang="ru-RU" sz="54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http://www.homyak55.ru/_fr/1/8342056.gif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48" y="5357826"/>
            <a:ext cx="857256" cy="75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F4E65-1EEF-4F9D-BAB1-D4204CCEA31B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85720" y="28572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tx2">
                  <a:lumMod val="1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&amp;Dcy;&amp;acy;&amp;lcy;&amp;kcy;&amp;kcy; &amp;vcy;&amp;ycy;&amp;shcy;&amp;icy;&amp;vcy;&amp;acy;&amp;iecy;&amp;mcy; &amp;scy;&amp;iecy;&amp;rcy;&amp;iecy;&amp;dcy;&amp;icy;&amp;ncy;&amp;kcy;&amp;icy; &amp;ucy; &amp;acy;&amp;scy;&amp;tcy;&amp;rcy;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357298"/>
            <a:ext cx="2428892" cy="1821669"/>
          </a:xfrm>
          <a:prstGeom prst="rect">
            <a:avLst/>
          </a:prstGeom>
          <a:noFill/>
        </p:spPr>
      </p:pic>
      <p:pic>
        <p:nvPicPr>
          <p:cNvPr id="3" name="Picture 14" descr="http://img1.liveinternet.ru/images/foto/c/9/apps/2/342/2342541_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1357298"/>
            <a:ext cx="2428893" cy="1821670"/>
          </a:xfrm>
          <a:prstGeom prst="rect">
            <a:avLst/>
          </a:prstGeom>
          <a:noFill/>
        </p:spPr>
      </p:pic>
      <p:pic>
        <p:nvPicPr>
          <p:cNvPr id="4" name="Picture 16" descr="http://img0.liveinternet.ru/images/foto/c/9/apps/2/342/2342544_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4000504"/>
            <a:ext cx="2381267" cy="1785951"/>
          </a:xfrm>
          <a:prstGeom prst="rect">
            <a:avLst/>
          </a:prstGeom>
          <a:noFill/>
        </p:spPr>
      </p:pic>
      <p:pic>
        <p:nvPicPr>
          <p:cNvPr id="7" name="Рисунок 6" descr="http://www.homyak55.ru/_fr/1/8342056.gif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58082" y="428604"/>
            <a:ext cx="785818" cy="68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071670" y="428604"/>
            <a:ext cx="464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</a:t>
            </a:r>
            <a:r>
              <a:rPr lang="ru-RU" sz="48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Вышиваем цветы</a:t>
            </a:r>
            <a:endParaRPr lang="ru-RU" sz="4800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170" name="Picture 2" descr="http://crazymama.ru/images/forumgallary/s17136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5008" y="4357694"/>
            <a:ext cx="2428892" cy="181357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00430" y="1357298"/>
            <a:ext cx="25003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середину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цветов вышиваем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французскими узелками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7554" y="3500438"/>
            <a:ext cx="25003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лепестки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вышиваем обыкновенным прямым стежком  или  перекручивая ленту.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&amp;Acy;&amp;scy;&amp;tcy;&amp;rcy;&amp;acy;, &amp;vcy;&amp;ycy;&amp;shcy;&amp;icy;&amp;tcy;&amp;acy;&amp;yacy; &amp;lcy;&amp;iecy;&amp;ncy;&amp;tcy;&amp;acy;&amp;mcy;&amp;icy;, &amp;scy;&amp;khcy;&amp;iecy;&amp;mcy;&amp;acy;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07622" y="3429000"/>
            <a:ext cx="1006506" cy="680682"/>
          </a:xfrm>
          <a:prstGeom prst="rect">
            <a:avLst/>
          </a:prstGeom>
          <a:noFill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F4E65-1EEF-4F9D-BAB1-D4204CCEA31B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85720" y="28572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tx2">
                  <a:lumMod val="1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357166"/>
            <a:ext cx="6000792" cy="862034"/>
          </a:xfrm>
        </p:spPr>
        <p:txBody>
          <a:bodyPr/>
          <a:lstStyle/>
          <a:p>
            <a:r>
              <a:rPr lang="ru-RU" b="1" dirty="0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Вышиваем листья и стебли</a:t>
            </a:r>
            <a:endParaRPr lang="ru-RU" b="1" dirty="0">
              <a:solidFill>
                <a:srgbClr val="99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7652" name="Picture 4" descr="http://sedova.su/images/stories/astra/DSC084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428736"/>
            <a:ext cx="2500486" cy="2143140"/>
          </a:xfrm>
          <a:prstGeom prst="rect">
            <a:avLst/>
          </a:prstGeom>
          <a:noFill/>
        </p:spPr>
      </p:pic>
      <p:pic>
        <p:nvPicPr>
          <p:cNvPr id="27654" name="Picture 6" descr="http://data14.gallery.ru/albums/gallery/148501--41592812-m750x740-uda28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84" y="4071942"/>
            <a:ext cx="2214578" cy="1645115"/>
          </a:xfrm>
          <a:prstGeom prst="rect">
            <a:avLst/>
          </a:prstGeom>
          <a:noFill/>
        </p:spPr>
      </p:pic>
      <p:pic>
        <p:nvPicPr>
          <p:cNvPr id="27656" name="Picture 8" descr="http://data14.gallery.ru/albums/gallery/148501--41592830-m750x740-u24c9d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4089802"/>
            <a:ext cx="2428892" cy="1821670"/>
          </a:xfrm>
          <a:prstGeom prst="rect">
            <a:avLst/>
          </a:prstGeom>
          <a:noFill/>
        </p:spPr>
      </p:pic>
      <p:pic>
        <p:nvPicPr>
          <p:cNvPr id="12" name="Рисунок 11" descr="http://www.homyak55.ru/_fr/1/8342056.gif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42976" y="500042"/>
            <a:ext cx="785818" cy="68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929322" y="1357298"/>
            <a:ext cx="24288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b="1" dirty="0" smtClean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стебель 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вышиваем прямым перекрученным стежком или швом 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намётка обвитая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86116" y="4214818"/>
            <a:ext cx="27860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CC66"/>
                </a:solidFill>
              </a:rPr>
              <a:t>листочки</a:t>
            </a:r>
            <a:r>
              <a:rPr lang="ru-RU" sz="2400" b="1" dirty="0" smtClean="0"/>
              <a:t>   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прямым  или “стежком  с  завитком”. </a:t>
            </a:r>
            <a:endParaRPr lang="ru-RU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&amp;Vcy;&amp;ycy;&amp;shcy;&amp;icy;&amp;vcy;&amp;kcy;&amp;acy; &amp;lcy;&amp;iecy;&amp;ncy;&amp;tcy;&amp;acy;&amp;mcy;&amp;icy; &amp;dcy;&amp;lcy;&amp;yacy; &amp;ncy;&amp;acy;&amp;chcy;&amp;icy;&amp;ncy;&amp;acy;&amp;yucy;&amp;shchcy;&amp;icy;&amp;khcy;. &amp;Lcy;&amp;icy;&amp;scy;&amp;tcy;&amp;softcy;&amp;yacy;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57620" y="1714488"/>
            <a:ext cx="1857388" cy="1930909"/>
          </a:xfrm>
          <a:prstGeom prst="rect">
            <a:avLst/>
          </a:prstGeom>
          <a:noFill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F4E65-1EEF-4F9D-BAB1-D4204CCEA31B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85720" y="28572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tx2">
                  <a:lumMod val="1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357166"/>
            <a:ext cx="5329246" cy="79057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Требования  к  качеству </a:t>
            </a:r>
            <a:endParaRPr lang="ru-RU" sz="44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428736"/>
            <a:ext cx="45005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Правильное  выполнение   трудовых приемов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Самостоятельность при выполнении работы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Правильное  построение композиции рисунка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Гармония цветового сочетания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Соблюдение правил техники безопасности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Правильная организации рабочего места</a:t>
            </a:r>
            <a:endParaRPr lang="ru-RU" sz="24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http://www.homyak55.ru/_fr/1/8342056.gif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571480"/>
            <a:ext cx="785818" cy="68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img1.liveinternet.ru/images/attach/c/7/94/892/94892043_large_4172838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1643050"/>
            <a:ext cx="3571900" cy="3357562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F4E65-1EEF-4F9D-BAB1-D4204CCEA31B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5720" y="28572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tx2">
                  <a:lumMod val="1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</a:t>
            </a:r>
            <a:r>
              <a:rPr lang="ru-RU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Используемая литература</a:t>
            </a:r>
            <a:endParaRPr lang="ru-RU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 descr="http://www.homyak55.ru/_fr/1/8342056.gif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8148" y="5429264"/>
            <a:ext cx="785818" cy="68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28662" y="1357298"/>
            <a:ext cx="714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</a:rPr>
              <a:t>Мелинда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</a:rPr>
              <a:t>Косс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</a:rPr>
              <a:t>Исксуство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 вышивки. – М. ЭКСМО – ПРЕСС,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2000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Уильямс М. Шелковая лента/Перевод с англ. Н. Рейн. – М.: Изд-во ЭКСМО - Пресс,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2000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Малахова С. А., Журавлева Т. А. Художественное оформление текстильных изделий. М.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1988</a:t>
            </a:r>
            <a:endParaRPr lang="ru-RU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357290" y="357187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</a:t>
            </a:r>
            <a:r>
              <a:rPr lang="ru-RU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Ресурсы интернета</a:t>
            </a:r>
            <a:endParaRPr lang="ru-RU" sz="3600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286256"/>
            <a:ext cx="82868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tx2"/>
                </a:solidFill>
              </a:rPr>
              <a:t>     </a:t>
            </a:r>
          </a:p>
          <a:p>
            <a:endParaRPr lang="ru-RU" sz="2200" dirty="0" smtClean="0"/>
          </a:p>
          <a:p>
            <a:endParaRPr lang="ru-RU" sz="2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4214818"/>
            <a:ext cx="7143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hlinkClick r:id="rId3"/>
              </a:rPr>
              <a:t>http://vse-sama.ru/vyshivanie-lentami/blog.html</a:t>
            </a:r>
            <a:endParaRPr lang="ru-RU" sz="2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4786322"/>
            <a:ext cx="69294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u="sng" dirty="0" smtClean="0">
                <a:solidFill>
                  <a:schemeClr val="tx2">
                    <a:lumMod val="10000"/>
                  </a:schemeClr>
                </a:solidFill>
              </a:rPr>
              <a:t>http://www.idecorator.ru/groups/group/10/blog/334</a:t>
            </a:r>
            <a:endParaRPr lang="ru-RU" sz="2200" u="sng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5286388"/>
            <a:ext cx="61317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u="sng" dirty="0" smtClean="0">
                <a:solidFill>
                  <a:schemeClr val="tx2">
                    <a:lumMod val="10000"/>
                  </a:schemeClr>
                </a:solidFill>
              </a:rPr>
              <a:t>http://stranamasterov.ru/node/167750</a:t>
            </a:r>
            <a:endParaRPr lang="ru-RU" sz="2200" u="sng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5857892"/>
            <a:ext cx="6858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</a:rPr>
              <a:t>http://uch.znate.ru/docs/1124/index-5491.html</a:t>
            </a:r>
            <a:endParaRPr lang="ru-RU" sz="2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F4E65-1EEF-4F9D-BAB1-D4204CCEA31B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85720" y="28572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tx2">
                  <a:lumMod val="1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zlataya.info/NarodniyUhebnik/raznoe/lenty/madam20_20pompadur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214422"/>
            <a:ext cx="2000264" cy="201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862034"/>
          </a:xfrm>
        </p:spPr>
        <p:txBody>
          <a:bodyPr/>
          <a:lstStyle/>
          <a:p>
            <a:r>
              <a:rPr lang="ru-RU" dirty="0" smtClean="0">
                <a:solidFill>
                  <a:srgbClr val="FF3399"/>
                </a:solidFill>
                <a:latin typeface="Monotype Corsiva" pitchFamily="66" charset="0"/>
              </a:rPr>
              <a:t>           </a:t>
            </a:r>
            <a:r>
              <a:rPr lang="ru-RU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ИСТОРИЯ    ВЫШИВКИ</a:t>
            </a:r>
            <a:endParaRPr lang="ru-RU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714348" y="1071546"/>
            <a:ext cx="800105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CECFF"/>
                </a:solidFill>
                <a:effectLst/>
                <a:latin typeface="+mj-lt"/>
                <a:ea typeface="Times New Roman" pitchFamily="18" charset="0"/>
              </a:rPr>
              <a:t>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</a:rPr>
              <a:t>Настоящая слава декоративных лент началась во                                                                         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</a:rPr>
              <a:t>Франции, в XIV веке, когда на теплом    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Times New Roman" pitchFamily="18" charset="0"/>
              </a:rPr>
              <a:t>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</a:rPr>
              <a:t>средиземноморском  побережье стали  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Times New Roman" pitchFamily="18" charset="0"/>
              </a:rPr>
              <a:t>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</a:rPr>
              <a:t>производить драгоценную шелковую нить, а 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Times New Roman" pitchFamily="18" charset="0"/>
              </a:rPr>
              <a:t>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</a:rPr>
              <a:t>король Людовик XI пригласил в знаменитый 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Times New Roman" pitchFamily="18" charset="0"/>
              </a:rPr>
              <a:t>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</a:rPr>
              <a:t>ныне Лион искусных итальянских ткачей, чтобы        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Times New Roman" pitchFamily="18" charset="0"/>
              </a:rPr>
              <a:t>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</a:rPr>
              <a:t>те обучили местных мастеров. В общем, и целом      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Times New Roman" pitchFamily="18" charset="0"/>
              </a:rPr>
              <a:t>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</a:rPr>
              <a:t>монаршая затея провалилась, но итальянцы привезли несколько хитроумных станков для изготовления шелковых лент. И так случилось, что именно тогда началась пышная мода на камзолы и плащи, богато отделанные парчовыми и золотыми лентами, так что спрос на этот галантерейный товар неуклонно рос, равно как и спрос на вычурные позументы и галуны. Уже при дворе Людовика XIV лентами, расшитыми жемчугом и драгоценностями, украшали абсолютно все предметы туалета — от обуви до панталон.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+mj-lt"/>
            </a:endParaRPr>
          </a:p>
        </p:txBody>
      </p:sp>
      <p:pic>
        <p:nvPicPr>
          <p:cNvPr id="9" name="Рисунок 8" descr="http://www.homyak55.ru/_fr/1/8342056.gif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15272" y="5786454"/>
            <a:ext cx="857256" cy="75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1F4E65-1EEF-4F9D-BAB1-D4204CCEA31B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5720" y="28572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tx2">
                  <a:lumMod val="1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s315623.vk.me/v315623610/60a7/qypW2kE67Z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642918"/>
            <a:ext cx="2428892" cy="2518950"/>
          </a:xfrm>
          <a:prstGeom prst="rect">
            <a:avLst/>
          </a:prstGeom>
          <a:noFill/>
        </p:spPr>
      </p:pic>
      <p:pic>
        <p:nvPicPr>
          <p:cNvPr id="5" name="Рисунок 4" descr="http://cs315623.vk.me/v315623610/6072/2xrrAMJgxqA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4000504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15-pantofi (640x412, 23Kb)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1538" y="3357562"/>
            <a:ext cx="1500198" cy="965753"/>
          </a:xfrm>
          <a:prstGeom prst="rect">
            <a:avLst/>
          </a:prstGeom>
          <a:noFill/>
        </p:spPr>
      </p:pic>
      <p:pic>
        <p:nvPicPr>
          <p:cNvPr id="7" name="Picture 4" descr="0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868" y="4643446"/>
            <a:ext cx="1929161" cy="139621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357554" y="785794"/>
            <a:ext cx="521497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ea typeface="Times New Roman" pitchFamily="18" charset="0"/>
              </a:rPr>
              <a:t>Поначалу крошечными шелковыми бутончиками и листиками украшали лифы дамских платьев, вплетая в петельки лент граненый хрусталь, жемчуг и сверкающие драгоценности. </a:t>
            </a:r>
            <a:endParaRPr lang="ru-RU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ea typeface="Times New Roman" pitchFamily="18" charset="0"/>
              </a:rPr>
              <a:t>Позже самые лучшие придворные белошвейки изобрели изысканное белье, вышитое целыми ленточными букетами. В наше время подобные шедевры хранятся в пыльных витринах многочисленных музеев планеты.</a:t>
            </a:r>
            <a:endParaRPr lang="ru-RU" sz="20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Picture 2" descr="2222299_lenta (300x357, 32Kb)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14480" y="4643446"/>
            <a:ext cx="1185611" cy="1410877"/>
          </a:xfrm>
          <a:prstGeom prst="rect">
            <a:avLst/>
          </a:prstGeom>
          <a:noFill/>
        </p:spPr>
      </p:pic>
      <p:pic>
        <p:nvPicPr>
          <p:cNvPr id="13" name="Рисунок 12" descr="http://www.homyak55.ru/_fr/1/8342056.gif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2910" y="5715016"/>
            <a:ext cx="857256" cy="75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F4E65-1EEF-4F9D-BAB1-D4204CCEA31B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85720" y="28572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tx2">
                  <a:lumMod val="1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F4E65-1EEF-4F9D-BAB1-D4204CCEA31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3286124"/>
            <a:ext cx="800105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Times New Roman" pitchFamily="18" charset="0"/>
              </a:rPr>
              <a:t>Н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</a:rPr>
              <a:t>ынешние мастера пользуются абсолютно такими же приемами, тканями, иглами и лентами, как первооткрыватель этого увлекательнейшего занятия, Людовик XV. Конечно, ленты вообще превратились в неотъемлемую часть нашего быта, они стали дешевы, их теперь производят не только из шелка, но еще из атласа, муара, хлопка и всевозможных искусственных тканей — такое изобилие рукодельному монарху и не снилось.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071546"/>
            <a:ext cx="578647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  <a:ea typeface="Times New Roman" pitchFamily="18" charset="0"/>
              </a:rPr>
              <a:t>            В наше время, когда рукоделие вообще испытывает новое рождение не только в нашей стране, но и во всем мире, вышивка лентами тоже не осталась в стороне. Причем технология осталась та же. </a:t>
            </a:r>
            <a:endParaRPr lang="ru-RU" sz="2200" dirty="0"/>
          </a:p>
        </p:txBody>
      </p:sp>
      <p:pic>
        <p:nvPicPr>
          <p:cNvPr id="20484" name="Picture 4" descr="http://img-fotki.yandex.ru/get/6430/81454286.961/0_c045b_73650786_XL.pn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03496" y="714356"/>
            <a:ext cx="1992929" cy="2264373"/>
          </a:xfrm>
          <a:prstGeom prst="rect">
            <a:avLst/>
          </a:prstGeom>
          <a:noFill/>
        </p:spPr>
      </p:pic>
      <p:pic>
        <p:nvPicPr>
          <p:cNvPr id="7" name="Рисунок 6" descr="http://www.homyak55.ru/_fr/1/8342056.gif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500042"/>
            <a:ext cx="857256" cy="75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428604"/>
            <a:ext cx="7572428" cy="142876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Применение вышивки в современном    творчестве</a:t>
            </a:r>
            <a:endParaRPr lang="ru-RU" sz="44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098" name="Picture 2" descr="https://fbcdn-sphotos-b-a.akamaihd.net/hphotos-ak-prn1/931279_461086910651036_1738079259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428736"/>
            <a:ext cx="3071834" cy="3292861"/>
          </a:xfrm>
          <a:prstGeom prst="rect">
            <a:avLst/>
          </a:prstGeom>
          <a:noFill/>
        </p:spPr>
      </p:pic>
      <p:pic>
        <p:nvPicPr>
          <p:cNvPr id="4100" name="Picture 4" descr="http://alimero.ru/uploads/images/00/22/33/2011/12/22/82e0c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1928802"/>
            <a:ext cx="1571636" cy="1178727"/>
          </a:xfrm>
          <a:prstGeom prst="rect">
            <a:avLst/>
          </a:prstGeom>
          <a:noFill/>
        </p:spPr>
      </p:pic>
      <p:pic>
        <p:nvPicPr>
          <p:cNvPr id="4102" name="Picture 6" descr="&amp;vcy;&amp;ycy;&amp;shcy;&amp;icy;&amp;vcy;&amp;kcy;&amp;acy; &amp;lcy;&amp;iecy;&amp;ncy;&amp;tcy;&amp;acy;&amp;mcy;&amp;icy; &amp;ncy;&amp;acy; &amp;bcy;&amp;iecy;&amp;rcy;&amp;iecy;&amp;tcy;&amp;ie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57950" y="1428736"/>
            <a:ext cx="2000264" cy="2000264"/>
          </a:xfrm>
          <a:prstGeom prst="rect">
            <a:avLst/>
          </a:prstGeom>
          <a:noFill/>
        </p:spPr>
      </p:pic>
      <p:pic>
        <p:nvPicPr>
          <p:cNvPr id="4104" name="Picture 8" descr="http://mobiser.ru/wp-content/uploads/valenki2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7620" y="4929198"/>
            <a:ext cx="2071702" cy="1428760"/>
          </a:xfrm>
          <a:prstGeom prst="rect">
            <a:avLst/>
          </a:prstGeom>
          <a:noFill/>
        </p:spPr>
      </p:pic>
      <p:pic>
        <p:nvPicPr>
          <p:cNvPr id="7" name="Рисунок 6" descr="http://www.homyak55.ru/_fr/1/8342056.gif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34" y="5643578"/>
            <a:ext cx="857256" cy="75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https://encrypted-tbn0.gstatic.com/images?q=tbn:ANd9GcS3CDD03myO3eR88zph61OdbJgvjcMsDLj-EFXOEnQRTU9oUBP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000496" y="3286124"/>
            <a:ext cx="1894735" cy="1419223"/>
          </a:xfrm>
          <a:prstGeom prst="rect">
            <a:avLst/>
          </a:prstGeom>
          <a:noFill/>
        </p:spPr>
      </p:pic>
      <p:pic>
        <p:nvPicPr>
          <p:cNvPr id="9" name="Picture 8" descr="http://img0.liveinternet.ru/images/attach/c/1/60/482/60482876_1276860380_5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286512" y="3857628"/>
            <a:ext cx="2428892" cy="2331450"/>
          </a:xfrm>
          <a:prstGeom prst="rect">
            <a:avLst/>
          </a:prstGeom>
          <a:noFill/>
        </p:spPr>
      </p:pic>
      <p:pic>
        <p:nvPicPr>
          <p:cNvPr id="14346" name="Picture 10" descr="https://encrypted-tbn3.gstatic.com/images?q=tbn:ANd9GcR7rKWq6xWYDJIBE3DD7zPysTJmfW74Mj3HYIdghfwv_htO0HI5wQ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214546" y="4929198"/>
            <a:ext cx="1434693" cy="1390646"/>
          </a:xfrm>
          <a:prstGeom prst="rect">
            <a:avLst/>
          </a:prstGeom>
          <a:noFill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F4E65-1EEF-4F9D-BAB1-D4204CCEA31B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85720" y="28572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tx2">
                  <a:lumMod val="1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8229600" cy="136207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Для основы при вышивке лентами можно использовать самые разнообразные ткани </a:t>
            </a:r>
            <a:endParaRPr lang="ru-RU" b="1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219" name="Picture 3" descr="&amp;tcy;&amp;kcy;&amp;acy;&amp;ncy;&amp;soft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86512" y="2071678"/>
            <a:ext cx="2000250" cy="2000251"/>
          </a:xfrm>
          <a:prstGeom prst="rect">
            <a:avLst/>
          </a:prstGeom>
          <a:noFill/>
        </p:spPr>
      </p:pic>
      <p:pic>
        <p:nvPicPr>
          <p:cNvPr id="9221" name="Picture 5" descr="&amp;kcy;&amp;acy;&amp;ncy;&amp;vcy;&amp;a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36" y="4500570"/>
            <a:ext cx="2286000" cy="1714500"/>
          </a:xfrm>
          <a:prstGeom prst="rect">
            <a:avLst/>
          </a:prstGeom>
          <a:noFill/>
        </p:spPr>
      </p:pic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500034" y="1785926"/>
            <a:ext cx="57864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Хлопковые ткани: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 рогожка, батист, бархат, муслин, сатин.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500034" y="2714620"/>
            <a:ext cx="55007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Льняные ткани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: суровое полотно, тонкое полотно, грубая холстина, льняная ткань с однородной основой.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214282" y="3929066"/>
            <a:ext cx="34290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Шёлковые ткани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:  креп, твид, джерси.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6" name="Рисунок 15" descr="http://www.homyak55.ru/_fr/1/8342056.gif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5572140"/>
            <a:ext cx="857256" cy="75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kak.znate.ru/pars_docs/refs/31/30636/30636_html_20ef1a0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71670" y="4929198"/>
            <a:ext cx="3705225" cy="1247775"/>
          </a:xfrm>
          <a:prstGeom prst="rect">
            <a:avLst/>
          </a:prstGeom>
          <a:noFill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F4E65-1EEF-4F9D-BAB1-D4204CCEA31B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85720" y="28572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tx2">
                  <a:lumMod val="1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226" grpId="0"/>
      <p:bldP spid="9227" grpId="0"/>
      <p:bldP spid="92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Для вышивки используются   разнообразные ленты шириной от 4 мм до 1,5 см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3" name="Рисунок 2" descr="&amp;Vcy;&amp;ycy;&amp;shcy;&amp;icy;&amp;vcy;&amp;kcy;&amp;acy; &amp;lcy;&amp;iecy;&amp;ncy;&amp;tcy;&amp;acy;&amp;mcy;&amp;icy; &amp;lcy;&amp;iecy;&amp;ncy;&amp;tcy;&amp;ycy;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0760" y="4071942"/>
            <a:ext cx="2166349" cy="170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://u.jimdo.com/www20/o/s5820d887328e831e/img/i9cf9d768ce8d4681/1342533418/std/imag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1643050"/>
            <a:ext cx="2000250" cy="1872893"/>
          </a:xfrm>
          <a:prstGeom prst="rect">
            <a:avLst/>
          </a:prstGeom>
          <a:noFill/>
        </p:spPr>
      </p:pic>
      <p:pic>
        <p:nvPicPr>
          <p:cNvPr id="16388" name="Picture 4" descr="&amp;Kcy;&amp;acy;&amp;kcy; &amp;khcy;&amp;rcy;&amp;acy;&amp;ncy;&amp;icy;&amp;tcy;&amp;softcy; &amp;lcy;&amp;iecy;&amp;ncy;&amp;tcy;&amp;y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689259">
            <a:off x="3807894" y="4422163"/>
            <a:ext cx="1473825" cy="1083695"/>
          </a:xfrm>
          <a:prstGeom prst="rect">
            <a:avLst/>
          </a:prstGeom>
          <a:noFill/>
        </p:spPr>
      </p:pic>
      <p:pic>
        <p:nvPicPr>
          <p:cNvPr id="7" name="Рисунок 6" descr="http://www.homyak55.ru/_fr/1/8342056.gif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86710" y="1000108"/>
            <a:ext cx="857256" cy="75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n_06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00100" y="4357694"/>
            <a:ext cx="23907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&amp;Kcy;&amp;ucy;&amp;kcy;&amp;lcy;&amp;ycy; &amp;icy; &amp;icy;&amp;gcy;&amp;rcy;&amp;ucy;&amp;shcy;&amp;kcy;&amp;icy; &amp;rcy;&amp;ucy;&amp;chcy;&amp;ncy;&amp;ocy;&amp;jcy; &amp;rcy;&amp;acy;&amp;bcy;&amp;ocy;&amp;tcy;&amp;ycy;. &amp;YAcy;&amp;rcy;&amp;mcy;&amp;acy;&amp;rcy;&amp;kcy;&amp;acy; &amp;Mcy;&amp;acy;&amp;scy;&amp;tcy;&amp;iecy;&amp;rcy;&amp;ocy;&amp;vcy; - &amp;rcy;&amp;ucy;&amp;chcy;&amp;ncy;&amp;acy;&amp;yacy; &amp;rcy;&amp;acy;&amp;bcy;&amp;ocy;&amp;tcy;&amp;acy; &amp;Lcy;&amp;iecy;&amp;ncy;&amp;tcy;&amp;acy; &amp;dcy;&amp;lcy;&amp;yacy; &amp;vcy;&amp;ycy;&amp;shcy;&amp;icy;&amp;vcy;&amp;kcy;&amp;icy; &amp;shcy;&amp;iecy;&amp;lcy;&amp;kcy;&amp;ocy;&amp;vcy;&amp;acy;&amp;yacy; &quot;&amp;Vcy;&amp;icy;&amp;ncy;&amp;iecy;&amp;gcy;&amp;rcy;&amp;iecy;&amp;tcy;&quot;. Handmade.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2910" y="1785926"/>
            <a:ext cx="4000500" cy="15240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85918" y="357187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ШЕЛКОВЫЕ</a:t>
            </a:r>
            <a:endParaRPr lang="ru-RU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6446" y="357187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АТЛАСНЫЕ</a:t>
            </a:r>
            <a:endParaRPr lang="ru-RU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14744" y="592933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СИНТЕТИЧЕСКИЕ</a:t>
            </a:r>
            <a:endParaRPr lang="ru-RU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F4E65-1EEF-4F9D-BAB1-D4204CCEA31B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85720" y="28572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tx2">
                  <a:lumMod val="1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86201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Инструменты и приспособления</a:t>
            </a:r>
            <a:endParaRPr lang="ru-RU" sz="4000" b="1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&amp;Icy;&amp;gcy;&amp;lcy;&amp;ycy; &amp;dcy;&amp;lcy;&amp;yacy; &amp;vcy;&amp;ycy;&amp;shcy;&amp;icy;&amp;vcy;&amp;kcy;&amp;icy; &amp;lcy;&amp;iecy;&amp;ncy;&amp;tcy;&amp;acy;&amp;mcy;&amp;i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1934" y="2714620"/>
            <a:ext cx="1877940" cy="3287532"/>
          </a:xfrm>
          <a:prstGeom prst="rect">
            <a:avLst/>
          </a:prstGeom>
          <a:noFill/>
        </p:spPr>
      </p:pic>
      <p:pic>
        <p:nvPicPr>
          <p:cNvPr id="1028" name="Picture 4" descr="&amp;Icy;&amp;gcy;&amp;lcy;&amp;ycy; &amp;dcy;&amp;lcy;&amp;yacy; &amp;vcy;&amp;ycy;&amp;shcy;&amp;icy;&amp;vcy;&amp;kcy;&amp;icy; &amp;lcy;&amp;iecy;&amp;ncy;&amp;tcy;&amp;acy;&amp;mcy;&amp;i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36" y="2428868"/>
            <a:ext cx="2275231" cy="1757362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42910" y="1500174"/>
            <a:ext cx="60722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иглы с длинным ушком(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№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</a:rPr>
              <a:t> 18-22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),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игольница, пяльцы, ножницы, нитки мулине.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8" name="Рисунок 7" descr="http://www.homyak55.ru/_fr/1/8342056.gif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15206" y="5072074"/>
            <a:ext cx="1143008" cy="97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AutoShape 2" descr="data:image/jpeg;base64,/9j/4AAQSkZJRgABAQAAAQABAAD/2wCEAAkGBhQSERUUExQWFRUUFhgYFxcXFxsbHRwYGhkYGBgYGxoaHCYeGhwjHBsXHy8gIycpLCwsGB8xNTAqNSYrLCkBCQoKDgwOGg8PGiwkHyQsLCwsLCwsLCwsLCwsLCwsLC0sLCwsLCwpLCwsLCwsLCwsLCwsLCwsLCwsLCwsLCwsLP/AABEIANsA5wMBIgACEQEDEQH/xAAcAAACAgMBAQAAAAAAAAAAAAAEBQMGAAIHAQj/xABCEAABAgMGAwUGBQMDBAEFAAABAhEAAyEEEjFBUWEFcfAGIoGRoRMyQlJi0aKxweHxByNyFBWCFjOSwlMkJUOy8v/EABoBAAMBAQEBAAAAAAAAAAAAAAIDBAUBAAb/xAArEQADAAICAgEEAQMFAQAAAAAAAQIDESExBBJBBRMiUTJhcYEjkaHB0RT/2gAMAwEAAhEDEQA/AG1wj+d9xvGdZbjSLBMsiT/IgOdYdD6jWNhyYs1sUeHTA5HaNxTUV3GZ56xJNs7dDQxoE1w9Nxod4DQ7ZktXVNtIJlq8NtPe1pAv2/TcbRMkt6/+2lIJAMYyFfnj4j5YY2Zf8PhjWohPJXXLo+BhjZpvT40Gog2JY5lHw8G/IwUhXT/eF8lfTZeBgtC+n+4iW0CTxjxqD1/EeFUL0CbgxrNNI8eMmCke0dIFdeusalUaA9dCMB6/mHaOEiVxulUQiNgeqRxo8EJV15xK8DIPX8xKgwto8iUmMMYI8aADNDEaolVEaoNA7BZo665xGBE6xEYEPTBbPEpjcJ68o9SnryjdoFsE1aMjFRkeQOxb7SmPqNOUaTA/Q1iGXM38XH2jf2m/qKYbRTooSBLRJ6pvC6bK6YbQ2mnqkAWhH5baRxoamBqTz9fq5xgNf435GN1Ir+w1OhjVuj4a84E6wiXM689awwsczw9NKVpCtA6/mDbNMY7eXjpBAMdysMOVHr4QXKX1UfnC6Ur96A6aQUiY3RHjC6QGhgFdUjxUQypwOfqImI6/iJ2tAtHqBG6uvWNURuB10YFhIEn2bEjrGIW68+UMiOujEMyUM28daUryg5v9nmgQR7eiddnYdfpEC0t0N9TBppgtGyV9fxEyFdfzAhVC6dx0OyD4+WEeaOJOnwWJK8nrG4hHw2zrVMExRIDUGaty+UPITS0HrXBqYhXExiNUeQtkKuvSNQnryjdQjxuvOGi9noT15xjxilREuZ15R5LZ0xa6fztHkDzJnVIyGqTjFMub1e3xiT2m+WuNOUQIVz/FSvKNwrn6+cUFPwbKVv6jywgWb15coIKuq1w2iFfWP2gWdQJMH57a8oi6/LSCJnWPlhAyj15QIaNkKgiTMr1XHSAgYlQuPHdD2Qvx8v2LxMpbdGo8IWyZ/W9a1iSZO5emP2j2jmg+TbGLP6nwxENZUxx/EU5dpZXXljvDaRxxCUOo061gLjfQFr9FhR1jtHq5yUjvEAbxznjP9SwlV2UAas4+7V9IqXFe082e95Ru6D9dYktzPbNDxfpmbPz0v2zovaT+o0uR3JAE6Zma3E8ziTsPOOb8Z7STbQu/NXebACiUj6Rlzx3hRaOJMloUz7bm8TVl/R9Lh8LB4q/b/bO29i+3ftrOUTS8yUwc4qQcCdSMD4awR/1mm9d9msGvwFIpiQSGbxzjk3Yv2hmqUlJKLpSpRLJehALVV/iGO4d4vcyepdVqJYAeAoAAKAaARVitevPZ815uCHlfr0GcU4zMm4MlIyr66mNuAqlqUSpQJBwxrqThE3BeCmaQpQIRkGxwroaHrEuj2HshFJZllsZaij0BbLMQ1VrmiN+qXquA+zzx14wxSqKxO7MWiVWRaAsD4JwAPILT+ojJHaRcpQRaZSpRPxEOk8lCnrA0lX8WJ9Kks8aGNLNakLS6CDG6zC9aFsjV16xGpfXnGTpnXnAE+1NiQNyYdM7FBKp/XlpAq53X8mA/9wSoOCCDmC/kXaNDaH69cIcp0GEmZ10IyIPaddGMg9HAdCefka4bxIEc/I70xwjxEsaD8O28TBI2/DvBtlBGJe3oaesaqlbeh+8EhI2/DtGi08vw6GOHUATZfVfvAcwdVrDObL5fh3gSZI68t4BoagKNo3XJI6MQ3mgNhaDbPMp/O9I3mWhsetvCAE2gB8+sMDCji3ESkEgd6mT3XwJIDA5B4L3UzthTjrJSiVywviXEk3gC6lHBAxO5rQc4rts4uFUUQo/KD/bTzb/unyT/AJQvnrLG8o1xGuj5wrnW0YRnZfKb/ifT+L9IjElWbl/on4hOAq79bQtm8QOuOMC2u1vEdlsK5ikoSkqUosEpqT4fmcs4j26K82eYekezbQ/hFi4F2RMwCZPdKPhRgpW5+VPqdsYZ8G7LokkKmMuYKgCqEHb51D5sNNTYxOADqzwGZ61hkzoxs/kVZvIlpQgAAJSkMlIDDkBDjg/CDNUFqogVCafTWpGRPWI/COHmYoKXhkHDYp1O+lfIC78NkgC6gOoCtAwoMWxNNYqq58efa+/hGZqstesf5ZvZbOEpYAemnI6dNBFpmFCXIOwrvoIybZFE96apI0BSPRojmcOBDe1mkf8AFvNKQYzMv1Cn/Ff7j8fgTv8AOtihdqK1j2gZ3uvVmx7qhQ5vWJ7JazLV7OYErlqN3ChGrc6NAlrsqpAvCYVAVSlbKG7EsRTeBv8AUCaULQTQpvIOKXNTuk6xF96m9vsveKJWkuAziXBQgldjUELS7yvgU2nyH0gSxdp75KFgomJopCgx8orNu7VEzZigWSSovokEm8WyA/KNe1HbewTUApMwzkjuTEIILjJRUA6Scq7RueDmdS/f4MTzcMzS0uxh2y7YizouoIMxQo+CRWpy5YxzSXxGZNmXryln4iXzycwBbuJmcsqWSpRL1ptgK6eUOOz/AAkqVenpWmSn4QLpWflToK1PhiYp93b46JHKxzyWTh9smzpYly1JTdcEg5eGOdY1VIMpyZqirmaAVUaHwhkntIJaWly0oUQwTilCRgwYMTpyiq2riky+ssUhWJKQx2dqDGkFda1yIxt18aLJaeL2iShKgHQcFEhRrg8ZCaXN9tKTLuqStJBKiTVN3us5pinwA1jIP20F+K7OkoNMctRpj7u0Spqf3Na/47xAlZ3/ABbiJgrrvbbxQwyQHD99BTCPVI5/i+raPAaYZaHf6sYk69T9W8CERmTXPHfXlvEC7OGfx9El6pgy8Om+n6oR9prY0sJSWvKD8gC+Z2j2wk+dEVrtstO7aYedDFZn9rZBneyCu87Vdr2l7XKI7dPKUEjHLnrFfsHAwVpJwBvE8i/qf1hGS6TWimZ2uWWmbbFkhKA61lkpFHP2zJyAMWnh0xFnSbHaWmS7Qksu6zrrflqoNLyDjQh6CF/ZjhhCVWlYqsESgRgiveqRVRD8mhfx5Clq/wCX04hSmwO8Fa3J3HtVwc97TyVWecqW5UAe4o5pyffIwjShUw0FNYt3GrAZxBX8NcRoMS8T8C7L+2Um8TLlEOLqSVrSCzoSASlGXtCG0fEZP23s+hrzqqFvsR8A7KzbTMuSkuU+/MV7iBqTrokVO2MXKTY5NlSZcjvKIaZOPvL+kfKj6Rjm+MX/AIbwySiz+ylpCZd0sEb5vionMmpjnfakpsRJWqh936sw0e1pENVt8me2aGfCOHFaryts06jI4Db9Yp3CuPhZvqlqNaVAGebHKH1n7fqJSiVLuuWCyVENQnIDLE0irDWKF72+SHLdU/SC8y7QlDJCwCWzBZwnIDF8v2izSp3sEhCaaZlRPxF2cknYB2rhHMOAT5hlhSiTeJKXyScGbM1L7k5ReJ9uE1IWGCwlKVPgAHdQGb4V1OpjC8zyfuZHRq+P46nGl+w+1doQjuuoq+gA+qgAeYEILZ2uuGqljQKSU+qFfpAnEuKzChQkd0Ad6YQ6lZAjIYMM6UYAkcqsXahUqaufM/vBSikpmd504Z58oREvJ0Or1x9o6PZ+0Btk1UuQZSVJF5S1rJuh2d1kl+QeDJljlWZKp0ybeKJajevUU47ywAfdA7oNXUpnLRyZfaqyIJMiwJSTmqYpbH6UqcCFfEu086eLhoh3uh6theJLlshgMhFc4PjRJeVv5CrV2mWolghKT8LO/PXXR4h4fZplpmXUJvNUtRIGqjgkeMLZdmUrIDnFqsCxJQhBZjVQBIvHJz1Ro0saXSM3M/n5D7NYpVlF9SkLnCqUoReRhgSSCTj3hQUxgmXxom9eADEKSUkluQJPIjaElo4qFEgIB1AdKfEvfX4qjDxIAgGWk3xgA1NXB8o08WHfySPxnXNdjq0TjMXSl4C8r7ZktkNeUb2bhjLSSe6pV33SlT5kZ0GL0geXbEqAQ9wMHTtzFeqiJ5SQxxAa6FMEsn5UuaDzJrGvj8fHK62MWNStFr7L2FK1sQO7LBA+at12wATSgzIjIE4aJ3s0qksTLJGt28Kpwq4AJB0SccciTLP5vRm5J3TLTL6oNRjWJUkNl+HTntA8pdMvMbH5YIR16hqJgGVEwI2/DXEPhvEqVjX1H07RGknf8WowpvGwJ3w+rT9oAI1mLp1psnaKtx+a8wDQH1J2GkWiaKHx1+r6oUWjssm0LC76kEOHTerjiywDAZL9YbGY53RULfIWpKbqSqtWDwVwnhftVJlGntHK9kAOR40T/wAjGk7g86RaJiFzL6GTcbcl3cODSLd2J4fSbN17ieSb17AFnU//AIwia9l7Dq/Hga2yWALoYAUpdp74pTDrWENrkDGmuKcHQp/d36pFjt05jjmaXlAsFHIgPCS1WgKUhAL951OXLJH3aPXkUoZih10B8M7KiYQueHAYplFvArYV/wAcBm+QfaTgVrFqVNsy1lExKUrTLmCUoXQzFbhRlnFkkMSYs1mtjFj5xQe3X9QFd+RZFd6oXNGX0oOu+WWsZ9ZK3su9ZlckXHu3RsUpNjkKCp/eExYUpaZZUSboUolS1AlnODeApNqt8xSu+VTKUK1kvvVwAa0hBZZhCnqDDGzqWoLIWoFKCpq1IIp5Qptk+Tlksziri6O6kAhizB+WPlrDLsfJCrUVEqXdQpRegIoAkcyQnHOEC7Utu8pzkM/OLb2XsfsglKx/etF2ZdZyJYIMtJ3Wo3+SUwnLWpYWHH+XBfbMKFSyzBzsW8g33jazqWVApcFdEIq5GROgarmB5t0qTLvFavkQzPm6jQt5bxb+y/CEywVJfvl1LV3io/LLBFR9R8NsT+daPoeMcbZvO7PqEi5g6akYAlh4lqPgKMMx85W+SSoj4UkgAc2zj6pnK9otKAaOXArRPvB9XKQTk7Ykx81cSsJ/1U9NTcmzAwOQWQ5JoPMRr+LhdPUmTmqqEqQBiF+BiQzU5Mr/ACDH9Pzida5V66UjQkKveo/ePJvBkKe6WPmOug8aa8K309krk3slpBLXSAMWNGGXjhE3F+N3+6hIQNMW1cwLJ4RNS90Ak6OT5M4iSXwpQcqQol2F4MPIY+JaKsXjXPwJWNJ7ILNKUqoISn5lUHg1SdgDlDKXNQiuJAAvqGnype6OZfwjzuJczVq0uoYnk5oOQhbaE3iWe78IOLanIRY/9JfiE0E2niqXdIL6v+v2EEWG1GatN4lkuSOVR+vKE13IVhhw9k4lhnqdhpAYslOuQLRfez09UtI9kpSMXYkuTtV+Z0pgTHsLuC2kzCyRdTz7x5nwfwjI3FMUt6RBeOW+UdMQk7/j0PrSCEp5476596IJYG3pWp336ynltt+H6TkIyGAmSBAbw20H1R7Tb8P1Vj12HL7HRMaqmc8fq1ODCBDRFaVgYN6anRO8EWAMkf4/nC+fMOb/AIttTFW47/U+VJSUyRfXhWiU5VIPe5Dzibyekh+Ngvba0Tv9a1nF5SmF27eBav8A7ekWC09o02WzplOE3U4A95Rq6iXZLkmgPjlHKLN2vtBtBmhZJWLqzldVk2AYsaaRbeGcAMw35pdyHcjVszE8U9akpUJ80NeP9uDaUIEmz3FhLGYVUGANxIHq4ocIH7IBaEzJswlalKCQ5NAKn1p4QcmxJDIQBeLOe4bouo7xofAZnYPCfiVpvn/TWc3ZY99QOOwOpr6x28b4XbGRSXXRr2o7VKnkyLObqMJk0Z5FCD+Z8Iq6ZCEADmAKZByX0GZ/OLJO4aJUo3Ww7rf8WyipWuaCLuAIKX0dsfIRJnn7fB67ddA861S13kpZIqSQkANq7PAqEKdwq+FUNCDWj5PzjRSRLet5RxoRmNYLsq0S03lC+on3XYa97M8olfHQOhlwLg8tMz2k/volJMxaUjum7RMu9mVLKUsNTWHXBpE9doVOnuJsw0RmH1GVGDZDFoVSl2lc2VJko9pNC0TpgAAACWMuWckoSC5ydcdTsXAEyUKtSklEycohSSoqCSxKijQHTwGMSZ6fqXeNj/JbNuF8NlyQStifieiQMQCdNhj+TuVa1zGNUIwKsFEfKn5U7/nFY/3IqUM1DAYhO+hVvk21G/DQZqnWohAxc4/SP1OTtiaZe+eDZqeN0WmyXUJMxgO6wAyQKgDnj4iPnr+oVo9nbrQlIqVAnQKUhJUWzLk8o7tNtyTVTCWkFUwnBMtNVPzZm+0fP/F+Ky51omzlpBM2YpfvMWUokUJrTlH0P01OttPRk500yqoGdRv94Mk8Qus4cbUI+49IaiRIX7o5s6SOaXL803uUYjgSFjui9sCyuaQ7K8DG3j8bInuWiTkh/wB9DYpIGSk4ctPAiJLP2jU9FDkoE+uPm8aDs+yu4RdHvEglY1F3Lw9IIs9iMxR9kWSMKfm4x2cnnFS/+hM49GqbVLP/AOMOauA36tAtqlrVoE7EHzaDrRZ5ktTLWJbCpbHRgcMD5RBY0TVrHeYKLAtjR6faAvvVC3wDS7FSleRH5QbZEJCVJaqmcs5AFWGVaeUMh2dWpaQCm8XrUYO7hofdkeApFtVLnALKBmzEkUOFfHyjsSp5J8mRJbGPYTgQI9opPdwS+ZwJbTL+IyOgIkNgPADnoI9g6zNsybyOns5x2m/qSizEokgTF/M/cFcmAK88CBuYq6J3FreLyfamWagk+zQzZCgV4Aw47FdhQAm02pN9au8hCgSEihClV7yiKsaDnhe368DqrCErHWTmnr+hc6iOEtnKp/ZbisgXwlSmx9nMdWeQIUfB4Hsv9RrYmhmEkfOEqI8VAmOtrWPp/BX3ucc3/qbwdLptKAAoquzGzp3VFgA9GJzcQGXDUT7Qw4ubemhHxXtlaJyWXMN35QAkeISA/jCYSlKF5bhIP5xtYLL7RYGQxiwW+yAS0p+Y/lGdVVXLKYlII7O8MQpKLtQpaa+Jf8jHVZ12VKHgwBqS+Hu4xzTs3aUypaFKN1KZrk1YCtaVzjS3f1Emzp5CUOhXdloHvB6PUmqs9PzpxVMTv5PVuq0ObfxdSz7OUolUwd8kF2AYvoAKNDjgnBvZpAAONT3nJvM9BGnAOBMm8oEqUHJKTXuqp7woOqw24jxaTZW9opjUgXXPvA/MwG5/aKceN72+wqe/xkHt9hJQzHD69E69esc943wEglgRjlz15RYLb23CgyEJAwc3RkBir9AYTrtRmF1KQf8Amefz75DOGZfEWRcsdjx1rkqszhakly9IJ7OcAm2q0IlSw9bylKcBKHF4mj6BsSSAMYaWmUACSfJaz+S46n/SrhKJNnE4nvzO+SXolyEJDk5Or/nsIxvLxT488sonFyPez3ZOTYJUxVVTJpvrUpnce6ABgA7AbmphJxu3KmlEsEhIdR2D/mo4ftFm4hxMTJqZOoUTzCSw61EJbVZGJLMHo22GOgIA+pR0j5ryMnu+OjT8bGo5rvsAkyEpyGhJw2SAKqyoG3OQbSrGWvTP7aRW6aFhgVZIToBCiTarpTcSDMVRL1CUjFX5l/vFK7a8bXMX7ITFFCfer7yjiTrpBePheWtHc+X0Wxj257eIUDZrOvuP/dmJwU3wJf4Rmc455b5ktXuqJOdKHkHMDzkXjdGGf2hpYuAOAbpHp15x9T46+3j9JXBl1br8mV/2ZFUlvy/aD7Pbl0d3132P3iwf7Jt15wVYeGByjSobQt+riGxVT0IdpCeVxKYWNFt82I5Kdx5kQ0snEFuHUoXiwBIIfc/vDNHAkg+4MNOe+0G/7OlQukUOh3DMRUEPjFk+Rl12IrIIp/DnUlShfvLAL1NQMMqflDY8JCksRgxGIYgFiKhmaDbNwljeUVLIFL3wumrABIfJ8Yay7KHwHpqob69VgVTb5J6pgnC+EpQqjkmjqIJxIzJpWN7JLu8VDfFLR+ZG0OrHJqP0f6S1BC+cn/7mnaUjX5lawzZNb2n/AGLoU9U21O8ZEoHX8CPIT7EDKqk8vwfTzj29vlqNMKJgaw8TRNQFy1Xk0diXHu0IADGPTaDvh9Wg3xi7aK1LJZqjXHwKtVaCKP8A1JtYEgSz7y1gt3sE1ep1YQ0472vkyAQSFzMkJYt73vG8QnHntFItahaVlc0hg3tJgcIQPhly9Tjk5qTrEvkZ59XK7ZTixNvYLwiSqWhM0jurJ8hR/wA4ZcVnpIlqBDd7PYNTHWB7fbTPlhEiSbqWAmKISCwCaJwZmxvHeENqkzUe+mm2HpGbTS4RXphNr4iSm4D3XfmaY8os/wDT7gAV/eWKnB2oHTWpzr4RSEVflHUuzFsTKst5TAIS5qn4brioOkH4y9q5PMccZ46izJCEhJmKHdTdSQ3fBJCSTnhz1eKTa5xUsrWFzFqLklSUudgm8QBTACBbXxFSlmYQkrmKNFHDQHQAZCgataR6FzCAJKaqLBZSACr6U5l8AMObxtKplMrxY1K/qHrMwJe6UjRcwkEcgPzgFVlnTVNLkImqxZIq2oIQknzMWHgv9I7RaFCZa1qSjE3j3jsAfd5nyjpXDOHy7HLEqUEyZeJCBVW6pqmfy8YxPN+sRH4pb/yWRiddHF+LdhrchEtYshaYHeWFqul2KVB+6fBo6bw0rkSpcshrqEhuQAA54RaxPmX76VoUghggpYAbLFB4kwt4rZ2UFqZD0DKvKP8AjdSAPxKxaPm/J8qvInn4KcMKa5B8ASaKJBUcwzkIG+ZOXhE9ttyJssAqCFlkkKfTJg57rnCBgSS10UyOCXPxMcfpqScWwhNxriiLPLVPmVCQUygcVKNFL3JNH5tQRHMO36ooppL2fwBcf4/LklSJJdZTdKsAlNKAYuaVpHP+ITWBOf6wtVxNUwrmKLqVMJJG4pTSjNtG00KmpZCkqINQaHyMfUeP4f25Sn/JkZbdvbHHAuEhnJdRIfmXNPCHtmsypA7xvy/mLXkO472N5O+I5QB2PlsSlbhRDgFq6kHXaLvLkg0ZwXzxcqGQjTtLSS40RZa50CJsYPnk+uwhdbrOZSkzEjDHdJFcT4+ENuAyyZKTUgFQSS5dAV3C5OF0CGCrADp+H6hvpCmm1wJ3wQSJIUARgajDAlX3idFk5+uiTtBMiSEJSAWAwqcHSww3if2FPDTY6naGLYpgSbK3Q+oZkwSiTXx1OqdBvBKJVfHUfNsN43Eo7n/yOQO2nTwSF0zWySMKHDQ6bnGkJbKL/E5hyTcT5Bzgd4siE3QSQGD5JHzDMnIiK92OQZk2ZNPxKWrLMsn0aC2Jt/iy4tTw223jyJAOv4EZC9kZwviXY+0yO9ZVlTZXrimr9THzHKFkzhfE5ndUFAfVNDZD5uWUdcXZh0R9R0iM2TntjqMaQ9+NL6bNFZv2jki+yiZIBtMwFSiyUJLB9SrFhiWbR6xLYuGieXA/+nllkJZr6nZSiww9MsjGvbyaZtu9in4AiWBX3lMo47qA8I6BZ+BJloTLSzIASKYsTWpzZ/GJp8f3ppdIo+7pLfyVSbJPT7UgGfZSeucXWZwhOo9Pphfa+HoGfTcoG/Ha7DnImc2t1k9lM0SoGmmRix2biJNjUl/eCCa5Om9tin8Qhd2ls5VORLlgrUQwSkOSVGgAFSaesdN7Ef0oKJQXbCCQP+yD3Q9WmKzrkKUxOESffnA22OiHVbRW+z3YtVoabNHs5KaJf4kh8AcnzOLZ4R0rhPDZNmF9EoJH/wAq6rVolD1CeQA0ENU2JCQFUUoYaJ/xGXOp3gfiQ9qQlF8gD3ZZCfNZwfOvjGN5f1DLm43pfpf9/s2sWKV/6DWrj8q8PalTD4GAHqxJhjYuM2SdSUtIOgLH0NYCPY9E5ASbktJ9/wBmLyyPl9orxwEIeK9hZkubekuK90ihAy623jOapLZUpw5PxVaf/BbTZUIJU4rV7led6WxbdoHJRMLIClnP2aS//KYtmGxinWrtqqxm5OmSioZFyQfCo9BFZ49/VuatKkoUUpA+FwK0DnE+Zwxh+HBkv44JsmofZ0bitvlWZBE0pvZSkKol8irFzmcSKCmPL+0PEFWyYx91NWAYaAAZADARV7DxJU20pExRU5Z8g9KCLRZ+HFgoFlFICnAILDHEVpG94vgTjj3fL6/sRZczoSDgQTf0IZtTl5Y/zAUuyOVJIYpe6R512i4CxhOJc5ktrCTiMpLGY5AAYNiXApu8WKtNJEzb+Ars6sTpYSqpBIJzcEMX1Y47Rc7HwNKwCpcych/dUtSk0UHcOys8Xzihdm0+zqTj1SGVv7ZKU6ZRuIBYEAXlGj1qwcZRdnqftzVdi8s7fB0ZKEpTkKMPdGCSMydIB43xwSUkgsXpXckkBt/MiK7w+xFDGZNm3ziEKLJPyklwoh60AxYqgTtlOX7NK0m+kYnMHukXg/8AjVgO8Ih+/LXAn7fK2T8NmqtM0qU5CU3jXkALxdg5qdAWq0PkTJ8qspUth8BlJu5/F/3Na3icfez512R7RmTPvKBKJiShbYgFiFJrikgHEYR0iVbZRSCLRIbW8XA09ndCnoKMBhi0dmnXRx6XZY+GWkzZSJjEFQLpdRuqSbqgWADhSVdGCxZw9QPFvrFbynz9YC4TKAlABLJLkOkA1vVZwATizZtDSUA+XgRqD8I39Yq5SIba3wKO01s9nZ1BJZUzupY5qZzQbk+Ea9mJXs5bDNtcB/ELuLTzabUEJqmV3R7xdZAfHQUwzMWSXYroA0+3LaCX9ReR8aDBMcdbamMiNCevPaMgNEzRXf8AWU8N9Mcd41XbE9Z1J1ic8N5aZapGkRK4dTP10O28UbotlSci7Tj2XFDNI7pXKmjcAIf1SoR0wFShTA1p4l8qVhb227Km0SXlt7WWXTleGaXJ2p+8VngX9QVWX+xaJb+zoPhWnClQXDYAsd4Qv9On7dMa37Lj4L3/ALapWJ6c89IV8dQizyjMWWAG7k91kjBz++hgC2f1gkhP9uSpSj8ymD97RzntFKtdstfFJrlgkUdrqEDbU4aktA3UvieWHj9/ngun9KZCZk+ba1++6pcp/dCih3fySDkAdY6falKXLQEuSj30gsXpXBzng0c94TKFns0uVLUHQKuHvXiTVIqz6PhtDixdrVoYLQ7ZpJfyUktHynmN1bR9F4mP1hNFjXJnKDBNwGhUSSps8eucE2SzJQGUq8AGAdhTXNR5+UJD2pEwUSsHcDHmRECrSVHEvmlJc+b0zxPhEGtFum1rotaOJXWAoNEp/U5Rzj+o/wDU/wBkVSLOpRmYKJFEHYhTFW2XpBfHOMSrJKvlPtJyvcQKv9RV8o8HOFKxxq3SypalEqvKJUbwqSS5NKYxq+H4zyL3rohzVMPU9gs1a5hKj3lEu5Lk83xidMql1qZvrsdsIns9hWpqE7t1SJlWBYoUPy+x+0bUyl2SbRpwyyiWsKcOMBodS0XSxcZk3Am/UJzcPQ4OnlFMlyyguB5OP2ghPETge94V9KekWR6KfVg0lRY+I8Xll0i8oc2BqC1WJEKLVaTMKSoEJGAqa+LAmIJKiqglr8FKH7QzsfC1KLkXRsXUcqqNW2EeU45ezm5kCWlRlrIBASksN2z+3nCKwzSky1DIg+RjoCeHAIZgzYU0incQ4OqSo90mWSSCA93nEvkt0xXtt7LLJ4gFB9cKgHFwwZINVXWCiUkOzPBci3e0QuTlMF08u9T/ALhSmpNADdujYimWeaXZC8cUgO//ABINcYvfZfhKwRMm0NAkEh8hUZHCkTYsLdIG7SWxN/0XMCv7ag2ivDTmItHZ3sjcIVMN4jAXaOymxIzEPJVnJHh9R+EctIZWeQHwGOifmIpeOiunjUjGp5IbyNoNszA5Y090H3tnPxdPA3H+MGVKupP9xdE+9SgdWQYY/wAxJauIpky76jQDXGg7rJGJioptSps6+v3lUAf3U5JxPjvygu2T6LH2U4PdF8u2pxOprmaxahL66MR8IUDLSBkIMKInu3vQvTfIGuX10d4yCVJ66EZHlQprkSFPVdVF6q2EQzJX2y+lO8EIa7TTbG7sD80TMX8a4/MdhpFPtoehDaZKmo+GT6KOQ36zrHG+zKJ6v7iAo4XiA+Le9jHQFSg2GWJA+UU7x3jEyg+Axr7vznQbdGOU9odN+rOSy+wUpJcIHjXJ8y0PrNwsoAGQoBpUYDKLyuzgjAYaq+R8hAk+xVpr9WvKORCXQby77KbbrIbvdxHI0YfeFSOIqFGV6/eLxNsVPD6tE9dGFdu4MlfvJB3aueZL5RD5X05ZX7T2aHjed9taYglcX/cffAecSWntPcSw8hh+/jTYwXN4MkDupDcuX3iv8S4acYgf0v05otfnulqT2Xa/9QSZhN/N30yrUQWngiScM9Pq3O8VwOk1emBzHKH/AAzjTf8AcqPno2WNO7hyi2Gp40Rum+QiXwoAYDD6flO+0Ef7WnbHUfMNBvDSzhKsCPTVQyG8TJk0zw1Vok5DY9GHaTA9mIv9jScvz0Og2jZPZ9ALhPodvvFiFk2z0V8x33jE2T6ctB8u52jqk47YiRwUaeg3GZgyRw4bfh+kw7l2cDTH6fmH36eNglhQ+o+VQyTtDJkXVi6Xw7Lwx/yGQjU8KGN3J8DoDmecOADjU1+s/Kf16rGhs+22Gyk5nlB+qFezFErhqUnupCa6JGahruILkydNNScgchsYJ9nn44p+lWQ5xOmWwrhhV6e8NhnHkCzLPZuiDqofEd49tfEESEXlEDDR3N3JIJNRlC3iPaJEtwhlLzAIo7GqqtnvtFbn2uZOVeUSo61upGiR+uMd9v0A5+WE27iK7RMdWXuIc936j9X5YQXYrPdr11hEXDZDc8zX7bGGvsufry+0MlfIFP4Q64PxC5y6239Is0i0hQijSFN0fvDaxWkjr99hHMmJVz8k/s5fBZ1CMgSRanHX3jIj9Wj3umLU6MdPirVA268Y2Sf5YfWWqrr8o0jCnxfLh3zqdowKYYMbtfdHwnnrFehiN38PFP0DIHrwiaWok4vXVXzK0HX5jmbXHOne+pGLCN0K5nB/eOa+uhAtBIku0zw0X8g365xi5VcM9FaneNUVGGXyn5RqYlUA+Ax0HzjffrCOdHGBTZAbDL/1GqoGmWUev/sdBvDEgMwbDJvlUMgdIiWn75/Sc2hk0dEs+yhvD/13c5Qs4hwxwaa6/VrFnVKGA9D/AJD4RAtqs4bD08czBU/YbL0c2t/DQCes4VrsqkF0lovdusjmE67Dt1SIbx6ZbNbQmsHGLhqSg7OU/wDi4bwIizWDjxIqL26CVZEVD3h5NvCK08KfLpoXL4cpJdJIOxha2jrOiWXispeBH4fpNe9TCGMqYhx3k5fJqofr1WOXpt88e8EzG+ZLnzxHnBMntEQaomJ/xmK/Jd6Gq/2LaOmOGorEa/SNE7RJdrjnqr5vsY54ntPvNHkfGjVjFdqfqmH/AIjbV9IZ7oXov5SGqctD8pD95W0DzbfLTW8Nfh1Bqz6mKEePE+6mYf8AxGvypBzOcYFTlmiEp3UXPqScvSO+zfSOOf2Wi09qEAEIdXJ2wIdyw0zhHa+PTJimB1ogVPNX2bnEcjgilF5iyrYOBl94b2bhiUhglvDbCp2g1jp98AukuhVZuGKUO9QZJHia+UOpFhADADQeo15QVLswr+31QXLlcvTbaGqUuhVU2AIsrH1y2Ou8HS5fVOWu0SCX14ctolb8/wBeW8EkKqgdSAOhEsma3Q5xijT99htGl7pz9oNCmNrNa2z9R9t48gGROOvqftGQDhbFNBiDUUzHwjVdanXrTz2tMWoc0D4MOvygdS2DgChGQ+raIVWlQvMW7uQH/wAYjnqWJcDBc+prmX7x+ZODCMSvDwaijmrU9eUQpJLuTicz8yd4mEgOaaZn5lRzR01Sunu5fKPk3V1hE6p++tXSM0nIHrwheugDAZZD5TGotKnZ8j/+qD+pjjk8NEz3o711UfiUMgB/G0aP3dO7oB8H1cs41CeeJzOS4gnqu4MPAfKv7COaOhLu9XqcyczkGEaTZdMgW2GXiYlkh6lzU4k6iNZBctkwwprpHDoltVnrXqo1hcuz060/aHluoogUx/WAp6aef5mO1KY2HwKV2YRAqxjp+cMldekaTE9ecKcDVQt/28aQXZODIWWKR6bj7RsYZcHV3x1mI8pQNNi619kgagdekA/9NAHraOhz0D2b7Z+EIpnX4YYknzoUrYhkcHSBgMNtDByLEBhr+sGhPXnEgThz+0HsF8gabNh1pWsTJk9U3iTXrKJZQfrnHTmzRCK/zryjcJ6roIlSjDc/qI0UgMef6R5C2zw9Y7xgVz/FtHi0ivWcalI9P0EGgGYrD/8AreIlde9tE6ZY65mIlyg3j+kdQLNUqPV7eMjyZLHe6zjyDB9d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data:image/jpeg;base64,/9j/4AAQSkZJRgABAQAAAQABAAD/2wCEAAkGBhQSERUUExQWFRUUFhgYFxcXFxsbHRwYGhkYGBgYGxoaHCYeGhwjHBsXHy8gIycpLCwsGB8xNTAqNSYrLCkBCQoKDgwOGg8PGiwkHyQsLCwsLCwsLCwsLCwsLCwsLC0sLCwsLCwpLCwsLCwsLCwsLCwsLCwsLCwsLCwsLCwsLP/AABEIANsA5wMBIgACEQEDEQH/xAAcAAACAgMBAQAAAAAAAAAAAAAEBQMGAAIHAQj/xABCEAABAgMGAwUGBQMDBAEFAAABAhEAAyEEEjFBUWEFcfAGIoGRoRMyQlJi0aKxweHxByNyFBWCFjOSwlMkJUOy8v/EABoBAAMBAQEBAAAAAAAAAAAAAAIDBAUBAAb/xAArEQADAAICAgEEAQMFAQAAAAAAAQIDESExBBJBBRMiUTJhcYEjkaHB0RT/2gAMAwEAAhEDEQA/AG1wj+d9xvGdZbjSLBMsiT/IgOdYdD6jWNhyYs1sUeHTA5HaNxTUV3GZ56xJNs7dDQxoE1w9Nxod4DQ7ZktXVNtIJlq8NtPe1pAv2/TcbRMkt6/+2lIJAMYyFfnj4j5YY2Zf8PhjWohPJXXLo+BhjZpvT40Gog2JY5lHw8G/IwUhXT/eF8lfTZeBgtC+n+4iW0CTxjxqD1/EeFUL0CbgxrNNI8eMmCke0dIFdeusalUaA9dCMB6/mHaOEiVxulUQiNgeqRxo8EJV15xK8DIPX8xKgwto8iUmMMYI8aADNDEaolVEaoNA7BZo665xGBE6xEYEPTBbPEpjcJ68o9SnryjdoFsE1aMjFRkeQOxb7SmPqNOUaTA/Q1iGXM38XH2jf2m/qKYbRTooSBLRJ6pvC6bK6YbQ2mnqkAWhH5baRxoamBqTz9fq5xgNf435GN1Ir+w1OhjVuj4a84E6wiXM689awwsczw9NKVpCtA6/mDbNMY7eXjpBAMdysMOVHr4QXKX1UfnC6Ur96A6aQUiY3RHjC6QGhgFdUjxUQypwOfqImI6/iJ2tAtHqBG6uvWNURuB10YFhIEn2bEjrGIW68+UMiOujEMyUM28daUryg5v9nmgQR7eiddnYdfpEC0t0N9TBppgtGyV9fxEyFdfzAhVC6dx0OyD4+WEeaOJOnwWJK8nrG4hHw2zrVMExRIDUGaty+UPITS0HrXBqYhXExiNUeQtkKuvSNQnryjdQjxuvOGi9noT15xjxilREuZ15R5LZ0xa6fztHkDzJnVIyGqTjFMub1e3xiT2m+WuNOUQIVz/FSvKNwrn6+cUFPwbKVv6jywgWb15coIKuq1w2iFfWP2gWdQJMH57a8oi6/LSCJnWPlhAyj15QIaNkKgiTMr1XHSAgYlQuPHdD2Qvx8v2LxMpbdGo8IWyZ/W9a1iSZO5emP2j2jmg+TbGLP6nwxENZUxx/EU5dpZXXljvDaRxxCUOo061gLjfQFr9FhR1jtHq5yUjvEAbxznjP9SwlV2UAas4+7V9IqXFe082e95Ru6D9dYktzPbNDxfpmbPz0v2zovaT+o0uR3JAE6Zma3E8ziTsPOOb8Z7STbQu/NXebACiUj6Rlzx3hRaOJMloUz7bm8TVl/R9Lh8LB4q/b/bO29i+3ftrOUTS8yUwc4qQcCdSMD4awR/1mm9d9msGvwFIpiQSGbxzjk3Yv2hmqUlJKLpSpRLJehALVV/iGO4d4vcyepdVqJYAeAoAAKAaARVitevPZ815uCHlfr0GcU4zMm4MlIyr66mNuAqlqUSpQJBwxrqThE3BeCmaQpQIRkGxwroaHrEuj2HshFJZllsZaij0BbLMQ1VrmiN+qXquA+zzx14wxSqKxO7MWiVWRaAsD4JwAPILT+ojJHaRcpQRaZSpRPxEOk8lCnrA0lX8WJ9Kks8aGNLNakLS6CDG6zC9aFsjV16xGpfXnGTpnXnAE+1NiQNyYdM7FBKp/XlpAq53X8mA/9wSoOCCDmC/kXaNDaH69cIcp0GEmZ10IyIPaddGMg9HAdCefka4bxIEc/I70xwjxEsaD8O28TBI2/DvBtlBGJe3oaesaqlbeh+8EhI2/DtGi08vw6GOHUATZfVfvAcwdVrDObL5fh3gSZI68t4BoagKNo3XJI6MQ3mgNhaDbPMp/O9I3mWhsetvCAE2gB8+sMDCji3ESkEgd6mT3XwJIDA5B4L3UzthTjrJSiVywviXEk3gC6lHBAxO5rQc4rts4uFUUQo/KD/bTzb/unyT/AJQvnrLG8o1xGuj5wrnW0YRnZfKb/ifT+L9IjElWbl/on4hOAq79bQtm8QOuOMC2u1vEdlsK5ikoSkqUosEpqT4fmcs4j26K82eYekezbQ/hFi4F2RMwCZPdKPhRgpW5+VPqdsYZ8G7LokkKmMuYKgCqEHb51D5sNNTYxOADqzwGZ61hkzoxs/kVZvIlpQgAAJSkMlIDDkBDjg/CDNUFqogVCafTWpGRPWI/COHmYoKXhkHDYp1O+lfIC78NkgC6gOoCtAwoMWxNNYqq58efa+/hGZqstesf5ZvZbOEpYAemnI6dNBFpmFCXIOwrvoIybZFE96apI0BSPRojmcOBDe1mkf8AFvNKQYzMv1Cn/Ff7j8fgTv8AOtihdqK1j2gZ3uvVmx7qhQ5vWJ7JazLV7OYErlqN3ChGrc6NAlrsqpAvCYVAVSlbKG7EsRTeBv8AUCaULQTQpvIOKXNTuk6xF96m9vsveKJWkuAziXBQgldjUELS7yvgU2nyH0gSxdp75KFgomJopCgx8orNu7VEzZigWSSovokEm8WyA/KNe1HbewTUApMwzkjuTEIILjJRUA6Scq7RueDmdS/f4MTzcMzS0uxh2y7YizouoIMxQo+CRWpy5YxzSXxGZNmXryln4iXzycwBbuJmcsqWSpRL1ptgK6eUOOz/AAkqVenpWmSn4QLpWflToK1PhiYp93b46JHKxzyWTh9smzpYly1JTdcEg5eGOdY1VIMpyZqirmaAVUaHwhkntIJaWly0oUQwTilCRgwYMTpyiq2riky+ssUhWJKQx2dqDGkFda1yIxt18aLJaeL2iShKgHQcFEhRrg8ZCaXN9tKTLuqStJBKiTVN3us5pinwA1jIP20F+K7OkoNMctRpj7u0Spqf3Na/47xAlZ3/ABbiJgrrvbbxQwyQHD99BTCPVI5/i+raPAaYZaHf6sYk69T9W8CERmTXPHfXlvEC7OGfx9El6pgy8Om+n6oR9prY0sJSWvKD8gC+Z2j2wk+dEVrtstO7aYedDFZn9rZBneyCu87Vdr2l7XKI7dPKUEjHLnrFfsHAwVpJwBvE8i/qf1hGS6TWimZ2uWWmbbFkhKA61lkpFHP2zJyAMWnh0xFnSbHaWmS7Qksu6zrrflqoNLyDjQh6CF/ZjhhCVWlYqsESgRgiveqRVRD8mhfx5Clq/wCX04hSmwO8Fa3J3HtVwc97TyVWecqW5UAe4o5pyffIwjShUw0FNYt3GrAZxBX8NcRoMS8T8C7L+2Um8TLlEOLqSVrSCzoSASlGXtCG0fEZP23s+hrzqqFvsR8A7KzbTMuSkuU+/MV7iBqTrokVO2MXKTY5NlSZcjvKIaZOPvL+kfKj6Rjm+MX/AIbwySiz+ylpCZd0sEb5vionMmpjnfakpsRJWqh936sw0e1pENVt8me2aGfCOHFaryts06jI4Db9Yp3CuPhZvqlqNaVAGebHKH1n7fqJSiVLuuWCyVENQnIDLE0irDWKF72+SHLdU/SC8y7QlDJCwCWzBZwnIDF8v2izSp3sEhCaaZlRPxF2cknYB2rhHMOAT5hlhSiTeJKXyScGbM1L7k5ReJ9uE1IWGCwlKVPgAHdQGb4V1OpjC8zyfuZHRq+P46nGl+w+1doQjuuoq+gA+qgAeYEILZ2uuGqljQKSU+qFfpAnEuKzChQkd0Ad6YQ6lZAjIYMM6UYAkcqsXahUqaufM/vBSikpmd504Z58oREvJ0Or1x9o6PZ+0Btk1UuQZSVJF5S1rJuh2d1kl+QeDJljlWZKp0ybeKJajevUU47ywAfdA7oNXUpnLRyZfaqyIJMiwJSTmqYpbH6UqcCFfEu086eLhoh3uh6theJLlshgMhFc4PjRJeVv5CrV2mWolghKT8LO/PXXR4h4fZplpmXUJvNUtRIGqjgkeMLZdmUrIDnFqsCxJQhBZjVQBIvHJz1Ro0saXSM3M/n5D7NYpVlF9SkLnCqUoReRhgSSCTj3hQUxgmXxom9eADEKSUkluQJPIjaElo4qFEgIB1AdKfEvfX4qjDxIAgGWk3xgA1NXB8o08WHfySPxnXNdjq0TjMXSl4C8r7ZktkNeUb2bhjLSSe6pV33SlT5kZ0GL0geXbEqAQ9wMHTtzFeqiJ5SQxxAa6FMEsn5UuaDzJrGvj8fHK62MWNStFr7L2FK1sQO7LBA+at12wATSgzIjIE4aJ3s0qksTLJGt28Kpwq4AJB0SccciTLP5vRm5J3TLTL6oNRjWJUkNl+HTntA8pdMvMbH5YIR16hqJgGVEwI2/DXEPhvEqVjX1H07RGknf8WowpvGwJ3w+rT9oAI1mLp1psnaKtx+a8wDQH1J2GkWiaKHx1+r6oUWjssm0LC76kEOHTerjiywDAZL9YbGY53RULfIWpKbqSqtWDwVwnhftVJlGntHK9kAOR40T/wAjGk7g86RaJiFzL6GTcbcl3cODSLd2J4fSbN17ieSb17AFnU//AIwia9l7Dq/Hga2yWALoYAUpdp74pTDrWENrkDGmuKcHQp/d36pFjt05jjmaXlAsFHIgPCS1WgKUhAL951OXLJH3aPXkUoZih10B8M7KiYQueHAYplFvArYV/wAcBm+QfaTgVrFqVNsy1lExKUrTLmCUoXQzFbhRlnFkkMSYs1mtjFj5xQe3X9QFd+RZFd6oXNGX0oOu+WWsZ9ZK3su9ZlckXHu3RsUpNjkKCp/eExYUpaZZUSboUolS1AlnODeApNqt8xSu+VTKUK1kvvVwAa0hBZZhCnqDDGzqWoLIWoFKCpq1IIp5Qptk+Tlksziri6O6kAhizB+WPlrDLsfJCrUVEqXdQpRegIoAkcyQnHOEC7Utu8pzkM/OLb2XsfsglKx/etF2ZdZyJYIMtJ3Wo3+SUwnLWpYWHH+XBfbMKFSyzBzsW8g33jazqWVApcFdEIq5GROgarmB5t0qTLvFavkQzPm6jQt5bxb+y/CEywVJfvl1LV3io/LLBFR9R8NsT+daPoeMcbZvO7PqEi5g6akYAlh4lqPgKMMx85W+SSoj4UkgAc2zj6pnK9otKAaOXArRPvB9XKQTk7Ykx81cSsJ/1U9NTcmzAwOQWQ5JoPMRr+LhdPUmTmqqEqQBiF+BiQzU5Mr/ACDH9Pzida5V66UjQkKveo/ePJvBkKe6WPmOug8aa8K309krk3slpBLXSAMWNGGXjhE3F+N3+6hIQNMW1cwLJ4RNS90Ak6OT5M4iSXwpQcqQol2F4MPIY+JaKsXjXPwJWNJ7ILNKUqoISn5lUHg1SdgDlDKXNQiuJAAvqGnype6OZfwjzuJczVq0uoYnk5oOQhbaE3iWe78IOLanIRY/9JfiE0E2niqXdIL6v+v2EEWG1GatN4lkuSOVR+vKE13IVhhw9k4lhnqdhpAYslOuQLRfez09UtI9kpSMXYkuTtV+Z0pgTHsLuC2kzCyRdTz7x5nwfwjI3FMUt6RBeOW+UdMQk7/j0PrSCEp5476596IJYG3pWp336ynltt+H6TkIyGAmSBAbw20H1R7Tb8P1Vj12HL7HRMaqmc8fq1ODCBDRFaVgYN6anRO8EWAMkf4/nC+fMOb/AIttTFW47/U+VJSUyRfXhWiU5VIPe5Dzibyekh+Ngvba0Tv9a1nF5SmF27eBav8A7ekWC09o02WzplOE3U4A95Rq6iXZLkmgPjlHKLN2vtBtBmhZJWLqzldVk2AYsaaRbeGcAMw35pdyHcjVszE8U9akpUJ80NeP9uDaUIEmz3FhLGYVUGANxIHq4ocIH7IBaEzJswlalKCQ5NAKn1p4QcmxJDIQBeLOe4bouo7xofAZnYPCfiVpvn/TWc3ZY99QOOwOpr6x28b4XbGRSXXRr2o7VKnkyLObqMJk0Z5FCD+Z8Iq6ZCEADmAKZByX0GZ/OLJO4aJUo3Ww7rf8WyipWuaCLuAIKX0dsfIRJnn7fB67ddA861S13kpZIqSQkANq7PAqEKdwq+FUNCDWj5PzjRSRLet5RxoRmNYLsq0S03lC+on3XYa97M8olfHQOhlwLg8tMz2k/volJMxaUjum7RMu9mVLKUsNTWHXBpE9doVOnuJsw0RmH1GVGDZDFoVSl2lc2VJko9pNC0TpgAAACWMuWckoSC5ydcdTsXAEyUKtSklEycohSSoqCSxKijQHTwGMSZ6fqXeNj/JbNuF8NlyQStifieiQMQCdNhj+TuVa1zGNUIwKsFEfKn5U7/nFY/3IqUM1DAYhO+hVvk21G/DQZqnWohAxc4/SP1OTtiaZe+eDZqeN0WmyXUJMxgO6wAyQKgDnj4iPnr+oVo9nbrQlIqVAnQKUhJUWzLk8o7tNtyTVTCWkFUwnBMtNVPzZm+0fP/F+Ky51omzlpBM2YpfvMWUokUJrTlH0P01OttPRk500yqoGdRv94Mk8Qus4cbUI+49IaiRIX7o5s6SOaXL803uUYjgSFjui9sCyuaQ7K8DG3j8bInuWiTkh/wB9DYpIGSk4ctPAiJLP2jU9FDkoE+uPm8aDs+yu4RdHvEglY1F3Lw9IIs9iMxR9kWSMKfm4x2cnnFS/+hM49GqbVLP/AOMOauA36tAtqlrVoE7EHzaDrRZ5ktTLWJbCpbHRgcMD5RBY0TVrHeYKLAtjR6faAvvVC3wDS7FSleRH5QbZEJCVJaqmcs5AFWGVaeUMh2dWpaQCm8XrUYO7hofdkeApFtVLnALKBmzEkUOFfHyjsSp5J8mRJbGPYTgQI9opPdwS+ZwJbTL+IyOgIkNgPADnoI9g6zNsybyOns5x2m/qSizEokgTF/M/cFcmAK88CBuYq6J3FreLyfamWagk+zQzZCgV4Aw47FdhQAm02pN9au8hCgSEihClV7yiKsaDnhe368DqrCErHWTmnr+hc6iOEtnKp/ZbisgXwlSmx9nMdWeQIUfB4Hsv9RrYmhmEkfOEqI8VAmOtrWPp/BX3ucc3/qbwdLptKAAoquzGzp3VFgA9GJzcQGXDUT7Qw4ubemhHxXtlaJyWXMN35QAkeISA/jCYSlKF5bhIP5xtYLL7RYGQxiwW+yAS0p+Y/lGdVVXLKYlII7O8MQpKLtQpaa+Jf8jHVZ12VKHgwBqS+Hu4xzTs3aUypaFKN1KZrk1YCtaVzjS3f1Emzp5CUOhXdloHvB6PUmqs9PzpxVMTv5PVuq0ObfxdSz7OUolUwd8kF2AYvoAKNDjgnBvZpAAONT3nJvM9BGnAOBMm8oEqUHJKTXuqp7woOqw24jxaTZW9opjUgXXPvA/MwG5/aKceN72+wqe/xkHt9hJQzHD69E69esc943wEglgRjlz15RYLb23CgyEJAwc3RkBir9AYTrtRmF1KQf8Amefz75DOGZfEWRcsdjx1rkqszhakly9IJ7OcAm2q0IlSw9bylKcBKHF4mj6BsSSAMYaWmUACSfJaz+S46n/SrhKJNnE4nvzO+SXolyEJDk5Or/nsIxvLxT488sonFyPez3ZOTYJUxVVTJpvrUpnce6ABgA7AbmphJxu3KmlEsEhIdR2D/mo4ftFm4hxMTJqZOoUTzCSw61EJbVZGJLMHo22GOgIA+pR0j5ryMnu+OjT8bGo5rvsAkyEpyGhJw2SAKqyoG3OQbSrGWvTP7aRW6aFhgVZIToBCiTarpTcSDMVRL1CUjFX5l/vFK7a8bXMX7ITFFCfer7yjiTrpBePheWtHc+X0Wxj257eIUDZrOvuP/dmJwU3wJf4Rmc455b5ktXuqJOdKHkHMDzkXjdGGf2hpYuAOAbpHp15x9T46+3j9JXBl1br8mV/2ZFUlvy/aD7Pbl0d3132P3iwf7Jt15wVYeGByjSobQt+riGxVT0IdpCeVxKYWNFt82I5Kdx5kQ0snEFuHUoXiwBIIfc/vDNHAkg+4MNOe+0G/7OlQukUOh3DMRUEPjFk+Rl12IrIIp/DnUlShfvLAL1NQMMqflDY8JCksRgxGIYgFiKhmaDbNwljeUVLIFL3wumrABIfJ8Yay7KHwHpqob69VgVTb5J6pgnC+EpQqjkmjqIJxIzJpWN7JLu8VDfFLR+ZG0OrHJqP0f6S1BC+cn/7mnaUjX5lawzZNb2n/AGLoU9U21O8ZEoHX8CPIT7EDKqk8vwfTzj29vlqNMKJgaw8TRNQFy1Xk0diXHu0IADGPTaDvh9Wg3xi7aK1LJZqjXHwKtVaCKP8A1JtYEgSz7y1gt3sE1ep1YQ0472vkyAQSFzMkJYt73vG8QnHntFItahaVlc0hg3tJgcIQPhly9Tjk5qTrEvkZ59XK7ZTixNvYLwiSqWhM0jurJ8hR/wA4ZcVnpIlqBDd7PYNTHWB7fbTPlhEiSbqWAmKISCwCaJwZmxvHeENqkzUe+mm2HpGbTS4RXphNr4iSm4D3XfmaY8os/wDT7gAV/eWKnB2oHTWpzr4RSEVflHUuzFsTKst5TAIS5qn4brioOkH4y9q5PMccZ46izJCEhJmKHdTdSQ3fBJCSTnhz1eKTa5xUsrWFzFqLklSUudgm8QBTACBbXxFSlmYQkrmKNFHDQHQAZCgataR6FzCAJKaqLBZSACr6U5l8AMObxtKplMrxY1K/qHrMwJe6UjRcwkEcgPzgFVlnTVNLkImqxZIq2oIQknzMWHgv9I7RaFCZa1qSjE3j3jsAfd5nyjpXDOHy7HLEqUEyZeJCBVW6pqmfy8YxPN+sRH4pb/yWRiddHF+LdhrchEtYshaYHeWFqul2KVB+6fBo6bw0rkSpcshrqEhuQAA54RaxPmX76VoUghggpYAbLFB4kwt4rZ2UFqZD0DKvKP8AjdSAPxKxaPm/J8qvInn4KcMKa5B8ASaKJBUcwzkIG+ZOXhE9ttyJssAqCFlkkKfTJg57rnCBgSS10UyOCXPxMcfpqScWwhNxriiLPLVPmVCQUygcVKNFL3JNH5tQRHMO36ooppL2fwBcf4/LklSJJdZTdKsAlNKAYuaVpHP+ITWBOf6wtVxNUwrmKLqVMJJG4pTSjNtG00KmpZCkqINQaHyMfUeP4f25Sn/JkZbdvbHHAuEhnJdRIfmXNPCHtmsypA7xvy/mLXkO472N5O+I5QB2PlsSlbhRDgFq6kHXaLvLkg0ZwXzxcqGQjTtLSS40RZa50CJsYPnk+uwhdbrOZSkzEjDHdJFcT4+ENuAyyZKTUgFQSS5dAV3C5OF0CGCrADp+H6hvpCmm1wJ3wQSJIUARgajDAlX3idFk5+uiTtBMiSEJSAWAwqcHSww3if2FPDTY6naGLYpgSbK3Q+oZkwSiTXx1OqdBvBKJVfHUfNsN43Eo7n/yOQO2nTwSF0zWySMKHDQ6bnGkJbKL/E5hyTcT5Bzgd4siE3QSQGD5JHzDMnIiK92OQZk2ZNPxKWrLMsn0aC2Jt/iy4tTw223jyJAOv4EZC9kZwviXY+0yO9ZVlTZXrimr9THzHKFkzhfE5ndUFAfVNDZD5uWUdcXZh0R9R0iM2TntjqMaQ9+NL6bNFZv2jki+yiZIBtMwFSiyUJLB9SrFhiWbR6xLYuGieXA/+nllkJZr6nZSiww9MsjGvbyaZtu9in4AiWBX3lMo47qA8I6BZ+BJloTLSzIASKYsTWpzZ/GJp8f3ppdIo+7pLfyVSbJPT7UgGfZSeucXWZwhOo9Pphfa+HoGfTcoG/Ha7DnImc2t1k9lM0SoGmmRix2biJNjUl/eCCa5Om9tin8Qhd2ls5VORLlgrUQwSkOSVGgAFSaesdN7Ef0oKJQXbCCQP+yD3Q9WmKzrkKUxOESffnA22OiHVbRW+z3YtVoabNHs5KaJf4kh8AcnzOLZ4R0rhPDZNmF9EoJH/wAq6rVolD1CeQA0ENU2JCQFUUoYaJ/xGXOp3gfiQ9qQlF8gD3ZZCfNZwfOvjGN5f1DLm43pfpf9/s2sWKV/6DWrj8q8PalTD4GAHqxJhjYuM2SdSUtIOgLH0NYCPY9E5ASbktJ9/wBmLyyPl9orxwEIeK9hZkubekuK90ihAy623jOapLZUpw5PxVaf/BbTZUIJU4rV7led6WxbdoHJRMLIClnP2aS//KYtmGxinWrtqqxm5OmSioZFyQfCo9BFZ49/VuatKkoUUpA+FwK0DnE+Zwxh+HBkv44JsmofZ0bitvlWZBE0pvZSkKol8irFzmcSKCmPL+0PEFWyYx91NWAYaAAZADARV7DxJU20pExRU5Z8g9KCLRZ+HFgoFlFICnAILDHEVpG94vgTjj3fL6/sRZczoSDgQTf0IZtTl5Y/zAUuyOVJIYpe6R512i4CxhOJc5ktrCTiMpLGY5AAYNiXApu8WKtNJEzb+Ars6sTpYSqpBIJzcEMX1Y47Rc7HwNKwCpcych/dUtSk0UHcOys8Xzihdm0+zqTj1SGVv7ZKU6ZRuIBYEAXlGj1qwcZRdnqftzVdi8s7fB0ZKEpTkKMPdGCSMydIB43xwSUkgsXpXckkBt/MiK7w+xFDGZNm3ziEKLJPyklwoh60AxYqgTtlOX7NK0m+kYnMHukXg/8AjVgO8Ih+/LXAn7fK2T8NmqtM0qU5CU3jXkALxdg5qdAWq0PkTJ8qspUth8BlJu5/F/3Na3icfez512R7RmTPvKBKJiShbYgFiFJrikgHEYR0iVbZRSCLRIbW8XA09ndCnoKMBhi0dmnXRx6XZY+GWkzZSJjEFQLpdRuqSbqgWADhSVdGCxZw9QPFvrFbynz9YC4TKAlABLJLkOkA1vVZwATizZtDSUA+XgRqD8I39Yq5SIba3wKO01s9nZ1BJZUzupY5qZzQbk+Ea9mJXs5bDNtcB/ELuLTzabUEJqmV3R7xdZAfHQUwzMWSXYroA0+3LaCX9ReR8aDBMcdbamMiNCevPaMgNEzRXf8AWU8N9Mcd41XbE9Z1J1ic8N5aZapGkRK4dTP10O28UbotlSci7Tj2XFDNI7pXKmjcAIf1SoR0wFShTA1p4l8qVhb227Km0SXlt7WWXTleGaXJ2p+8VngX9QVWX+xaJb+zoPhWnClQXDYAsd4Qv9On7dMa37Lj4L3/ALapWJ6c89IV8dQizyjMWWAG7k91kjBz++hgC2f1gkhP9uSpSj8ymD97RzntFKtdstfFJrlgkUdrqEDbU4aktA3UvieWHj9/ngun9KZCZk+ba1++6pcp/dCih3fySDkAdY6falKXLQEuSj30gsXpXBzng0c94TKFns0uVLUHQKuHvXiTVIqz6PhtDixdrVoYLQ7ZpJfyUktHynmN1bR9F4mP1hNFjXJnKDBNwGhUSSps8eucE2SzJQGUq8AGAdhTXNR5+UJD2pEwUSsHcDHmRECrSVHEvmlJc+b0zxPhEGtFum1rotaOJXWAoNEp/U5Rzj+o/wDU/wBkVSLOpRmYKJFEHYhTFW2XpBfHOMSrJKvlPtJyvcQKv9RV8o8HOFKxxq3SypalEqvKJUbwqSS5NKYxq+H4zyL3rohzVMPU9gs1a5hKj3lEu5Lk83xidMql1qZvrsdsIns9hWpqE7t1SJlWBYoUPy+x+0bUyl2SbRpwyyiWsKcOMBodS0XSxcZk3Am/UJzcPQ4OnlFMlyyguB5OP2ghPETge94V9KekWR6KfVg0lRY+I8Xll0i8oc2BqC1WJEKLVaTMKSoEJGAqa+LAmIJKiqglr8FKH7QzsfC1KLkXRsXUcqqNW2EeU45ezm5kCWlRlrIBASksN2z+3nCKwzSky1DIg+RjoCeHAIZgzYU0incQ4OqSo90mWSSCA93nEvkt0xXtt7LLJ4gFB9cKgHFwwZINVXWCiUkOzPBci3e0QuTlMF08u9T/ALhSmpNADdujYimWeaXZC8cUgO//ABINcYvfZfhKwRMm0NAkEh8hUZHCkTYsLdIG7SWxN/0XMCv7ag2ivDTmItHZ3sjcIVMN4jAXaOymxIzEPJVnJHh9R+EctIZWeQHwGOifmIpeOiunjUjGp5IbyNoNszA5Y090H3tnPxdPA3H+MGVKupP9xdE+9SgdWQYY/wAxJauIpky76jQDXGg7rJGJioptSps6+v3lUAf3U5JxPjvygu2T6LH2U4PdF8u2pxOprmaxahL66MR8IUDLSBkIMKInu3vQvTfIGuX10d4yCVJ66EZHlQprkSFPVdVF6q2EQzJX2y+lO8EIa7TTbG7sD80TMX8a4/MdhpFPtoehDaZKmo+GT6KOQ36zrHG+zKJ6v7iAo4XiA+Le9jHQFSg2GWJA+UU7x3jEyg+Axr7vznQbdGOU9odN+rOSy+wUpJcIHjXJ8y0PrNwsoAGQoBpUYDKLyuzgjAYaq+R8hAk+xVpr9WvKORCXQby77KbbrIbvdxHI0YfeFSOIqFGV6/eLxNsVPD6tE9dGFdu4MlfvJB3aueZL5RD5X05ZX7T2aHjed9taYglcX/cffAecSWntPcSw8hh+/jTYwXN4MkDupDcuX3iv8S4acYgf0v05otfnulqT2Xa/9QSZhN/N30yrUQWngiScM9Pq3O8VwOk1emBzHKH/AAzjTf8AcqPno2WNO7hyi2Gp40Rum+QiXwoAYDD6flO+0Ef7WnbHUfMNBvDSzhKsCPTVQyG8TJk0zw1Vok5DY9GHaTA9mIv9jScvz0Og2jZPZ9ALhPodvvFiFk2z0V8x33jE2T6ctB8u52jqk47YiRwUaeg3GZgyRw4bfh+kw7l2cDTH6fmH36eNglhQ+o+VQyTtDJkXVi6Xw7Lwx/yGQjU8KGN3J8DoDmecOADjU1+s/Kf16rGhs+22Gyk5nlB+qFezFErhqUnupCa6JGahruILkydNNScgchsYJ9nn44p+lWQ5xOmWwrhhV6e8NhnHkCzLPZuiDqofEd49tfEESEXlEDDR3N3JIJNRlC3iPaJEtwhlLzAIo7GqqtnvtFbn2uZOVeUSo61upGiR+uMd9v0A5+WE27iK7RMdWXuIc936j9X5YQXYrPdr11hEXDZDc8zX7bGGvsufry+0MlfIFP4Q64PxC5y6239Is0i0hQijSFN0fvDaxWkjr99hHMmJVz8k/s5fBZ1CMgSRanHX3jIj9Wj3umLU6MdPirVA268Y2Sf5YfWWqrr8o0jCnxfLh3zqdowKYYMbtfdHwnnrFehiN38PFP0DIHrwiaWok4vXVXzK0HX5jmbXHOne+pGLCN0K5nB/eOa+uhAtBIku0zw0X8g365xi5VcM9FaneNUVGGXyn5RqYlUA+Ax0HzjffrCOdHGBTZAbDL/1GqoGmWUev/sdBvDEgMwbDJvlUMgdIiWn75/Sc2hk0dEs+yhvD/13c5Qs4hwxwaa6/VrFnVKGA9D/AJD4RAtqs4bD08czBU/YbL0c2t/DQCes4VrsqkF0lovdusjmE67Dt1SIbx6ZbNbQmsHGLhqSg7OU/wDi4bwIizWDjxIqL26CVZEVD3h5NvCK08KfLpoXL4cpJdJIOxha2jrOiWXispeBH4fpNe9TCGMqYhx3k5fJqofr1WOXpt88e8EzG+ZLnzxHnBMntEQaomJ/xmK/Jd6Gq/2LaOmOGorEa/SNE7RJdrjnqr5vsY54ntPvNHkfGjVjFdqfqmH/AIjbV9IZ7oXov5SGqctD8pD95W0DzbfLTW8Nfh1Bqz6mKEePE+6mYf8AxGvypBzOcYFTlmiEp3UXPqScvSO+zfSOOf2Wi09qEAEIdXJ2wIdyw0zhHa+PTJimB1ogVPNX2bnEcjgilF5iyrYOBl94b2bhiUhglvDbCp2g1jp98AukuhVZuGKUO9QZJHia+UOpFhADADQeo15QVLswr+31QXLlcvTbaGqUuhVU2AIsrH1y2Ou8HS5fVOWu0SCX14ctolb8/wBeW8EkKqgdSAOhEsma3Q5xijT99htGl7pz9oNCmNrNa2z9R9t48gGROOvqftGQDhbFNBiDUUzHwjVdanXrTz2tMWoc0D4MOvygdS2DgChGQ+raIVWlQvMW7uQH/wAYjnqWJcDBc+prmX7x+ZODCMSvDwaijmrU9eUQpJLuTicz8yd4mEgOaaZn5lRzR01Sunu5fKPk3V1hE6p++tXSM0nIHrwheugDAZZD5TGotKnZ8j/+qD+pjjk8NEz3o711UfiUMgB/G0aP3dO7oB8H1cs41CeeJzOS4gnqu4MPAfKv7COaOhLu9XqcyczkGEaTZdMgW2GXiYlkh6lzU4k6iNZBctkwwprpHDoltVnrXqo1hcuz060/aHluoogUx/WAp6aef5mO1KY2HwKV2YRAqxjp+cMldekaTE9ecKcDVQt/28aQXZODIWWKR6bj7RsYZcHV3x1mI8pQNNi619kgagdekA/9NAHraOhz0D2b7Z+EIpnX4YYknzoUrYhkcHSBgMNtDByLEBhr+sGhPXnEgThz+0HsF8gabNh1pWsTJk9U3iTXrKJZQfrnHTmzRCK/zryjcJ6roIlSjDc/qI0UgMef6R5C2zw9Y7xgVz/FtHi0ivWcalI9P0EGgGYrD/8AreIlde9tE6ZY65mIlyg3j+kdQLNUqPV7eMjyZLHe6zjyDB9d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data:image/jpeg;base64,/9j/4AAQSkZJRgABAQAAAQABAAD/2wCEAAkGBhQSERUUExQWFRUUFhgYFxcXFxsbHRwYGhkYGBgYGxoaHCYeGhwjHBsXHy8gIycpLCwsGB8xNTAqNSYrLCkBCQoKDgwOGg8PGiwkHyQsLCwsLCwsLCwsLCwsLCwsLC0sLCwsLCwpLCwsLCwsLCwsLCwsLCwsLCwsLCwsLCwsLP/AABEIANsA5wMBIgACEQEDEQH/xAAcAAACAgMBAQAAAAAAAAAAAAAEBQMGAAIHAQj/xABCEAABAgMGAwUGBQMDBAEFAAABAhEAAyEEEjFBUWEFcfAGIoGRoRMyQlJi0aKxweHxByNyFBWCFjOSwlMkJUOy8v/EABoBAAMBAQEBAAAAAAAAAAAAAAIDBAUBAAb/xAArEQADAAICAgEEAQMFAQAAAAAAAQIDESExBBJBBRMiUTJhcYEjkaHB0RT/2gAMAwEAAhEDEQA/AG1wj+d9xvGdZbjSLBMsiT/IgOdYdD6jWNhyYs1sUeHTA5HaNxTUV3GZ56xJNs7dDQxoE1w9Nxod4DQ7ZktXVNtIJlq8NtPe1pAv2/TcbRMkt6/+2lIJAMYyFfnj4j5YY2Zf8PhjWohPJXXLo+BhjZpvT40Gog2JY5lHw8G/IwUhXT/eF8lfTZeBgtC+n+4iW0CTxjxqD1/EeFUL0CbgxrNNI8eMmCke0dIFdeusalUaA9dCMB6/mHaOEiVxulUQiNgeqRxo8EJV15xK8DIPX8xKgwto8iUmMMYI8aADNDEaolVEaoNA7BZo665xGBE6xEYEPTBbPEpjcJ68o9SnryjdoFsE1aMjFRkeQOxb7SmPqNOUaTA/Q1iGXM38XH2jf2m/qKYbRTooSBLRJ6pvC6bK6YbQ2mnqkAWhH5baRxoamBqTz9fq5xgNf435GN1Ir+w1OhjVuj4a84E6wiXM689awwsczw9NKVpCtA6/mDbNMY7eXjpBAMdysMOVHr4QXKX1UfnC6Ur96A6aQUiY3RHjC6QGhgFdUjxUQypwOfqImI6/iJ2tAtHqBG6uvWNURuB10YFhIEn2bEjrGIW68+UMiOujEMyUM28daUryg5v9nmgQR7eiddnYdfpEC0t0N9TBppgtGyV9fxEyFdfzAhVC6dx0OyD4+WEeaOJOnwWJK8nrG4hHw2zrVMExRIDUGaty+UPITS0HrXBqYhXExiNUeQtkKuvSNQnryjdQjxuvOGi9noT15xjxilREuZ15R5LZ0xa6fztHkDzJnVIyGqTjFMub1e3xiT2m+WuNOUQIVz/FSvKNwrn6+cUFPwbKVv6jywgWb15coIKuq1w2iFfWP2gWdQJMH57a8oi6/LSCJnWPlhAyj15QIaNkKgiTMr1XHSAgYlQuPHdD2Qvx8v2LxMpbdGo8IWyZ/W9a1iSZO5emP2j2jmg+TbGLP6nwxENZUxx/EU5dpZXXljvDaRxxCUOo061gLjfQFr9FhR1jtHq5yUjvEAbxznjP9SwlV2UAas4+7V9IqXFe082e95Ru6D9dYktzPbNDxfpmbPz0v2zovaT+o0uR3JAE6Zma3E8ziTsPOOb8Z7STbQu/NXebACiUj6Rlzx3hRaOJMloUz7bm8TVl/R9Lh8LB4q/b/bO29i+3ftrOUTS8yUwc4qQcCdSMD4awR/1mm9d9msGvwFIpiQSGbxzjk3Yv2hmqUlJKLpSpRLJehALVV/iGO4d4vcyepdVqJYAeAoAAKAaARVitevPZ815uCHlfr0GcU4zMm4MlIyr66mNuAqlqUSpQJBwxrqThE3BeCmaQpQIRkGxwroaHrEuj2HshFJZllsZaij0BbLMQ1VrmiN+qXquA+zzx14wxSqKxO7MWiVWRaAsD4JwAPILT+ojJHaRcpQRaZSpRPxEOk8lCnrA0lX8WJ9Kks8aGNLNakLS6CDG6zC9aFsjV16xGpfXnGTpnXnAE+1NiQNyYdM7FBKp/XlpAq53X8mA/9wSoOCCDmC/kXaNDaH69cIcp0GEmZ10IyIPaddGMg9HAdCefka4bxIEc/I70xwjxEsaD8O28TBI2/DvBtlBGJe3oaesaqlbeh+8EhI2/DtGi08vw6GOHUATZfVfvAcwdVrDObL5fh3gSZI68t4BoagKNo3XJI6MQ3mgNhaDbPMp/O9I3mWhsetvCAE2gB8+sMDCji3ESkEgd6mT3XwJIDA5B4L3UzthTjrJSiVywviXEk3gC6lHBAxO5rQc4rts4uFUUQo/KD/bTzb/unyT/AJQvnrLG8o1xGuj5wrnW0YRnZfKb/ifT+L9IjElWbl/on4hOAq79bQtm8QOuOMC2u1vEdlsK5ikoSkqUosEpqT4fmcs4j26K82eYekezbQ/hFi4F2RMwCZPdKPhRgpW5+VPqdsYZ8G7LokkKmMuYKgCqEHb51D5sNNTYxOADqzwGZ61hkzoxs/kVZvIlpQgAAJSkMlIDDkBDjg/CDNUFqogVCafTWpGRPWI/COHmYoKXhkHDYp1O+lfIC78NkgC6gOoCtAwoMWxNNYqq58efa+/hGZqstesf5ZvZbOEpYAemnI6dNBFpmFCXIOwrvoIybZFE96apI0BSPRojmcOBDe1mkf8AFvNKQYzMv1Cn/Ff7j8fgTv8AOtihdqK1j2gZ3uvVmx7qhQ5vWJ7JazLV7OYErlqN3ChGrc6NAlrsqpAvCYVAVSlbKG7EsRTeBv8AUCaULQTQpvIOKXNTuk6xF96m9vsveKJWkuAziXBQgldjUELS7yvgU2nyH0gSxdp75KFgomJopCgx8orNu7VEzZigWSSovokEm8WyA/KNe1HbewTUApMwzkjuTEIILjJRUA6Scq7RueDmdS/f4MTzcMzS0uxh2y7YizouoIMxQo+CRWpy5YxzSXxGZNmXryln4iXzycwBbuJmcsqWSpRL1ptgK6eUOOz/AAkqVenpWmSn4QLpWflToK1PhiYp93b46JHKxzyWTh9smzpYly1JTdcEg5eGOdY1VIMpyZqirmaAVUaHwhkntIJaWly0oUQwTilCRgwYMTpyiq2riky+ssUhWJKQx2dqDGkFda1yIxt18aLJaeL2iShKgHQcFEhRrg8ZCaXN9tKTLuqStJBKiTVN3us5pinwA1jIP20F+K7OkoNMctRpj7u0Spqf3Na/47xAlZ3/ABbiJgrrvbbxQwyQHD99BTCPVI5/i+raPAaYZaHf6sYk69T9W8CERmTXPHfXlvEC7OGfx9El6pgy8Om+n6oR9prY0sJSWvKD8gC+Z2j2wk+dEVrtstO7aYedDFZn9rZBneyCu87Vdr2l7XKI7dPKUEjHLnrFfsHAwVpJwBvE8i/qf1hGS6TWimZ2uWWmbbFkhKA61lkpFHP2zJyAMWnh0xFnSbHaWmS7Qksu6zrrflqoNLyDjQh6CF/ZjhhCVWlYqsESgRgiveqRVRD8mhfx5Clq/wCX04hSmwO8Fa3J3HtVwc97TyVWecqW5UAe4o5pyffIwjShUw0FNYt3GrAZxBX8NcRoMS8T8C7L+2Um8TLlEOLqSVrSCzoSASlGXtCG0fEZP23s+hrzqqFvsR8A7KzbTMuSkuU+/MV7iBqTrokVO2MXKTY5NlSZcjvKIaZOPvL+kfKj6Rjm+MX/AIbwySiz+ylpCZd0sEb5vionMmpjnfakpsRJWqh936sw0e1pENVt8me2aGfCOHFaryts06jI4Db9Yp3CuPhZvqlqNaVAGebHKH1n7fqJSiVLuuWCyVENQnIDLE0irDWKF72+SHLdU/SC8y7QlDJCwCWzBZwnIDF8v2izSp3sEhCaaZlRPxF2cknYB2rhHMOAT5hlhSiTeJKXyScGbM1L7k5ReJ9uE1IWGCwlKVPgAHdQGb4V1OpjC8zyfuZHRq+P46nGl+w+1doQjuuoq+gA+qgAeYEILZ2uuGqljQKSU+qFfpAnEuKzChQkd0Ad6YQ6lZAjIYMM6UYAkcqsXahUqaufM/vBSikpmd504Z58oREvJ0Or1x9o6PZ+0Btk1UuQZSVJF5S1rJuh2d1kl+QeDJljlWZKp0ybeKJajevUU47ywAfdA7oNXUpnLRyZfaqyIJMiwJSTmqYpbH6UqcCFfEu086eLhoh3uh6theJLlshgMhFc4PjRJeVv5CrV2mWolghKT8LO/PXXR4h4fZplpmXUJvNUtRIGqjgkeMLZdmUrIDnFqsCxJQhBZjVQBIvHJz1Ro0saXSM3M/n5D7NYpVlF9SkLnCqUoReRhgSSCTj3hQUxgmXxom9eADEKSUkluQJPIjaElo4qFEgIB1AdKfEvfX4qjDxIAgGWk3xgA1NXB8o08WHfySPxnXNdjq0TjMXSl4C8r7ZktkNeUb2bhjLSSe6pV33SlT5kZ0GL0geXbEqAQ9wMHTtzFeqiJ5SQxxAa6FMEsn5UuaDzJrGvj8fHK62MWNStFr7L2FK1sQO7LBA+at12wATSgzIjIE4aJ3s0qksTLJGt28Kpwq4AJB0SccciTLP5vRm5J3TLTL6oNRjWJUkNl+HTntA8pdMvMbH5YIR16hqJgGVEwI2/DXEPhvEqVjX1H07RGknf8WowpvGwJ3w+rT9oAI1mLp1psnaKtx+a8wDQH1J2GkWiaKHx1+r6oUWjssm0LC76kEOHTerjiywDAZL9YbGY53RULfIWpKbqSqtWDwVwnhftVJlGntHK9kAOR40T/wAjGk7g86RaJiFzL6GTcbcl3cODSLd2J4fSbN17ieSb17AFnU//AIwia9l7Dq/Hga2yWALoYAUpdp74pTDrWENrkDGmuKcHQp/d36pFjt05jjmaXlAsFHIgPCS1WgKUhAL951OXLJH3aPXkUoZih10B8M7KiYQueHAYplFvArYV/wAcBm+QfaTgVrFqVNsy1lExKUrTLmCUoXQzFbhRlnFkkMSYs1mtjFj5xQe3X9QFd+RZFd6oXNGX0oOu+WWsZ9ZK3su9ZlckXHu3RsUpNjkKCp/eExYUpaZZUSboUolS1AlnODeApNqt8xSu+VTKUK1kvvVwAa0hBZZhCnqDDGzqWoLIWoFKCpq1IIp5Qptk+Tlksziri6O6kAhizB+WPlrDLsfJCrUVEqXdQpRegIoAkcyQnHOEC7Utu8pzkM/OLb2XsfsglKx/etF2ZdZyJYIMtJ3Wo3+SUwnLWpYWHH+XBfbMKFSyzBzsW8g33jazqWVApcFdEIq5GROgarmB5t0qTLvFavkQzPm6jQt5bxb+y/CEywVJfvl1LV3io/LLBFR9R8NsT+daPoeMcbZvO7PqEi5g6akYAlh4lqPgKMMx85W+SSoj4UkgAc2zj6pnK9otKAaOXArRPvB9XKQTk7Ykx81cSsJ/1U9NTcmzAwOQWQ5JoPMRr+LhdPUmTmqqEqQBiF+BiQzU5Mr/ACDH9Pzida5V66UjQkKveo/ePJvBkKe6WPmOug8aa8K309krk3slpBLXSAMWNGGXjhE3F+N3+6hIQNMW1cwLJ4RNS90Ak6OT5M4iSXwpQcqQol2F4MPIY+JaKsXjXPwJWNJ7ILNKUqoISn5lUHg1SdgDlDKXNQiuJAAvqGnype6OZfwjzuJczVq0uoYnk5oOQhbaE3iWe78IOLanIRY/9JfiE0E2niqXdIL6v+v2EEWG1GatN4lkuSOVR+vKE13IVhhw9k4lhnqdhpAYslOuQLRfez09UtI9kpSMXYkuTtV+Z0pgTHsLuC2kzCyRdTz7x5nwfwjI3FMUt6RBeOW+UdMQk7/j0PrSCEp5476596IJYG3pWp336ynltt+H6TkIyGAmSBAbw20H1R7Tb8P1Vj12HL7HRMaqmc8fq1ODCBDRFaVgYN6anRO8EWAMkf4/nC+fMOb/AIttTFW47/U+VJSUyRfXhWiU5VIPe5Dzibyekh+Ngvba0Tv9a1nF5SmF27eBav8A7ekWC09o02WzplOE3U4A95Rq6iXZLkmgPjlHKLN2vtBtBmhZJWLqzldVk2AYsaaRbeGcAMw35pdyHcjVszE8U9akpUJ80NeP9uDaUIEmz3FhLGYVUGANxIHq4ocIH7IBaEzJswlalKCQ5NAKn1p4QcmxJDIQBeLOe4bouo7xofAZnYPCfiVpvn/TWc3ZY99QOOwOpr6x28b4XbGRSXXRr2o7VKnkyLObqMJk0Z5FCD+Z8Iq6ZCEADmAKZByX0GZ/OLJO4aJUo3Ww7rf8WyipWuaCLuAIKX0dsfIRJnn7fB67ddA861S13kpZIqSQkANq7PAqEKdwq+FUNCDWj5PzjRSRLet5RxoRmNYLsq0S03lC+on3XYa97M8olfHQOhlwLg8tMz2k/volJMxaUjum7RMu9mVLKUsNTWHXBpE9doVOnuJsw0RmH1GVGDZDFoVSl2lc2VJko9pNC0TpgAAACWMuWckoSC5ydcdTsXAEyUKtSklEycohSSoqCSxKijQHTwGMSZ6fqXeNj/JbNuF8NlyQStifieiQMQCdNhj+TuVa1zGNUIwKsFEfKn5U7/nFY/3IqUM1DAYhO+hVvk21G/DQZqnWohAxc4/SP1OTtiaZe+eDZqeN0WmyXUJMxgO6wAyQKgDnj4iPnr+oVo9nbrQlIqVAnQKUhJUWzLk8o7tNtyTVTCWkFUwnBMtNVPzZm+0fP/F+Ky51omzlpBM2YpfvMWUokUJrTlH0P01OttPRk500yqoGdRv94Mk8Qus4cbUI+49IaiRIX7o5s6SOaXL803uUYjgSFjui9sCyuaQ7K8DG3j8bInuWiTkh/wB9DYpIGSk4ctPAiJLP2jU9FDkoE+uPm8aDs+yu4RdHvEglY1F3Lw9IIs9iMxR9kWSMKfm4x2cnnFS/+hM49GqbVLP/AOMOauA36tAtqlrVoE7EHzaDrRZ5ktTLWJbCpbHRgcMD5RBY0TVrHeYKLAtjR6faAvvVC3wDS7FSleRH5QbZEJCVJaqmcs5AFWGVaeUMh2dWpaQCm8XrUYO7hofdkeApFtVLnALKBmzEkUOFfHyjsSp5J8mRJbGPYTgQI9opPdwS+ZwJbTL+IyOgIkNgPADnoI9g6zNsybyOns5x2m/qSizEokgTF/M/cFcmAK88CBuYq6J3FreLyfamWagk+zQzZCgV4Aw47FdhQAm02pN9au8hCgSEihClV7yiKsaDnhe368DqrCErHWTmnr+hc6iOEtnKp/ZbisgXwlSmx9nMdWeQIUfB4Hsv9RrYmhmEkfOEqI8VAmOtrWPp/BX3ucc3/qbwdLptKAAoquzGzp3VFgA9GJzcQGXDUT7Qw4ubemhHxXtlaJyWXMN35QAkeISA/jCYSlKF5bhIP5xtYLL7RYGQxiwW+yAS0p+Y/lGdVVXLKYlII7O8MQpKLtQpaa+Jf8jHVZ12VKHgwBqS+Hu4xzTs3aUypaFKN1KZrk1YCtaVzjS3f1Emzp5CUOhXdloHvB6PUmqs9PzpxVMTv5PVuq0ObfxdSz7OUolUwd8kF2AYvoAKNDjgnBvZpAAONT3nJvM9BGnAOBMm8oEqUHJKTXuqp7woOqw24jxaTZW9opjUgXXPvA/MwG5/aKceN72+wqe/xkHt9hJQzHD69E69esc943wEglgRjlz15RYLb23CgyEJAwc3RkBir9AYTrtRmF1KQf8Amefz75DOGZfEWRcsdjx1rkqszhakly9IJ7OcAm2q0IlSw9bylKcBKHF4mj6BsSSAMYaWmUACSfJaz+S46n/SrhKJNnE4nvzO+SXolyEJDk5Or/nsIxvLxT488sonFyPez3ZOTYJUxVVTJpvrUpnce6ABgA7AbmphJxu3KmlEsEhIdR2D/mo4ftFm4hxMTJqZOoUTzCSw61EJbVZGJLMHo22GOgIA+pR0j5ryMnu+OjT8bGo5rvsAkyEpyGhJw2SAKqyoG3OQbSrGWvTP7aRW6aFhgVZIToBCiTarpTcSDMVRL1CUjFX5l/vFK7a8bXMX7ITFFCfer7yjiTrpBePheWtHc+X0Wxj257eIUDZrOvuP/dmJwU3wJf4Rmc455b5ktXuqJOdKHkHMDzkXjdGGf2hpYuAOAbpHp15x9T46+3j9JXBl1br8mV/2ZFUlvy/aD7Pbl0d3132P3iwf7Jt15wVYeGByjSobQt+riGxVT0IdpCeVxKYWNFt82I5Kdx5kQ0snEFuHUoXiwBIIfc/vDNHAkg+4MNOe+0G/7OlQukUOh3DMRUEPjFk+Rl12IrIIp/DnUlShfvLAL1NQMMqflDY8JCksRgxGIYgFiKhmaDbNwljeUVLIFL3wumrABIfJ8Yay7KHwHpqob69VgVTb5J6pgnC+EpQqjkmjqIJxIzJpWN7JLu8VDfFLR+ZG0OrHJqP0f6S1BC+cn/7mnaUjX5lawzZNb2n/AGLoU9U21O8ZEoHX8CPIT7EDKqk8vwfTzj29vlqNMKJgaw8TRNQFy1Xk0diXHu0IADGPTaDvh9Wg3xi7aK1LJZqjXHwKtVaCKP8A1JtYEgSz7y1gt3sE1ep1YQ0472vkyAQSFzMkJYt73vG8QnHntFItahaVlc0hg3tJgcIQPhly9Tjk5qTrEvkZ59XK7ZTixNvYLwiSqWhM0jurJ8hR/wA4ZcVnpIlqBDd7PYNTHWB7fbTPlhEiSbqWAmKISCwCaJwZmxvHeENqkzUe+mm2HpGbTS4RXphNr4iSm4D3XfmaY8os/wDT7gAV/eWKnB2oHTWpzr4RSEVflHUuzFsTKst5TAIS5qn4brioOkH4y9q5PMccZ46izJCEhJmKHdTdSQ3fBJCSTnhz1eKTa5xUsrWFzFqLklSUudgm8QBTACBbXxFSlmYQkrmKNFHDQHQAZCgataR6FzCAJKaqLBZSACr6U5l8AMObxtKplMrxY1K/qHrMwJe6UjRcwkEcgPzgFVlnTVNLkImqxZIq2oIQknzMWHgv9I7RaFCZa1qSjE3j3jsAfd5nyjpXDOHy7HLEqUEyZeJCBVW6pqmfy8YxPN+sRH4pb/yWRiddHF+LdhrchEtYshaYHeWFqul2KVB+6fBo6bw0rkSpcshrqEhuQAA54RaxPmX76VoUghggpYAbLFB4kwt4rZ2UFqZD0DKvKP8AjdSAPxKxaPm/J8qvInn4KcMKa5B8ASaKJBUcwzkIG+ZOXhE9ttyJssAqCFlkkKfTJg57rnCBgSS10UyOCXPxMcfpqScWwhNxriiLPLVPmVCQUygcVKNFL3JNH5tQRHMO36ooppL2fwBcf4/LklSJJdZTdKsAlNKAYuaVpHP+ITWBOf6wtVxNUwrmKLqVMJJG4pTSjNtG00KmpZCkqINQaHyMfUeP4f25Sn/JkZbdvbHHAuEhnJdRIfmXNPCHtmsypA7xvy/mLXkO472N5O+I5QB2PlsSlbhRDgFq6kHXaLvLkg0ZwXzxcqGQjTtLSS40RZa50CJsYPnk+uwhdbrOZSkzEjDHdJFcT4+ENuAyyZKTUgFQSS5dAV3C5OF0CGCrADp+H6hvpCmm1wJ3wQSJIUARgajDAlX3idFk5+uiTtBMiSEJSAWAwqcHSww3if2FPDTY6naGLYpgSbK3Q+oZkwSiTXx1OqdBvBKJVfHUfNsN43Eo7n/yOQO2nTwSF0zWySMKHDQ6bnGkJbKL/E5hyTcT5Bzgd4siE3QSQGD5JHzDMnIiK92OQZk2ZNPxKWrLMsn0aC2Jt/iy4tTw223jyJAOv4EZC9kZwviXY+0yO9ZVlTZXrimr9THzHKFkzhfE5ndUFAfVNDZD5uWUdcXZh0R9R0iM2TntjqMaQ9+NL6bNFZv2jki+yiZIBtMwFSiyUJLB9SrFhiWbR6xLYuGieXA/+nllkJZr6nZSiww9MsjGvbyaZtu9in4AiWBX3lMo47qA8I6BZ+BJloTLSzIASKYsTWpzZ/GJp8f3ppdIo+7pLfyVSbJPT7UgGfZSeucXWZwhOo9Pphfa+HoGfTcoG/Ha7DnImc2t1k9lM0SoGmmRix2biJNjUl/eCCa5Om9tin8Qhd2ls5VORLlgrUQwSkOSVGgAFSaesdN7Ef0oKJQXbCCQP+yD3Q9WmKzrkKUxOESffnA22OiHVbRW+z3YtVoabNHs5KaJf4kh8AcnzOLZ4R0rhPDZNmF9EoJH/wAq6rVolD1CeQA0ENU2JCQFUUoYaJ/xGXOp3gfiQ9qQlF8gD3ZZCfNZwfOvjGN5f1DLm43pfpf9/s2sWKV/6DWrj8q8PalTD4GAHqxJhjYuM2SdSUtIOgLH0NYCPY9E5ASbktJ9/wBmLyyPl9orxwEIeK9hZkubekuK90ihAy623jOapLZUpw5PxVaf/BbTZUIJU4rV7led6WxbdoHJRMLIClnP2aS//KYtmGxinWrtqqxm5OmSioZFyQfCo9BFZ49/VuatKkoUUpA+FwK0DnE+Zwxh+HBkv44JsmofZ0bitvlWZBE0pvZSkKol8irFzmcSKCmPL+0PEFWyYx91NWAYaAAZADARV7DxJU20pExRU5Z8g9KCLRZ+HFgoFlFICnAILDHEVpG94vgTjj3fL6/sRZczoSDgQTf0IZtTl5Y/zAUuyOVJIYpe6R512i4CxhOJc5ktrCTiMpLGY5AAYNiXApu8WKtNJEzb+Ars6sTpYSqpBIJzcEMX1Y47Rc7HwNKwCpcych/dUtSk0UHcOys8Xzihdm0+zqTj1SGVv7ZKU6ZRuIBYEAXlGj1qwcZRdnqftzVdi8s7fB0ZKEpTkKMPdGCSMydIB43xwSUkgsXpXckkBt/MiK7w+xFDGZNm3ziEKLJPyklwoh60AxYqgTtlOX7NK0m+kYnMHukXg/8AjVgO8Ih+/LXAn7fK2T8NmqtM0qU5CU3jXkALxdg5qdAWq0PkTJ8qspUth8BlJu5/F/3Na3icfez512R7RmTPvKBKJiShbYgFiFJrikgHEYR0iVbZRSCLRIbW8XA09ndCnoKMBhi0dmnXRx6XZY+GWkzZSJjEFQLpdRuqSbqgWADhSVdGCxZw9QPFvrFbynz9YC4TKAlABLJLkOkA1vVZwATizZtDSUA+XgRqD8I39Yq5SIba3wKO01s9nZ1BJZUzupY5qZzQbk+Ea9mJXs5bDNtcB/ELuLTzabUEJqmV3R7xdZAfHQUwzMWSXYroA0+3LaCX9ReR8aDBMcdbamMiNCevPaMgNEzRXf8AWU8N9Mcd41XbE9Z1J1ic8N5aZapGkRK4dTP10O28UbotlSci7Tj2XFDNI7pXKmjcAIf1SoR0wFShTA1p4l8qVhb227Km0SXlt7WWXTleGaXJ2p+8VngX9QVWX+xaJb+zoPhWnClQXDYAsd4Qv9On7dMa37Lj4L3/ALapWJ6c89IV8dQizyjMWWAG7k91kjBz++hgC2f1gkhP9uSpSj8ymD97RzntFKtdstfFJrlgkUdrqEDbU4aktA3UvieWHj9/ngun9KZCZk+ba1++6pcp/dCih3fySDkAdY6falKXLQEuSj30gsXpXBzng0c94TKFns0uVLUHQKuHvXiTVIqz6PhtDixdrVoYLQ7ZpJfyUktHynmN1bR9F4mP1hNFjXJnKDBNwGhUSSps8eucE2SzJQGUq8AGAdhTXNR5+UJD2pEwUSsHcDHmRECrSVHEvmlJc+b0zxPhEGtFum1rotaOJXWAoNEp/U5Rzj+o/wDU/wBkVSLOpRmYKJFEHYhTFW2XpBfHOMSrJKvlPtJyvcQKv9RV8o8HOFKxxq3SypalEqvKJUbwqSS5NKYxq+H4zyL3rohzVMPU9gs1a5hKj3lEu5Lk83xidMql1qZvrsdsIns9hWpqE7t1SJlWBYoUPy+x+0bUyl2SbRpwyyiWsKcOMBodS0XSxcZk3Am/UJzcPQ4OnlFMlyyguB5OP2ghPETge94V9KekWR6KfVg0lRY+I8Xll0i8oc2BqC1WJEKLVaTMKSoEJGAqa+LAmIJKiqglr8FKH7QzsfC1KLkXRsXUcqqNW2EeU45ezm5kCWlRlrIBASksN2z+3nCKwzSky1DIg+RjoCeHAIZgzYU0incQ4OqSo90mWSSCA93nEvkt0xXtt7LLJ4gFB9cKgHFwwZINVXWCiUkOzPBci3e0QuTlMF08u9T/ALhSmpNADdujYimWeaXZC8cUgO//ABINcYvfZfhKwRMm0NAkEh8hUZHCkTYsLdIG7SWxN/0XMCv7ag2ivDTmItHZ3sjcIVMN4jAXaOymxIzEPJVnJHh9R+EctIZWeQHwGOifmIpeOiunjUjGp5IbyNoNszA5Y090H3tnPxdPA3H+MGVKupP9xdE+9SgdWQYY/wAxJauIpky76jQDXGg7rJGJioptSps6+v3lUAf3U5JxPjvygu2T6LH2U4PdF8u2pxOprmaxahL66MR8IUDLSBkIMKInu3vQvTfIGuX10d4yCVJ66EZHlQprkSFPVdVF6q2EQzJX2y+lO8EIa7TTbG7sD80TMX8a4/MdhpFPtoehDaZKmo+GT6KOQ36zrHG+zKJ6v7iAo4XiA+Le9jHQFSg2GWJA+UU7x3jEyg+Axr7vznQbdGOU9odN+rOSy+wUpJcIHjXJ8y0PrNwsoAGQoBpUYDKLyuzgjAYaq+R8hAk+xVpr9WvKORCXQby77KbbrIbvdxHI0YfeFSOIqFGV6/eLxNsVPD6tE9dGFdu4MlfvJB3aueZL5RD5X05ZX7T2aHjed9taYglcX/cffAecSWntPcSw8hh+/jTYwXN4MkDupDcuX3iv8S4acYgf0v05otfnulqT2Xa/9QSZhN/N30yrUQWngiScM9Pq3O8VwOk1emBzHKH/AAzjTf8AcqPno2WNO7hyi2Gp40Rum+QiXwoAYDD6flO+0Ef7WnbHUfMNBvDSzhKsCPTVQyG8TJk0zw1Vok5DY9GHaTA9mIv9jScvz0Og2jZPZ9ALhPodvvFiFk2z0V8x33jE2T6ctB8u52jqk47YiRwUaeg3GZgyRw4bfh+kw7l2cDTH6fmH36eNglhQ+o+VQyTtDJkXVi6Xw7Lwx/yGQjU8KGN3J8DoDmecOADjU1+s/Kf16rGhs+22Gyk5nlB+qFezFErhqUnupCa6JGahruILkydNNScgchsYJ9nn44p+lWQ5xOmWwrhhV6e8NhnHkCzLPZuiDqofEd49tfEESEXlEDDR3N3JIJNRlC3iPaJEtwhlLzAIo7GqqtnvtFbn2uZOVeUSo61upGiR+uMd9v0A5+WE27iK7RMdWXuIc936j9X5YQXYrPdr11hEXDZDc8zX7bGGvsufry+0MlfIFP4Q64PxC5y6239Is0i0hQijSFN0fvDaxWkjr99hHMmJVz8k/s5fBZ1CMgSRanHX3jIj9Wj3umLU6MdPirVA268Y2Sf5YfWWqrr8o0jCnxfLh3zqdowKYYMbtfdHwnnrFehiN38PFP0DIHrwiaWok4vXVXzK0HX5jmbXHOne+pGLCN0K5nB/eOa+uhAtBIku0zw0X8g365xi5VcM9FaneNUVGGXyn5RqYlUA+Ax0HzjffrCOdHGBTZAbDL/1GqoGmWUev/sdBvDEgMwbDJvlUMgdIiWn75/Sc2hk0dEs+yhvD/13c5Qs4hwxwaa6/VrFnVKGA9D/AJD4RAtqs4bD08czBU/YbL0c2t/DQCes4VrsqkF0lovdusjmE67Dt1SIbx6ZbNbQmsHGLhqSg7OU/wDi4bwIizWDjxIqL26CVZEVD3h5NvCK08KfLpoXL4cpJdJIOxha2jrOiWXispeBH4fpNe9TCGMqYhx3k5fJqofr1WOXpt88e8EzG+ZLnzxHnBMntEQaomJ/xmK/Jd6Gq/2LaOmOGorEa/SNE7RJdrjnqr5vsY54ntPvNHkfGjVjFdqfqmH/AIjbV9IZ7oXov5SGqctD8pD95W0DzbfLTW8Nfh1Bqz6mKEePE+6mYf8AxGvypBzOcYFTlmiEp3UXPqScvSO+zfSOOf2Wi09qEAEIdXJ2wIdyw0zhHa+PTJimB1ogVPNX2bnEcjgilF5iyrYOBl94b2bhiUhglvDbCp2g1jp98AukuhVZuGKUO9QZJHia+UOpFhADADQeo15QVLswr+31QXLlcvTbaGqUuhVU2AIsrH1y2Ou8HS5fVOWu0SCX14ctolb8/wBeW8EkKqgdSAOhEsma3Q5xijT99htGl7pz9oNCmNrNa2z9R9t48gGROOvqftGQDhbFNBiDUUzHwjVdanXrTz2tMWoc0D4MOvygdS2DgChGQ+raIVWlQvMW7uQH/wAYjnqWJcDBc+prmX7x+ZODCMSvDwaijmrU9eUQpJLuTicz8yd4mEgOaaZn5lRzR01Sunu5fKPk3V1hE6p++tXSM0nIHrwheugDAZZD5TGotKnZ8j/+qD+pjjk8NEz3o711UfiUMgB/G0aP3dO7oB8H1cs41CeeJzOS4gnqu4MPAfKv7COaOhLu9XqcyczkGEaTZdMgW2GXiYlkh6lzU4k6iNZBctkwwprpHDoltVnrXqo1hcuz060/aHluoogUx/WAp6aef5mO1KY2HwKV2YRAqxjp+cMldekaTE9ecKcDVQt/28aQXZODIWWKR6bj7RsYZcHV3x1mI8pQNNi619kgagdekA/9NAHraOhz0D2b7Z+EIpnX4YYknzoUrYhkcHSBgMNtDByLEBhr+sGhPXnEgThz+0HsF8gabNh1pWsTJk9U3iTXrKJZQfrnHTmzRCK/zryjcJ6roIlSjDc/qI0UgMef6R5C2zw9Y7xgVz/FtHi0ivWcalI9P0EGgGYrD/8AreIlde9tE6ZY65mIlyg3j+kdQLNUqPV7eMjyZLHe6zjyDB9d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 descr="data:image/jpeg;base64,/9j/4AAQSkZJRgABAQAAAQABAAD/2wCEAAkGBhQSERUUExQWFRUUFhgYFxcXFxsbHRwYGhkYGBgYGxoaHCYeGhwjHBsXHy8gIycpLCwsGB8xNTAqNSYrLCkBCQoKDgwOGg8PGiwkHyQsLCwsLCwsLCwsLCwsLCwsLC0sLCwsLCwpLCwsLCwsLCwsLCwsLCwsLCwsLCwsLCwsLP/AABEIANsA5wMBIgACEQEDEQH/xAAcAAACAgMBAQAAAAAAAAAAAAAEBQMGAAIHAQj/xABCEAABAgMGAwUGBQMDBAEFAAABAhEAAyEEEjFBUWEFcfAGIoGRoRMyQlJi0aKxweHxByNyFBWCFjOSwlMkJUOy8v/EABoBAAMBAQEBAAAAAAAAAAAAAAIDBAUBAAb/xAArEQADAAICAgEEAQMFAQAAAAAAAQIDESExBBJBBRMiUTJhcYEjkaHB0RT/2gAMAwEAAhEDEQA/AG1wj+d9xvGdZbjSLBMsiT/IgOdYdD6jWNhyYs1sUeHTA5HaNxTUV3GZ56xJNs7dDQxoE1w9Nxod4DQ7ZktXVNtIJlq8NtPe1pAv2/TcbRMkt6/+2lIJAMYyFfnj4j5YY2Zf8PhjWohPJXXLo+BhjZpvT40Gog2JY5lHw8G/IwUhXT/eF8lfTZeBgtC+n+4iW0CTxjxqD1/EeFUL0CbgxrNNI8eMmCke0dIFdeusalUaA9dCMB6/mHaOEiVxulUQiNgeqRxo8EJV15xK8DIPX8xKgwto8iUmMMYI8aADNDEaolVEaoNA7BZo665xGBE6xEYEPTBbPEpjcJ68o9SnryjdoFsE1aMjFRkeQOxb7SmPqNOUaTA/Q1iGXM38XH2jf2m/qKYbRTooSBLRJ6pvC6bK6YbQ2mnqkAWhH5baRxoamBqTz9fq5xgNf435GN1Ir+w1OhjVuj4a84E6wiXM689awwsczw9NKVpCtA6/mDbNMY7eXjpBAMdysMOVHr4QXKX1UfnC6Ur96A6aQUiY3RHjC6QGhgFdUjxUQypwOfqImI6/iJ2tAtHqBG6uvWNURuB10YFhIEn2bEjrGIW68+UMiOujEMyUM28daUryg5v9nmgQR7eiddnYdfpEC0t0N9TBppgtGyV9fxEyFdfzAhVC6dx0OyD4+WEeaOJOnwWJK8nrG4hHw2zrVMExRIDUGaty+UPITS0HrXBqYhXExiNUeQtkKuvSNQnryjdQjxuvOGi9noT15xjxilREuZ15R5LZ0xa6fztHkDzJnVIyGqTjFMub1e3xiT2m+WuNOUQIVz/FSvKNwrn6+cUFPwbKVv6jywgWb15coIKuq1w2iFfWP2gWdQJMH57a8oi6/LSCJnWPlhAyj15QIaNkKgiTMr1XHSAgYlQuPHdD2Qvx8v2LxMpbdGo8IWyZ/W9a1iSZO5emP2j2jmg+TbGLP6nwxENZUxx/EU5dpZXXljvDaRxxCUOo061gLjfQFr9FhR1jtHq5yUjvEAbxznjP9SwlV2UAas4+7V9IqXFe082e95Ru6D9dYktzPbNDxfpmbPz0v2zovaT+o0uR3JAE6Zma3E8ziTsPOOb8Z7STbQu/NXebACiUj6Rlzx3hRaOJMloUz7bm8TVl/R9Lh8LB4q/b/bO29i+3ftrOUTS8yUwc4qQcCdSMD4awR/1mm9d9msGvwFIpiQSGbxzjk3Yv2hmqUlJKLpSpRLJehALVV/iGO4d4vcyepdVqJYAeAoAAKAaARVitevPZ815uCHlfr0GcU4zMm4MlIyr66mNuAqlqUSpQJBwxrqThE3BeCmaQpQIRkGxwroaHrEuj2HshFJZllsZaij0BbLMQ1VrmiN+qXquA+zzx14wxSqKxO7MWiVWRaAsD4JwAPILT+ojJHaRcpQRaZSpRPxEOk8lCnrA0lX8WJ9Kks8aGNLNakLS6CDG6zC9aFsjV16xGpfXnGTpnXnAE+1NiQNyYdM7FBKp/XlpAq53X8mA/9wSoOCCDmC/kXaNDaH69cIcp0GEmZ10IyIPaddGMg9HAdCefka4bxIEc/I70xwjxEsaD8O28TBI2/DvBtlBGJe3oaesaqlbeh+8EhI2/DtGi08vw6GOHUATZfVfvAcwdVrDObL5fh3gSZI68t4BoagKNo3XJI6MQ3mgNhaDbPMp/O9I3mWhsetvCAE2gB8+sMDCji3ESkEgd6mT3XwJIDA5B4L3UzthTjrJSiVywviXEk3gC6lHBAxO5rQc4rts4uFUUQo/KD/bTzb/unyT/AJQvnrLG8o1xGuj5wrnW0YRnZfKb/ifT+L9IjElWbl/on4hOAq79bQtm8QOuOMC2u1vEdlsK5ikoSkqUosEpqT4fmcs4j26K82eYekezbQ/hFi4F2RMwCZPdKPhRgpW5+VPqdsYZ8G7LokkKmMuYKgCqEHb51D5sNNTYxOADqzwGZ61hkzoxs/kVZvIlpQgAAJSkMlIDDkBDjg/CDNUFqogVCafTWpGRPWI/COHmYoKXhkHDYp1O+lfIC78NkgC6gOoCtAwoMWxNNYqq58efa+/hGZqstesf5ZvZbOEpYAemnI6dNBFpmFCXIOwrvoIybZFE96apI0BSPRojmcOBDe1mkf8AFvNKQYzMv1Cn/Ff7j8fgTv8AOtihdqK1j2gZ3uvVmx7qhQ5vWJ7JazLV7OYErlqN3ChGrc6NAlrsqpAvCYVAVSlbKG7EsRTeBv8AUCaULQTQpvIOKXNTuk6xF96m9vsveKJWkuAziXBQgldjUELS7yvgU2nyH0gSxdp75KFgomJopCgx8orNu7VEzZigWSSovokEm8WyA/KNe1HbewTUApMwzkjuTEIILjJRUA6Scq7RueDmdS/f4MTzcMzS0uxh2y7YizouoIMxQo+CRWpy5YxzSXxGZNmXryln4iXzycwBbuJmcsqWSpRL1ptgK6eUOOz/AAkqVenpWmSn4QLpWflToK1PhiYp93b46JHKxzyWTh9smzpYly1JTdcEg5eGOdY1VIMpyZqirmaAVUaHwhkntIJaWly0oUQwTilCRgwYMTpyiq2riky+ssUhWJKQx2dqDGkFda1yIxt18aLJaeL2iShKgHQcFEhRrg8ZCaXN9tKTLuqStJBKiTVN3us5pinwA1jIP20F+K7OkoNMctRpj7u0Spqf3Na/47xAlZ3/ABbiJgrrvbbxQwyQHD99BTCPVI5/i+raPAaYZaHf6sYk69T9W8CERmTXPHfXlvEC7OGfx9El6pgy8Om+n6oR9prY0sJSWvKD8gC+Z2j2wk+dEVrtstO7aYedDFZn9rZBneyCu87Vdr2l7XKI7dPKUEjHLnrFfsHAwVpJwBvE8i/qf1hGS6TWimZ2uWWmbbFkhKA61lkpFHP2zJyAMWnh0xFnSbHaWmS7Qksu6zrrflqoNLyDjQh6CF/ZjhhCVWlYqsESgRgiveqRVRD8mhfx5Clq/wCX04hSmwO8Fa3J3HtVwc97TyVWecqW5UAe4o5pyffIwjShUw0FNYt3GrAZxBX8NcRoMS8T8C7L+2Um8TLlEOLqSVrSCzoSASlGXtCG0fEZP23s+hrzqqFvsR8A7KzbTMuSkuU+/MV7iBqTrokVO2MXKTY5NlSZcjvKIaZOPvL+kfKj6Rjm+MX/AIbwySiz+ylpCZd0sEb5vionMmpjnfakpsRJWqh936sw0e1pENVt8me2aGfCOHFaryts06jI4Db9Yp3CuPhZvqlqNaVAGebHKH1n7fqJSiVLuuWCyVENQnIDLE0irDWKF72+SHLdU/SC8y7QlDJCwCWzBZwnIDF8v2izSp3sEhCaaZlRPxF2cknYB2rhHMOAT5hlhSiTeJKXyScGbM1L7k5ReJ9uE1IWGCwlKVPgAHdQGb4V1OpjC8zyfuZHRq+P46nGl+w+1doQjuuoq+gA+qgAeYEILZ2uuGqljQKSU+qFfpAnEuKzChQkd0Ad6YQ6lZAjIYMM6UYAkcqsXahUqaufM/vBSikpmd504Z58oREvJ0Or1x9o6PZ+0Btk1UuQZSVJF5S1rJuh2d1kl+QeDJljlWZKp0ybeKJajevUU47ywAfdA7oNXUpnLRyZfaqyIJMiwJSTmqYpbH6UqcCFfEu086eLhoh3uh6theJLlshgMhFc4PjRJeVv5CrV2mWolghKT8LO/PXXR4h4fZplpmXUJvNUtRIGqjgkeMLZdmUrIDnFqsCxJQhBZjVQBIvHJz1Ro0saXSM3M/n5D7NYpVlF9SkLnCqUoReRhgSSCTj3hQUxgmXxom9eADEKSUkluQJPIjaElo4qFEgIB1AdKfEvfX4qjDxIAgGWk3xgA1NXB8o08WHfySPxnXNdjq0TjMXSl4C8r7ZktkNeUb2bhjLSSe6pV33SlT5kZ0GL0geXbEqAQ9wMHTtzFeqiJ5SQxxAa6FMEsn5UuaDzJrGvj8fHK62MWNStFr7L2FK1sQO7LBA+at12wATSgzIjIE4aJ3s0qksTLJGt28Kpwq4AJB0SccciTLP5vRm5J3TLTL6oNRjWJUkNl+HTntA8pdMvMbH5YIR16hqJgGVEwI2/DXEPhvEqVjX1H07RGknf8WowpvGwJ3w+rT9oAI1mLp1psnaKtx+a8wDQH1J2GkWiaKHx1+r6oUWjssm0LC76kEOHTerjiywDAZL9YbGY53RULfIWpKbqSqtWDwVwnhftVJlGntHK9kAOR40T/wAjGk7g86RaJiFzL6GTcbcl3cODSLd2J4fSbN17ieSb17AFnU//AIwia9l7Dq/Hga2yWALoYAUpdp74pTDrWENrkDGmuKcHQp/d36pFjt05jjmaXlAsFHIgPCS1WgKUhAL951OXLJH3aPXkUoZih10B8M7KiYQueHAYplFvArYV/wAcBm+QfaTgVrFqVNsy1lExKUrTLmCUoXQzFbhRlnFkkMSYs1mtjFj5xQe3X9QFd+RZFd6oXNGX0oOu+WWsZ9ZK3su9ZlckXHu3RsUpNjkKCp/eExYUpaZZUSboUolS1AlnODeApNqt8xSu+VTKUK1kvvVwAa0hBZZhCnqDDGzqWoLIWoFKCpq1IIp5Qptk+Tlksziri6O6kAhizB+WPlrDLsfJCrUVEqXdQpRegIoAkcyQnHOEC7Utu8pzkM/OLb2XsfsglKx/etF2ZdZyJYIMtJ3Wo3+SUwnLWpYWHH+XBfbMKFSyzBzsW8g33jazqWVApcFdEIq5GROgarmB5t0qTLvFavkQzPm6jQt5bxb+y/CEywVJfvl1LV3io/LLBFR9R8NsT+daPoeMcbZvO7PqEi5g6akYAlh4lqPgKMMx85W+SSoj4UkgAc2zj6pnK9otKAaOXArRPvB9XKQTk7Ykx81cSsJ/1U9NTcmzAwOQWQ5JoPMRr+LhdPUmTmqqEqQBiF+BiQzU5Mr/ACDH9Pzida5V66UjQkKveo/ePJvBkKe6WPmOug8aa8K309krk3slpBLXSAMWNGGXjhE3F+N3+6hIQNMW1cwLJ4RNS90Ak6OT5M4iSXwpQcqQol2F4MPIY+JaKsXjXPwJWNJ7ILNKUqoISn5lUHg1SdgDlDKXNQiuJAAvqGnype6OZfwjzuJczVq0uoYnk5oOQhbaE3iWe78IOLanIRY/9JfiE0E2niqXdIL6v+v2EEWG1GatN4lkuSOVR+vKE13IVhhw9k4lhnqdhpAYslOuQLRfez09UtI9kpSMXYkuTtV+Z0pgTHsLuC2kzCyRdTz7x5nwfwjI3FMUt6RBeOW+UdMQk7/j0PrSCEp5476596IJYG3pWp336ynltt+H6TkIyGAmSBAbw20H1R7Tb8P1Vj12HL7HRMaqmc8fq1ODCBDRFaVgYN6anRO8EWAMkf4/nC+fMOb/AIttTFW47/U+VJSUyRfXhWiU5VIPe5Dzibyekh+Ngvba0Tv9a1nF5SmF27eBav8A7ekWC09o02WzplOE3U4A95Rq6iXZLkmgPjlHKLN2vtBtBmhZJWLqzldVk2AYsaaRbeGcAMw35pdyHcjVszE8U9akpUJ80NeP9uDaUIEmz3FhLGYVUGANxIHq4ocIH7IBaEzJswlalKCQ5NAKn1p4QcmxJDIQBeLOe4bouo7xofAZnYPCfiVpvn/TWc3ZY99QOOwOpr6x28b4XbGRSXXRr2o7VKnkyLObqMJk0Z5FCD+Z8Iq6ZCEADmAKZByX0GZ/OLJO4aJUo3Ww7rf8WyipWuaCLuAIKX0dsfIRJnn7fB67ddA861S13kpZIqSQkANq7PAqEKdwq+FUNCDWj5PzjRSRLet5RxoRmNYLsq0S03lC+on3XYa97M8olfHQOhlwLg8tMz2k/volJMxaUjum7RMu9mVLKUsNTWHXBpE9doVOnuJsw0RmH1GVGDZDFoVSl2lc2VJko9pNC0TpgAAACWMuWckoSC5ydcdTsXAEyUKtSklEycohSSoqCSxKijQHTwGMSZ6fqXeNj/JbNuF8NlyQStifieiQMQCdNhj+TuVa1zGNUIwKsFEfKn5U7/nFY/3IqUM1DAYhO+hVvk21G/DQZqnWohAxc4/SP1OTtiaZe+eDZqeN0WmyXUJMxgO6wAyQKgDnj4iPnr+oVo9nbrQlIqVAnQKUhJUWzLk8o7tNtyTVTCWkFUwnBMtNVPzZm+0fP/F+Ky51omzlpBM2YpfvMWUokUJrTlH0P01OttPRk500yqoGdRv94Mk8Qus4cbUI+49IaiRIX7o5s6SOaXL803uUYjgSFjui9sCyuaQ7K8DG3j8bInuWiTkh/wB9DYpIGSk4ctPAiJLP2jU9FDkoE+uPm8aDs+yu4RdHvEglY1F3Lw9IIs9iMxR9kWSMKfm4x2cnnFS/+hM49GqbVLP/AOMOauA36tAtqlrVoE7EHzaDrRZ5ktTLWJbCpbHRgcMD5RBY0TVrHeYKLAtjR6faAvvVC3wDS7FSleRH5QbZEJCVJaqmcs5AFWGVaeUMh2dWpaQCm8XrUYO7hofdkeApFtVLnALKBmzEkUOFfHyjsSp5J8mRJbGPYTgQI9opPdwS+ZwJbTL+IyOgIkNgPADnoI9g6zNsybyOns5x2m/qSizEokgTF/M/cFcmAK88CBuYq6J3FreLyfamWagk+zQzZCgV4Aw47FdhQAm02pN9au8hCgSEihClV7yiKsaDnhe368DqrCErHWTmnr+hc6iOEtnKp/ZbisgXwlSmx9nMdWeQIUfB4Hsv9RrYmhmEkfOEqI8VAmOtrWPp/BX3ucc3/qbwdLptKAAoquzGzp3VFgA9GJzcQGXDUT7Qw4ubemhHxXtlaJyWXMN35QAkeISA/jCYSlKF5bhIP5xtYLL7RYGQxiwW+yAS0p+Y/lGdVVXLKYlII7O8MQpKLtQpaa+Jf8jHVZ12VKHgwBqS+Hu4xzTs3aUypaFKN1KZrk1YCtaVzjS3f1Emzp5CUOhXdloHvB6PUmqs9PzpxVMTv5PVuq0ObfxdSz7OUolUwd8kF2AYvoAKNDjgnBvZpAAONT3nJvM9BGnAOBMm8oEqUHJKTXuqp7woOqw24jxaTZW9opjUgXXPvA/MwG5/aKceN72+wqe/xkHt9hJQzHD69E69esc943wEglgRjlz15RYLb23CgyEJAwc3RkBir9AYTrtRmF1KQf8Amefz75DOGZfEWRcsdjx1rkqszhakly9IJ7OcAm2q0IlSw9bylKcBKHF4mj6BsSSAMYaWmUACSfJaz+S46n/SrhKJNnE4nvzO+SXolyEJDk5Or/nsIxvLxT488sonFyPez3ZOTYJUxVVTJpvrUpnce6ABgA7AbmphJxu3KmlEsEhIdR2D/mo4ftFm4hxMTJqZOoUTzCSw61EJbVZGJLMHo22GOgIA+pR0j5ryMnu+OjT8bGo5rvsAkyEpyGhJw2SAKqyoG3OQbSrGWvTP7aRW6aFhgVZIToBCiTarpTcSDMVRL1CUjFX5l/vFK7a8bXMX7ITFFCfer7yjiTrpBePheWtHc+X0Wxj257eIUDZrOvuP/dmJwU3wJf4Rmc455b5ktXuqJOdKHkHMDzkXjdGGf2hpYuAOAbpHp15x9T46+3j9JXBl1br8mV/2ZFUlvy/aD7Pbl0d3132P3iwf7Jt15wVYeGByjSobQt+riGxVT0IdpCeVxKYWNFt82I5Kdx5kQ0snEFuHUoXiwBIIfc/vDNHAkg+4MNOe+0G/7OlQukUOh3DMRUEPjFk+Rl12IrIIp/DnUlShfvLAL1NQMMqflDY8JCksRgxGIYgFiKhmaDbNwljeUVLIFL3wumrABIfJ8Yay7KHwHpqob69VgVTb5J6pgnC+EpQqjkmjqIJxIzJpWN7JLu8VDfFLR+ZG0OrHJqP0f6S1BC+cn/7mnaUjX5lawzZNb2n/AGLoU9U21O8ZEoHX8CPIT7EDKqk8vwfTzj29vlqNMKJgaw8TRNQFy1Xk0diXHu0IADGPTaDvh9Wg3xi7aK1LJZqjXHwKtVaCKP8A1JtYEgSz7y1gt3sE1ep1YQ0472vkyAQSFzMkJYt73vG8QnHntFItahaVlc0hg3tJgcIQPhly9Tjk5qTrEvkZ59XK7ZTixNvYLwiSqWhM0jurJ8hR/wA4ZcVnpIlqBDd7PYNTHWB7fbTPlhEiSbqWAmKISCwCaJwZmxvHeENqkzUe+mm2HpGbTS4RXphNr4iSm4D3XfmaY8os/wDT7gAV/eWKnB2oHTWpzr4RSEVflHUuzFsTKst5TAIS5qn4brioOkH4y9q5PMccZ46izJCEhJmKHdTdSQ3fBJCSTnhz1eKTa5xUsrWFzFqLklSUudgm8QBTACBbXxFSlmYQkrmKNFHDQHQAZCgataR6FzCAJKaqLBZSACr6U5l8AMObxtKplMrxY1K/qHrMwJe6UjRcwkEcgPzgFVlnTVNLkImqxZIq2oIQknzMWHgv9I7RaFCZa1qSjE3j3jsAfd5nyjpXDOHy7HLEqUEyZeJCBVW6pqmfy8YxPN+sRH4pb/yWRiddHF+LdhrchEtYshaYHeWFqul2KVB+6fBo6bw0rkSpcshrqEhuQAA54RaxPmX76VoUghggpYAbLFB4kwt4rZ2UFqZD0DKvKP8AjdSAPxKxaPm/J8qvInn4KcMKa5B8ASaKJBUcwzkIG+ZOXhE9ttyJssAqCFlkkKfTJg57rnCBgSS10UyOCXPxMcfpqScWwhNxriiLPLVPmVCQUygcVKNFL3JNH5tQRHMO36ooppL2fwBcf4/LklSJJdZTdKsAlNKAYuaVpHP+ITWBOf6wtVxNUwrmKLqVMJJG4pTSjNtG00KmpZCkqINQaHyMfUeP4f25Sn/JkZbdvbHHAuEhnJdRIfmXNPCHtmsypA7xvy/mLXkO472N5O+I5QB2PlsSlbhRDgFq6kHXaLvLkg0ZwXzxcqGQjTtLSS40RZa50CJsYPnk+uwhdbrOZSkzEjDHdJFcT4+ENuAyyZKTUgFQSS5dAV3C5OF0CGCrADp+H6hvpCmm1wJ3wQSJIUARgajDAlX3idFk5+uiTtBMiSEJSAWAwqcHSww3if2FPDTY6naGLYpgSbK3Q+oZkwSiTXx1OqdBvBKJVfHUfNsN43Eo7n/yOQO2nTwSF0zWySMKHDQ6bnGkJbKL/E5hyTcT5Bzgd4siE3QSQGD5JHzDMnIiK92OQZk2ZNPxKWrLMsn0aC2Jt/iy4tTw223jyJAOv4EZC9kZwviXY+0yO9ZVlTZXrimr9THzHKFkzhfE5ndUFAfVNDZD5uWUdcXZh0R9R0iM2TntjqMaQ9+NL6bNFZv2jki+yiZIBtMwFSiyUJLB9SrFhiWbR6xLYuGieXA/+nllkJZr6nZSiww9MsjGvbyaZtu9in4AiWBX3lMo47qA8I6BZ+BJloTLSzIASKYsTWpzZ/GJp8f3ppdIo+7pLfyVSbJPT7UgGfZSeucXWZwhOo9Pphfa+HoGfTcoG/Ha7DnImc2t1k9lM0SoGmmRix2biJNjUl/eCCa5Om9tin8Qhd2ls5VORLlgrUQwSkOSVGgAFSaesdN7Ef0oKJQXbCCQP+yD3Q9WmKzrkKUxOESffnA22OiHVbRW+z3YtVoabNHs5KaJf4kh8AcnzOLZ4R0rhPDZNmF9EoJH/wAq6rVolD1CeQA0ENU2JCQFUUoYaJ/xGXOp3gfiQ9qQlF8gD3ZZCfNZwfOvjGN5f1DLm43pfpf9/s2sWKV/6DWrj8q8PalTD4GAHqxJhjYuM2SdSUtIOgLH0NYCPY9E5ASbktJ9/wBmLyyPl9orxwEIeK9hZkubekuK90ihAy623jOapLZUpw5PxVaf/BbTZUIJU4rV7led6WxbdoHJRMLIClnP2aS//KYtmGxinWrtqqxm5OmSioZFyQfCo9BFZ49/VuatKkoUUpA+FwK0DnE+Zwxh+HBkv44JsmofZ0bitvlWZBE0pvZSkKol8irFzmcSKCmPL+0PEFWyYx91NWAYaAAZADARV7DxJU20pExRU5Z8g9KCLRZ+HFgoFlFICnAILDHEVpG94vgTjj3fL6/sRZczoSDgQTf0IZtTl5Y/zAUuyOVJIYpe6R512i4CxhOJc5ktrCTiMpLGY5AAYNiXApu8WKtNJEzb+Ars6sTpYSqpBIJzcEMX1Y47Rc7HwNKwCpcych/dUtSk0UHcOys8Xzihdm0+zqTj1SGVv7ZKU6ZRuIBYEAXlGj1qwcZRdnqftzVdi8s7fB0ZKEpTkKMPdGCSMydIB43xwSUkgsXpXckkBt/MiK7w+xFDGZNm3ziEKLJPyklwoh60AxYqgTtlOX7NK0m+kYnMHukXg/8AjVgO8Ih+/LXAn7fK2T8NmqtM0qU5CU3jXkALxdg5qdAWq0PkTJ8qspUth8BlJu5/F/3Na3icfez512R7RmTPvKBKJiShbYgFiFJrikgHEYR0iVbZRSCLRIbW8XA09ndCnoKMBhi0dmnXRx6XZY+GWkzZSJjEFQLpdRuqSbqgWADhSVdGCxZw9QPFvrFbynz9YC4TKAlABLJLkOkA1vVZwATizZtDSUA+XgRqD8I39Yq5SIba3wKO01s9nZ1BJZUzupY5qZzQbk+Ea9mJXs5bDNtcB/ELuLTzabUEJqmV3R7xdZAfHQUwzMWSXYroA0+3LaCX9ReR8aDBMcdbamMiNCevPaMgNEzRXf8AWU8N9Mcd41XbE9Z1J1ic8N5aZapGkRK4dTP10O28UbotlSci7Tj2XFDNI7pXKmjcAIf1SoR0wFShTA1p4l8qVhb227Km0SXlt7WWXTleGaXJ2p+8VngX9QVWX+xaJb+zoPhWnClQXDYAsd4Qv9On7dMa37Lj4L3/ALapWJ6c89IV8dQizyjMWWAG7k91kjBz++hgC2f1gkhP9uSpSj8ymD97RzntFKtdstfFJrlgkUdrqEDbU4aktA3UvieWHj9/ngun9KZCZk+ba1++6pcp/dCih3fySDkAdY6falKXLQEuSj30gsXpXBzng0c94TKFns0uVLUHQKuHvXiTVIqz6PhtDixdrVoYLQ7ZpJfyUktHynmN1bR9F4mP1hNFjXJnKDBNwGhUSSps8eucE2SzJQGUq8AGAdhTXNR5+UJD2pEwUSsHcDHmRECrSVHEvmlJc+b0zxPhEGtFum1rotaOJXWAoNEp/U5Rzj+o/wDU/wBkVSLOpRmYKJFEHYhTFW2XpBfHOMSrJKvlPtJyvcQKv9RV8o8HOFKxxq3SypalEqvKJUbwqSS5NKYxq+H4zyL3rohzVMPU9gs1a5hKj3lEu5Lk83xidMql1qZvrsdsIns9hWpqE7t1SJlWBYoUPy+x+0bUyl2SbRpwyyiWsKcOMBodS0XSxcZk3Am/UJzcPQ4OnlFMlyyguB5OP2ghPETge94V9KekWR6KfVg0lRY+I8Xll0i8oc2BqC1WJEKLVaTMKSoEJGAqa+LAmIJKiqglr8FKH7QzsfC1KLkXRsXUcqqNW2EeU45ezm5kCWlRlrIBASksN2z+3nCKwzSky1DIg+RjoCeHAIZgzYU0incQ4OqSo90mWSSCA93nEvkt0xXtt7LLJ4gFB9cKgHFwwZINVXWCiUkOzPBci3e0QuTlMF08u9T/ALhSmpNADdujYimWeaXZC8cUgO//ABINcYvfZfhKwRMm0NAkEh8hUZHCkTYsLdIG7SWxN/0XMCv7ag2ivDTmItHZ3sjcIVMN4jAXaOymxIzEPJVnJHh9R+EctIZWeQHwGOifmIpeOiunjUjGp5IbyNoNszA5Y090H3tnPxdPA3H+MGVKupP9xdE+9SgdWQYY/wAxJauIpky76jQDXGg7rJGJioptSps6+v3lUAf3U5JxPjvygu2T6LH2U4PdF8u2pxOprmaxahL66MR8IUDLSBkIMKInu3vQvTfIGuX10d4yCVJ66EZHlQprkSFPVdVF6q2EQzJX2y+lO8EIa7TTbG7sD80TMX8a4/MdhpFPtoehDaZKmo+GT6KOQ36zrHG+zKJ6v7iAo4XiA+Le9jHQFSg2GWJA+UU7x3jEyg+Axr7vznQbdGOU9odN+rOSy+wUpJcIHjXJ8y0PrNwsoAGQoBpUYDKLyuzgjAYaq+R8hAk+xVpr9WvKORCXQby77KbbrIbvdxHI0YfeFSOIqFGV6/eLxNsVPD6tE9dGFdu4MlfvJB3aueZL5RD5X05ZX7T2aHjed9taYglcX/cffAecSWntPcSw8hh+/jTYwXN4MkDupDcuX3iv8S4acYgf0v05otfnulqT2Xa/9QSZhN/N30yrUQWngiScM9Pq3O8VwOk1emBzHKH/AAzjTf8AcqPno2WNO7hyi2Gp40Rum+QiXwoAYDD6flO+0Ef7WnbHUfMNBvDSzhKsCPTVQyG8TJk0zw1Vok5DY9GHaTA9mIv9jScvz0Og2jZPZ9ALhPodvvFiFk2z0V8x33jE2T6ctB8u52jqk47YiRwUaeg3GZgyRw4bfh+kw7l2cDTH6fmH36eNglhQ+o+VQyTtDJkXVi6Xw7Lwx/yGQjU8KGN3J8DoDmecOADjU1+s/Kf16rGhs+22Gyk5nlB+qFezFErhqUnupCa6JGahruILkydNNScgchsYJ9nn44p+lWQ5xOmWwrhhV6e8NhnHkCzLPZuiDqofEd49tfEESEXlEDDR3N3JIJNRlC3iPaJEtwhlLzAIo7GqqtnvtFbn2uZOVeUSo61upGiR+uMd9v0A5+WE27iK7RMdWXuIc936j9X5YQXYrPdr11hEXDZDc8zX7bGGvsufry+0MlfIFP4Q64PxC5y6239Is0i0hQijSFN0fvDaxWkjr99hHMmJVz8k/s5fBZ1CMgSRanHX3jIj9Wj3umLU6MdPirVA268Y2Sf5YfWWqrr8o0jCnxfLh3zqdowKYYMbtfdHwnnrFehiN38PFP0DIHrwiaWok4vXVXzK0HX5jmbXHOne+pGLCN0K5nB/eOa+uhAtBIku0zw0X8g365xi5VcM9FaneNUVGGXyn5RqYlUA+Ax0HzjffrCOdHGBTZAbDL/1GqoGmWUev/sdBvDEgMwbDJvlUMgdIiWn75/Sc2hk0dEs+yhvD/13c5Qs4hwxwaa6/VrFnVKGA9D/AJD4RAtqs4bD08czBU/YbL0c2t/DQCes4VrsqkF0lovdusjmE67Dt1SIbx6ZbNbQmsHGLhqSg7OU/wDi4bwIizWDjxIqL26CVZEVD3h5NvCK08KfLpoXL4cpJdJIOxha2jrOiWXispeBH4fpNe9TCGMqYhx3k5fJqofr1WOXpt88e8EzG+ZLnzxHnBMntEQaomJ/xmK/Jd6Gq/2LaOmOGorEa/SNE7RJdrjnqr5vsY54ntPvNHkfGjVjFdqfqmH/AIjbV9IZ7oXov5SGqctD8pD95W0DzbfLTW8Nfh1Bqz6mKEePE+6mYf8AxGvypBzOcYFTlmiEp3UXPqScvSO+zfSOOf2Wi09qEAEIdXJ2wIdyw0zhHa+PTJimB1ogVPNX2bnEcjgilF5iyrYOBl94b2bhiUhglvDbCp2g1jp98AukuhVZuGKUO9QZJHia+UOpFhADADQeo15QVLswr+31QXLlcvTbaGqUuhVU2AIsrH1y2Ou8HS5fVOWu0SCX14ctolb8/wBeW8EkKqgdSAOhEsma3Q5xijT99htGl7pz9oNCmNrNa2z9R9t48gGROOvqftGQDhbFNBiDUUzHwjVdanXrTz2tMWoc0D4MOvygdS2DgChGQ+raIVWlQvMW7uQH/wAYjnqWJcDBc+prmX7x+ZODCMSvDwaijmrU9eUQpJLuTicz8yd4mEgOaaZn5lRzR01Sunu5fKPk3V1hE6p++tXSM0nIHrwheugDAZZD5TGotKnZ8j/+qD+pjjk8NEz3o711UfiUMgB/G0aP3dO7oB8H1cs41CeeJzOS4gnqu4MPAfKv7COaOhLu9XqcyczkGEaTZdMgW2GXiYlkh6lzU4k6iNZBctkwwprpHDoltVnrXqo1hcuz060/aHluoogUx/WAp6aef5mO1KY2HwKV2YRAqxjp+cMldekaTE9ecKcDVQt/28aQXZODIWWKR6bj7RsYZcHV3x1mI8pQNNi619kgagdekA/9NAHraOhz0D2b7Z+EIpnX4YYknzoUrYhkcHSBgMNtDByLEBhr+sGhPXnEgThz+0HsF8gabNh1pWsTJk9U3iTXrKJZQfrnHTmzRCK/zryjcJ6roIlSjDc/qI0UgMef6R5C2zw9Y7xgVz/FtHi0ivWcalI9P0EGgGYrD/8AreIlde9tE6ZY65mIlyg3j+kdQLNUqPV7eMjyZLHe6zjyDB9d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8" name="AutoShape 10" descr="data:image/jpeg;base64,/9j/4AAQSkZJRgABAQAAAQABAAD/2wCEAAkGBhQSERUUExQWFRUUFhgYFxcXFxsbHRwYGhkYGBgYGxoaHCYeGhwjHBsXHy8gIycpLCwsGB8xNTAqNSYrLCkBCQoKDgwOGg8PGiwkHyQsLCwsLCwsLCwsLCwsLCwsLC0sLCwsLCwpLCwsLCwsLCwsLCwsLCwsLCwsLCwsLCwsLP/AABEIANsA5wMBIgACEQEDEQH/xAAcAAACAgMBAQAAAAAAAAAAAAAEBQMGAAIHAQj/xABCEAABAgMGAwUGBQMDBAEFAAABAhEAAyEEEjFBUWEFcfAGIoGRoRMyQlJi0aKxweHxByNyFBWCFjOSwlMkJUOy8v/EABoBAAMBAQEBAAAAAAAAAAAAAAIDBAUBAAb/xAArEQADAAICAgEEAQMFAQAAAAAAAQIDESExBBJBBRMiUTJhcYEjkaHB0RT/2gAMAwEAAhEDEQA/AG1wj+d9xvGdZbjSLBMsiT/IgOdYdD6jWNhyYs1sUeHTA5HaNxTUV3GZ56xJNs7dDQxoE1w9Nxod4DQ7ZktXVNtIJlq8NtPe1pAv2/TcbRMkt6/+2lIJAMYyFfnj4j5YY2Zf8PhjWohPJXXLo+BhjZpvT40Gog2JY5lHw8G/IwUhXT/eF8lfTZeBgtC+n+4iW0CTxjxqD1/EeFUL0CbgxrNNI8eMmCke0dIFdeusalUaA9dCMB6/mHaOEiVxulUQiNgeqRxo8EJV15xK8DIPX8xKgwto8iUmMMYI8aADNDEaolVEaoNA7BZo665xGBE6xEYEPTBbPEpjcJ68o9SnryjdoFsE1aMjFRkeQOxb7SmPqNOUaTA/Q1iGXM38XH2jf2m/qKYbRTooSBLRJ6pvC6bK6YbQ2mnqkAWhH5baRxoamBqTz9fq5xgNf435GN1Ir+w1OhjVuj4a84E6wiXM689awwsczw9NKVpCtA6/mDbNMY7eXjpBAMdysMOVHr4QXKX1UfnC6Ur96A6aQUiY3RHjC6QGhgFdUjxUQypwOfqImI6/iJ2tAtHqBG6uvWNURuB10YFhIEn2bEjrGIW68+UMiOujEMyUM28daUryg5v9nmgQR7eiddnYdfpEC0t0N9TBppgtGyV9fxEyFdfzAhVC6dx0OyD4+WEeaOJOnwWJK8nrG4hHw2zrVMExRIDUGaty+UPITS0HrXBqYhXExiNUeQtkKuvSNQnryjdQjxuvOGi9noT15xjxilREuZ15R5LZ0xa6fztHkDzJnVIyGqTjFMub1e3xiT2m+WuNOUQIVz/FSvKNwrn6+cUFPwbKVv6jywgWb15coIKuq1w2iFfWP2gWdQJMH57a8oi6/LSCJnWPlhAyj15QIaNkKgiTMr1XHSAgYlQuPHdD2Qvx8v2LxMpbdGo8IWyZ/W9a1iSZO5emP2j2jmg+TbGLP6nwxENZUxx/EU5dpZXXljvDaRxxCUOo061gLjfQFr9FhR1jtHq5yUjvEAbxznjP9SwlV2UAas4+7V9IqXFe082e95Ru6D9dYktzPbNDxfpmbPz0v2zovaT+o0uR3JAE6Zma3E8ziTsPOOb8Z7STbQu/NXebACiUj6Rlzx3hRaOJMloUz7bm8TVl/R9Lh8LB4q/b/bO29i+3ftrOUTS8yUwc4qQcCdSMD4awR/1mm9d9msGvwFIpiQSGbxzjk3Yv2hmqUlJKLpSpRLJehALVV/iGO4d4vcyepdVqJYAeAoAAKAaARVitevPZ815uCHlfr0GcU4zMm4MlIyr66mNuAqlqUSpQJBwxrqThE3BeCmaQpQIRkGxwroaHrEuj2HshFJZllsZaij0BbLMQ1VrmiN+qXquA+zzx14wxSqKxO7MWiVWRaAsD4JwAPILT+ojJHaRcpQRaZSpRPxEOk8lCnrA0lX8WJ9Kks8aGNLNakLS6CDG6zC9aFsjV16xGpfXnGTpnXnAE+1NiQNyYdM7FBKp/XlpAq53X8mA/9wSoOCCDmC/kXaNDaH69cIcp0GEmZ10IyIPaddGMg9HAdCefka4bxIEc/I70xwjxEsaD8O28TBI2/DvBtlBGJe3oaesaqlbeh+8EhI2/DtGi08vw6GOHUATZfVfvAcwdVrDObL5fh3gSZI68t4BoagKNo3XJI6MQ3mgNhaDbPMp/O9I3mWhsetvCAE2gB8+sMDCji3ESkEgd6mT3XwJIDA5B4L3UzthTjrJSiVywviXEk3gC6lHBAxO5rQc4rts4uFUUQo/KD/bTzb/unyT/AJQvnrLG8o1xGuj5wrnW0YRnZfKb/ifT+L9IjElWbl/on4hOAq79bQtm8QOuOMC2u1vEdlsK5ikoSkqUosEpqT4fmcs4j26K82eYekezbQ/hFi4F2RMwCZPdKPhRgpW5+VPqdsYZ8G7LokkKmMuYKgCqEHb51D5sNNTYxOADqzwGZ61hkzoxs/kVZvIlpQgAAJSkMlIDDkBDjg/CDNUFqogVCafTWpGRPWI/COHmYoKXhkHDYp1O+lfIC78NkgC6gOoCtAwoMWxNNYqq58efa+/hGZqstesf5ZvZbOEpYAemnI6dNBFpmFCXIOwrvoIybZFE96apI0BSPRojmcOBDe1mkf8AFvNKQYzMv1Cn/Ff7j8fgTv8AOtihdqK1j2gZ3uvVmx7qhQ5vWJ7JazLV7OYErlqN3ChGrc6NAlrsqpAvCYVAVSlbKG7EsRTeBv8AUCaULQTQpvIOKXNTuk6xF96m9vsveKJWkuAziXBQgldjUELS7yvgU2nyH0gSxdp75KFgomJopCgx8orNu7VEzZigWSSovokEm8WyA/KNe1HbewTUApMwzkjuTEIILjJRUA6Scq7RueDmdS/f4MTzcMzS0uxh2y7YizouoIMxQo+CRWpy5YxzSXxGZNmXryln4iXzycwBbuJmcsqWSpRL1ptgK6eUOOz/AAkqVenpWmSn4QLpWflToK1PhiYp93b46JHKxzyWTh9smzpYly1JTdcEg5eGOdY1VIMpyZqirmaAVUaHwhkntIJaWly0oUQwTilCRgwYMTpyiq2riky+ssUhWJKQx2dqDGkFda1yIxt18aLJaeL2iShKgHQcFEhRrg8ZCaXN9tKTLuqStJBKiTVN3us5pinwA1jIP20F+K7OkoNMctRpj7u0Spqf3Na/47xAlZ3/ABbiJgrrvbbxQwyQHD99BTCPVI5/i+raPAaYZaHf6sYk69T9W8CERmTXPHfXlvEC7OGfx9El6pgy8Om+n6oR9prY0sJSWvKD8gC+Z2j2wk+dEVrtstO7aYedDFZn9rZBneyCu87Vdr2l7XKI7dPKUEjHLnrFfsHAwVpJwBvE8i/qf1hGS6TWimZ2uWWmbbFkhKA61lkpFHP2zJyAMWnh0xFnSbHaWmS7Qksu6zrrflqoNLyDjQh6CF/ZjhhCVWlYqsESgRgiveqRVRD8mhfx5Clq/wCX04hSmwO8Fa3J3HtVwc97TyVWecqW5UAe4o5pyffIwjShUw0FNYt3GrAZxBX8NcRoMS8T8C7L+2Um8TLlEOLqSVrSCzoSASlGXtCG0fEZP23s+hrzqqFvsR8A7KzbTMuSkuU+/MV7iBqTrokVO2MXKTY5NlSZcjvKIaZOPvL+kfKj6Rjm+MX/AIbwySiz+ylpCZd0sEb5vionMmpjnfakpsRJWqh936sw0e1pENVt8me2aGfCOHFaryts06jI4Db9Yp3CuPhZvqlqNaVAGebHKH1n7fqJSiVLuuWCyVENQnIDLE0irDWKF72+SHLdU/SC8y7QlDJCwCWzBZwnIDF8v2izSp3sEhCaaZlRPxF2cknYB2rhHMOAT5hlhSiTeJKXyScGbM1L7k5ReJ9uE1IWGCwlKVPgAHdQGb4V1OpjC8zyfuZHRq+P46nGl+w+1doQjuuoq+gA+qgAeYEILZ2uuGqljQKSU+qFfpAnEuKzChQkd0Ad6YQ6lZAjIYMM6UYAkcqsXahUqaufM/vBSikpmd504Z58oREvJ0Or1x9o6PZ+0Btk1UuQZSVJF5S1rJuh2d1kl+QeDJljlWZKp0ybeKJajevUU47ywAfdA7oNXUpnLRyZfaqyIJMiwJSTmqYpbH6UqcCFfEu086eLhoh3uh6theJLlshgMhFc4PjRJeVv5CrV2mWolghKT8LO/PXXR4h4fZplpmXUJvNUtRIGqjgkeMLZdmUrIDnFqsCxJQhBZjVQBIvHJz1Ro0saXSM3M/n5D7NYpVlF9SkLnCqUoReRhgSSCTj3hQUxgmXxom9eADEKSUkluQJPIjaElo4qFEgIB1AdKfEvfX4qjDxIAgGWk3xgA1NXB8o08WHfySPxnXNdjq0TjMXSl4C8r7ZktkNeUb2bhjLSSe6pV33SlT5kZ0GL0geXbEqAQ9wMHTtzFeqiJ5SQxxAa6FMEsn5UuaDzJrGvj8fHK62MWNStFr7L2FK1sQO7LBA+at12wATSgzIjIE4aJ3s0qksTLJGt28Kpwq4AJB0SccciTLP5vRm5J3TLTL6oNRjWJUkNl+HTntA8pdMvMbH5YIR16hqJgGVEwI2/DXEPhvEqVjX1H07RGknf8WowpvGwJ3w+rT9oAI1mLp1psnaKtx+a8wDQH1J2GkWiaKHx1+r6oUWjssm0LC76kEOHTerjiywDAZL9YbGY53RULfIWpKbqSqtWDwVwnhftVJlGntHK9kAOR40T/wAjGk7g86RaJiFzL6GTcbcl3cODSLd2J4fSbN17ieSb17AFnU//AIwia9l7Dq/Hga2yWALoYAUpdp74pTDrWENrkDGmuKcHQp/d36pFjt05jjmaXlAsFHIgPCS1WgKUhAL951OXLJH3aPXkUoZih10B8M7KiYQueHAYplFvArYV/wAcBm+QfaTgVrFqVNsy1lExKUrTLmCUoXQzFbhRlnFkkMSYs1mtjFj5xQe3X9QFd+RZFd6oXNGX0oOu+WWsZ9ZK3su9ZlckXHu3RsUpNjkKCp/eExYUpaZZUSboUolS1AlnODeApNqt8xSu+VTKUK1kvvVwAa0hBZZhCnqDDGzqWoLIWoFKCpq1IIp5Qptk+Tlksziri6O6kAhizB+WPlrDLsfJCrUVEqXdQpRegIoAkcyQnHOEC7Utu8pzkM/OLb2XsfsglKx/etF2ZdZyJYIMtJ3Wo3+SUwnLWpYWHH+XBfbMKFSyzBzsW8g33jazqWVApcFdEIq5GROgarmB5t0qTLvFavkQzPm6jQt5bxb+y/CEywVJfvl1LV3io/LLBFR9R8NsT+daPoeMcbZvO7PqEi5g6akYAlh4lqPgKMMx85W+SSoj4UkgAc2zj6pnK9otKAaOXArRPvB9XKQTk7Ykx81cSsJ/1U9NTcmzAwOQWQ5JoPMRr+LhdPUmTmqqEqQBiF+BiQzU5Mr/ACDH9Pzida5V66UjQkKveo/ePJvBkKe6WPmOug8aa8K309krk3slpBLXSAMWNGGXjhE3F+N3+6hIQNMW1cwLJ4RNS90Ak6OT5M4iSXwpQcqQol2F4MPIY+JaKsXjXPwJWNJ7ILNKUqoISn5lUHg1SdgDlDKXNQiuJAAvqGnype6OZfwjzuJczVq0uoYnk5oOQhbaE3iWe78IOLanIRY/9JfiE0E2niqXdIL6v+v2EEWG1GatN4lkuSOVR+vKE13IVhhw9k4lhnqdhpAYslOuQLRfez09UtI9kpSMXYkuTtV+Z0pgTHsLuC2kzCyRdTz7x5nwfwjI3FMUt6RBeOW+UdMQk7/j0PrSCEp5476596IJYG3pWp336ynltt+H6TkIyGAmSBAbw20H1R7Tb8P1Vj12HL7HRMaqmc8fq1ODCBDRFaVgYN6anRO8EWAMkf4/nC+fMOb/AIttTFW47/U+VJSUyRfXhWiU5VIPe5Dzibyekh+Ngvba0Tv9a1nF5SmF27eBav8A7ekWC09o02WzplOE3U4A95Rq6iXZLkmgPjlHKLN2vtBtBmhZJWLqzldVk2AYsaaRbeGcAMw35pdyHcjVszE8U9akpUJ80NeP9uDaUIEmz3FhLGYVUGANxIHq4ocIH7IBaEzJswlalKCQ5NAKn1p4QcmxJDIQBeLOe4bouo7xofAZnYPCfiVpvn/TWc3ZY99QOOwOpr6x28b4XbGRSXXRr2o7VKnkyLObqMJk0Z5FCD+Z8Iq6ZCEADmAKZByX0GZ/OLJO4aJUo3Ww7rf8WyipWuaCLuAIKX0dsfIRJnn7fB67ddA861S13kpZIqSQkANq7PAqEKdwq+FUNCDWj5PzjRSRLet5RxoRmNYLsq0S03lC+on3XYa97M8olfHQOhlwLg8tMz2k/volJMxaUjum7RMu9mVLKUsNTWHXBpE9doVOnuJsw0RmH1GVGDZDFoVSl2lc2VJko9pNC0TpgAAACWMuWckoSC5ydcdTsXAEyUKtSklEycohSSoqCSxKijQHTwGMSZ6fqXeNj/JbNuF8NlyQStifieiQMQCdNhj+TuVa1zGNUIwKsFEfKn5U7/nFY/3IqUM1DAYhO+hVvk21G/DQZqnWohAxc4/SP1OTtiaZe+eDZqeN0WmyXUJMxgO6wAyQKgDnj4iPnr+oVo9nbrQlIqVAnQKUhJUWzLk8o7tNtyTVTCWkFUwnBMtNVPzZm+0fP/F+Ky51omzlpBM2YpfvMWUokUJrTlH0P01OttPRk500yqoGdRv94Mk8Qus4cbUI+49IaiRIX7o5s6SOaXL803uUYjgSFjui9sCyuaQ7K8DG3j8bInuWiTkh/wB9DYpIGSk4ctPAiJLP2jU9FDkoE+uPm8aDs+yu4RdHvEglY1F3Lw9IIs9iMxR9kWSMKfm4x2cnnFS/+hM49GqbVLP/AOMOauA36tAtqlrVoE7EHzaDrRZ5ktTLWJbCpbHRgcMD5RBY0TVrHeYKLAtjR6faAvvVC3wDS7FSleRH5QbZEJCVJaqmcs5AFWGVaeUMh2dWpaQCm8XrUYO7hofdkeApFtVLnALKBmzEkUOFfHyjsSp5J8mRJbGPYTgQI9opPdwS+ZwJbTL+IyOgIkNgPADnoI9g6zNsybyOns5x2m/qSizEokgTF/M/cFcmAK88CBuYq6J3FreLyfamWagk+zQzZCgV4Aw47FdhQAm02pN9au8hCgSEihClV7yiKsaDnhe368DqrCErHWTmnr+hc6iOEtnKp/ZbisgXwlSmx9nMdWeQIUfB4Hsv9RrYmhmEkfOEqI8VAmOtrWPp/BX3ucc3/qbwdLptKAAoquzGzp3VFgA9GJzcQGXDUT7Qw4ubemhHxXtlaJyWXMN35QAkeISA/jCYSlKF5bhIP5xtYLL7RYGQxiwW+yAS0p+Y/lGdVVXLKYlII7O8MQpKLtQpaa+Jf8jHVZ12VKHgwBqS+Hu4xzTs3aUypaFKN1KZrk1YCtaVzjS3f1Emzp5CUOhXdloHvB6PUmqs9PzpxVMTv5PVuq0ObfxdSz7OUolUwd8kF2AYvoAKNDjgnBvZpAAONT3nJvM9BGnAOBMm8oEqUHJKTXuqp7woOqw24jxaTZW9opjUgXXPvA/MwG5/aKceN72+wqe/xkHt9hJQzHD69E69esc943wEglgRjlz15RYLb23CgyEJAwc3RkBir9AYTrtRmF1KQf8Amefz75DOGZfEWRcsdjx1rkqszhakly9IJ7OcAm2q0IlSw9bylKcBKHF4mj6BsSSAMYaWmUACSfJaz+S46n/SrhKJNnE4nvzO+SXolyEJDk5Or/nsIxvLxT488sonFyPez3ZOTYJUxVVTJpvrUpnce6ABgA7AbmphJxu3KmlEsEhIdR2D/mo4ftFm4hxMTJqZOoUTzCSw61EJbVZGJLMHo22GOgIA+pR0j5ryMnu+OjT8bGo5rvsAkyEpyGhJw2SAKqyoG3OQbSrGWvTP7aRW6aFhgVZIToBCiTarpTcSDMVRL1CUjFX5l/vFK7a8bXMX7ITFFCfer7yjiTrpBePheWtHc+X0Wxj257eIUDZrOvuP/dmJwU3wJf4Rmc455b5ktXuqJOdKHkHMDzkXjdGGf2hpYuAOAbpHp15x9T46+3j9JXBl1br8mV/2ZFUlvy/aD7Pbl0d3132P3iwf7Jt15wVYeGByjSobQt+riGxVT0IdpCeVxKYWNFt82I5Kdx5kQ0snEFuHUoXiwBIIfc/vDNHAkg+4MNOe+0G/7OlQukUOh3DMRUEPjFk+Rl12IrIIp/DnUlShfvLAL1NQMMqflDY8JCksRgxGIYgFiKhmaDbNwljeUVLIFL3wumrABIfJ8Yay7KHwHpqob69VgVTb5J6pgnC+EpQqjkmjqIJxIzJpWN7JLu8VDfFLR+ZG0OrHJqP0f6S1BC+cn/7mnaUjX5lawzZNb2n/AGLoU9U21O8ZEoHX8CPIT7EDKqk8vwfTzj29vlqNMKJgaw8TRNQFy1Xk0diXHu0IADGPTaDvh9Wg3xi7aK1LJZqjXHwKtVaCKP8A1JtYEgSz7y1gt3sE1ep1YQ0472vkyAQSFzMkJYt73vG8QnHntFItahaVlc0hg3tJgcIQPhly9Tjk5qTrEvkZ59XK7ZTixNvYLwiSqWhM0jurJ8hR/wA4ZcVnpIlqBDd7PYNTHWB7fbTPlhEiSbqWAmKISCwCaJwZmxvHeENqkzUe+mm2HpGbTS4RXphNr4iSm4D3XfmaY8os/wDT7gAV/eWKnB2oHTWpzr4RSEVflHUuzFsTKst5TAIS5qn4brioOkH4y9q5PMccZ46izJCEhJmKHdTdSQ3fBJCSTnhz1eKTa5xUsrWFzFqLklSUudgm8QBTACBbXxFSlmYQkrmKNFHDQHQAZCgataR6FzCAJKaqLBZSACr6U5l8AMObxtKplMrxY1K/qHrMwJe6UjRcwkEcgPzgFVlnTVNLkImqxZIq2oIQknzMWHgv9I7RaFCZa1qSjE3j3jsAfd5nyjpXDOHy7HLEqUEyZeJCBVW6pqmfy8YxPN+sRH4pb/yWRiddHF+LdhrchEtYshaYHeWFqul2KVB+6fBo6bw0rkSpcshrqEhuQAA54RaxPmX76VoUghggpYAbLFB4kwt4rZ2UFqZD0DKvKP8AjdSAPxKxaPm/J8qvInn4KcMKa5B8ASaKJBUcwzkIG+ZOXhE9ttyJssAqCFlkkKfTJg57rnCBgSS10UyOCXPxMcfpqScWwhNxriiLPLVPmVCQUygcVKNFL3JNH5tQRHMO36ooppL2fwBcf4/LklSJJdZTdKsAlNKAYuaVpHP+ITWBOf6wtVxNUwrmKLqVMJJG4pTSjNtG00KmpZCkqINQaHyMfUeP4f25Sn/JkZbdvbHHAuEhnJdRIfmXNPCHtmsypA7xvy/mLXkO472N5O+I5QB2PlsSlbhRDgFq6kHXaLvLkg0ZwXzxcqGQjTtLSS40RZa50CJsYPnk+uwhdbrOZSkzEjDHdJFcT4+ENuAyyZKTUgFQSS5dAV3C5OF0CGCrADp+H6hvpCmm1wJ3wQSJIUARgajDAlX3idFk5+uiTtBMiSEJSAWAwqcHSww3if2FPDTY6naGLYpgSbK3Q+oZkwSiTXx1OqdBvBKJVfHUfNsN43Eo7n/yOQO2nTwSF0zWySMKHDQ6bnGkJbKL/E5hyTcT5Bzgd4siE3QSQGD5JHzDMnIiK92OQZk2ZNPxKWrLMsn0aC2Jt/iy4tTw223jyJAOv4EZC9kZwviXY+0yO9ZVlTZXrimr9THzHKFkzhfE5ndUFAfVNDZD5uWUdcXZh0R9R0iM2TntjqMaQ9+NL6bNFZv2jki+yiZIBtMwFSiyUJLB9SrFhiWbR6xLYuGieXA/+nllkJZr6nZSiww9MsjGvbyaZtu9in4AiWBX3lMo47qA8I6BZ+BJloTLSzIASKYsTWpzZ/GJp8f3ppdIo+7pLfyVSbJPT7UgGfZSeucXWZwhOo9Pphfa+HoGfTcoG/Ha7DnImc2t1k9lM0SoGmmRix2biJNjUl/eCCa5Om9tin8Qhd2ls5VORLlgrUQwSkOSVGgAFSaesdN7Ef0oKJQXbCCQP+yD3Q9WmKzrkKUxOESffnA22OiHVbRW+z3YtVoabNHs5KaJf4kh8AcnzOLZ4R0rhPDZNmF9EoJH/wAq6rVolD1CeQA0ENU2JCQFUUoYaJ/xGXOp3gfiQ9qQlF8gD3ZZCfNZwfOvjGN5f1DLm43pfpf9/s2sWKV/6DWrj8q8PalTD4GAHqxJhjYuM2SdSUtIOgLH0NYCPY9E5ASbktJ9/wBmLyyPl9orxwEIeK9hZkubekuK90ihAy623jOapLZUpw5PxVaf/BbTZUIJU4rV7led6WxbdoHJRMLIClnP2aS//KYtmGxinWrtqqxm5OmSioZFyQfCo9BFZ49/VuatKkoUUpA+FwK0DnE+Zwxh+HBkv44JsmofZ0bitvlWZBE0pvZSkKol8irFzmcSKCmPL+0PEFWyYx91NWAYaAAZADARV7DxJU20pExRU5Z8g9KCLRZ+HFgoFlFICnAILDHEVpG94vgTjj3fL6/sRZczoSDgQTf0IZtTl5Y/zAUuyOVJIYpe6R512i4CxhOJc5ktrCTiMpLGY5AAYNiXApu8WKtNJEzb+Ars6sTpYSqpBIJzcEMX1Y47Rc7HwNKwCpcych/dUtSk0UHcOys8Xzihdm0+zqTj1SGVv7ZKU6ZRuIBYEAXlGj1qwcZRdnqftzVdi8s7fB0ZKEpTkKMPdGCSMydIB43xwSUkgsXpXckkBt/MiK7w+xFDGZNm3ziEKLJPyklwoh60AxYqgTtlOX7NK0m+kYnMHukXg/8AjVgO8Ih+/LXAn7fK2T8NmqtM0qU5CU3jXkALxdg5qdAWq0PkTJ8qspUth8BlJu5/F/3Na3icfez512R7RmTPvKBKJiShbYgFiFJrikgHEYR0iVbZRSCLRIbW8XA09ndCnoKMBhi0dmnXRx6XZY+GWkzZSJjEFQLpdRuqSbqgWADhSVdGCxZw9QPFvrFbynz9YC4TKAlABLJLkOkA1vVZwATizZtDSUA+XgRqD8I39Yq5SIba3wKO01s9nZ1BJZUzupY5qZzQbk+Ea9mJXs5bDNtcB/ELuLTzabUEJqmV3R7xdZAfHQUwzMWSXYroA0+3LaCX9ReR8aDBMcdbamMiNCevPaMgNEzRXf8AWU8N9Mcd41XbE9Z1J1ic8N5aZapGkRK4dTP10O28UbotlSci7Tj2XFDNI7pXKmjcAIf1SoR0wFShTA1p4l8qVhb227Km0SXlt7WWXTleGaXJ2p+8VngX9QVWX+xaJb+zoPhWnClQXDYAsd4Qv9On7dMa37Lj4L3/ALapWJ6c89IV8dQizyjMWWAG7k91kjBz++hgC2f1gkhP9uSpSj8ymD97RzntFKtdstfFJrlgkUdrqEDbU4aktA3UvieWHj9/ngun9KZCZk+ba1++6pcp/dCih3fySDkAdY6falKXLQEuSj30gsXpXBzng0c94TKFns0uVLUHQKuHvXiTVIqz6PhtDixdrVoYLQ7ZpJfyUktHynmN1bR9F4mP1hNFjXJnKDBNwGhUSSps8eucE2SzJQGUq8AGAdhTXNR5+UJD2pEwUSsHcDHmRECrSVHEvmlJc+b0zxPhEGtFum1rotaOJXWAoNEp/U5Rzj+o/wDU/wBkVSLOpRmYKJFEHYhTFW2XpBfHOMSrJKvlPtJyvcQKv9RV8o8HOFKxxq3SypalEqvKJUbwqSS5NKYxq+H4zyL3rohzVMPU9gs1a5hKj3lEu5Lk83xidMql1qZvrsdsIns9hWpqE7t1SJlWBYoUPy+x+0bUyl2SbRpwyyiWsKcOMBodS0XSxcZk3Am/UJzcPQ4OnlFMlyyguB5OP2ghPETge94V9KekWR6KfVg0lRY+I8Xll0i8oc2BqC1WJEKLVaTMKSoEJGAqa+LAmIJKiqglr8FKH7QzsfC1KLkXRsXUcqqNW2EeU45ezm5kCWlRlrIBASksN2z+3nCKwzSky1DIg+RjoCeHAIZgzYU0incQ4OqSo90mWSSCA93nEvkt0xXtt7LLJ4gFB9cKgHFwwZINVXWCiUkOzPBci3e0QuTlMF08u9T/ALhSmpNADdujYimWeaXZC8cUgO//ABINcYvfZfhKwRMm0NAkEh8hUZHCkTYsLdIG7SWxN/0XMCv7ag2ivDTmItHZ3sjcIVMN4jAXaOymxIzEPJVnJHh9R+EctIZWeQHwGOifmIpeOiunjUjGp5IbyNoNszA5Y090H3tnPxdPA3H+MGVKupP9xdE+9SgdWQYY/wAxJauIpky76jQDXGg7rJGJioptSps6+v3lUAf3U5JxPjvygu2T6LH2U4PdF8u2pxOprmaxahL66MR8IUDLSBkIMKInu3vQvTfIGuX10d4yCVJ66EZHlQprkSFPVdVF6q2EQzJX2y+lO8EIa7TTbG7sD80TMX8a4/MdhpFPtoehDaZKmo+GT6KOQ36zrHG+zKJ6v7iAo4XiA+Le9jHQFSg2GWJA+UU7x3jEyg+Axr7vznQbdGOU9odN+rOSy+wUpJcIHjXJ8y0PrNwsoAGQoBpUYDKLyuzgjAYaq+R8hAk+xVpr9WvKORCXQby77KbbrIbvdxHI0YfeFSOIqFGV6/eLxNsVPD6tE9dGFdu4MlfvJB3aueZL5RD5X05ZX7T2aHjed9taYglcX/cffAecSWntPcSw8hh+/jTYwXN4MkDupDcuX3iv8S4acYgf0v05otfnulqT2Xa/9QSZhN/N30yrUQWngiScM9Pq3O8VwOk1emBzHKH/AAzjTf8AcqPno2WNO7hyi2Gp40Rum+QiXwoAYDD6flO+0Ef7WnbHUfMNBvDSzhKsCPTVQyG8TJk0zw1Vok5DY9GHaTA9mIv9jScvz0Og2jZPZ9ALhPodvvFiFk2z0V8x33jE2T6ctB8u52jqk47YiRwUaeg3GZgyRw4bfh+kw7l2cDTH6fmH36eNglhQ+o+VQyTtDJkXVi6Xw7Lwx/yGQjU8KGN3J8DoDmecOADjU1+s/Kf16rGhs+22Gyk5nlB+qFezFErhqUnupCa6JGahruILkydNNScgchsYJ9nn44p+lWQ5xOmWwrhhV6e8NhnHkCzLPZuiDqofEd49tfEESEXlEDDR3N3JIJNRlC3iPaJEtwhlLzAIo7GqqtnvtFbn2uZOVeUSo61upGiR+uMd9v0A5+WE27iK7RMdWXuIc936j9X5YQXYrPdr11hEXDZDc8zX7bGGvsufry+0MlfIFP4Q64PxC5y6239Is0i0hQijSFN0fvDaxWkjr99hHMmJVz8k/s5fBZ1CMgSRanHX3jIj9Wj3umLU6MdPirVA268Y2Sf5YfWWqrr8o0jCnxfLh3zqdowKYYMbtfdHwnnrFehiN38PFP0DIHrwiaWok4vXVXzK0HX5jmbXHOne+pGLCN0K5nB/eOa+uhAtBIku0zw0X8g365xi5VcM9FaneNUVGGXyn5RqYlUA+Ax0HzjffrCOdHGBTZAbDL/1GqoGmWUev/sdBvDEgMwbDJvlUMgdIiWn75/Sc2hk0dEs+yhvD/13c5Qs4hwxwaa6/VrFnVKGA9D/AJD4RAtqs4bD08czBU/YbL0c2t/DQCes4VrsqkF0lovdusjmE67Dt1SIbx6ZbNbQmsHGLhqSg7OU/wDi4bwIizWDjxIqL26CVZEVD3h5NvCK08KfLpoXL4cpJdJIOxha2jrOiWXispeBH4fpNe9TCGMqYhx3k5fJqofr1WOXpt88e8EzG+ZLnzxHnBMntEQaomJ/xmK/Jd6Gq/2LaOmOGorEa/SNE7RJdrjnqr5vsY54ntPvNHkfGjVjFdqfqmH/AIjbV9IZ7oXov5SGqctD8pD95W0DzbfLTW8Nfh1Bqz6mKEePE+6mYf8AxGvypBzOcYFTlmiEp3UXPqScvSO+zfSOOf2Wi09qEAEIdXJ2wIdyw0zhHa+PTJimB1ogVPNX2bnEcjgilF5iyrYOBl94b2bhiUhglvDbCp2g1jp98AukuhVZuGKUO9QZJHia+UOpFhADADQeo15QVLswr+31QXLlcvTbaGqUuhVU2AIsrH1y2Ou8HS5fVOWu0SCX14ctolb8/wBeW8EkKqgdSAOhEsma3Q5xijT99htGl7pz9oNCmNrNa2z9R9t48gGROOvqftGQDhbFNBiDUUzHwjVdanXrTz2tMWoc0D4MOvygdS2DgChGQ+raIVWlQvMW7uQH/wAYjnqWJcDBc+prmX7x+ZODCMSvDwaijmrU9eUQpJLuTicz8yd4mEgOaaZn5lRzR01Sunu5fKPk3V1hE6p++tXSM0nIHrwheugDAZZD5TGotKnZ8j/+qD+pjjk8NEz3o711UfiUMgB/G0aP3dO7oB8H1cs41CeeJzOS4gnqu4MPAfKv7COaOhLu9XqcyczkGEaTZdMgW2GXiYlkh6lzU4k6iNZBctkwwprpHDoltVnrXqo1hcuz060/aHluoogUx/WAp6aef5mO1KY2HwKV2YRAqxjp+cMldekaTE9ecKcDVQt/28aQXZODIWWKR6bj7RsYZcHV3x1mI8pQNNi619kgagdekA/9NAHraOhz0D2b7Z+EIpnX4YYknzoUrYhkcHSBgMNtDByLEBhr+sGhPXnEgThz+0HsF8gabNh1pWsTJk9U3iTXrKJZQfrnHTmzRCK/zryjcJ6roIlSjDc/qI0UgMef6R5C2zw9Y7xgVz/FtHi0ivWcalI9P0EGgGYrD/8AreIlde9tE6ZY65mIlyg3j+kdQLNUqPV7eMjyZLHe6zjyDB9d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20" name="Picture 12" descr="http://christy-arts.com/wp-content/uploads/2013/04/%D0%B8%D0%BD%D1%81%D1%82%D1%80%D1%83%D0%BC%D0%B5%D0%BD%D1%82%D1%8B-%D0%B4%D0%BB%D1%8F-%D0%B2%D1%8B%D1%88%D0%B8%D0%B2%D0%BA%D0%B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2928934"/>
            <a:ext cx="3092696" cy="2928928"/>
          </a:xfrm>
          <a:prstGeom prst="rect">
            <a:avLst/>
          </a:prstGeom>
          <a:noFill/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1F4E65-1EEF-4F9D-BAB1-D4204CCEA31B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85720" y="28572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Monotype Corsiva" pitchFamily="66" charset="0"/>
              </a:rPr>
              <a:t>Л Л</a:t>
            </a:r>
            <a:endParaRPr lang="ru-RU" b="1" dirty="0">
              <a:solidFill>
                <a:schemeClr val="tx2">
                  <a:lumMod val="1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16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1797</TotalTime>
  <Words>859</Words>
  <Application>Microsoft Office PowerPoint</Application>
  <PresentationFormat>Экран (4:3)</PresentationFormat>
  <Paragraphs>141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  ВЫШИВКА   ЛЕНТАМИ          панно  «Корзина с цветами»</vt:lpstr>
      <vt:lpstr>Слайд 2</vt:lpstr>
      <vt:lpstr>           ИСТОРИЯ    ВЫШИВКИ</vt:lpstr>
      <vt:lpstr>Слайд 4</vt:lpstr>
      <vt:lpstr>Слайд 5</vt:lpstr>
      <vt:lpstr>Применение вышивки в современном    творчестве</vt:lpstr>
      <vt:lpstr>Для основы при вышивке лентами можно использовать самые разнообразные ткани </vt:lpstr>
      <vt:lpstr>Для вышивки используются   разнообразные ленты шириной от 4 мм до 1,5 см  </vt:lpstr>
      <vt:lpstr>Инструменты и приспособления</vt:lpstr>
      <vt:lpstr>Цель   урока</vt:lpstr>
      <vt:lpstr>Слайд 11</vt:lpstr>
      <vt:lpstr>                      Начало работы</vt:lpstr>
      <vt:lpstr>           Перевод рисунка на ткань</vt:lpstr>
      <vt:lpstr>Основные  правила  по  охране труда  и  технике  безопасности</vt:lpstr>
      <vt:lpstr>Вспомним  о  цвете</vt:lpstr>
      <vt:lpstr>Рисунки для вышивки</vt:lpstr>
      <vt:lpstr>            Примеры  композиций </vt:lpstr>
      <vt:lpstr>        Последовательность  выполнения</vt:lpstr>
      <vt:lpstr>         Шов “французский узелок”</vt:lpstr>
      <vt:lpstr>Слайд 20</vt:lpstr>
      <vt:lpstr>Вышиваем листья и стебли</vt:lpstr>
      <vt:lpstr>Требования  к  качеству </vt:lpstr>
      <vt:lpstr>              Используемая литература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Вышивка лентами панно "Корзина с цветами"</dc:title>
  <dc:subject/>
  <dc:creator>Лебедева Л.Г.</dc:creator>
  <cp:lastModifiedBy>пк</cp:lastModifiedBy>
  <cp:revision>289</cp:revision>
  <dcterms:created xsi:type="dcterms:W3CDTF">2013-10-10T16:39:52Z</dcterms:created>
  <dcterms:modified xsi:type="dcterms:W3CDTF">2013-11-10T08:04:09Z</dcterms:modified>
</cp:coreProperties>
</file>