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94" r:id="rId3"/>
    <p:sldId id="286" r:id="rId4"/>
    <p:sldId id="287" r:id="rId5"/>
    <p:sldId id="288" r:id="rId6"/>
    <p:sldId id="289" r:id="rId7"/>
    <p:sldId id="280" r:id="rId8"/>
    <p:sldId id="279" r:id="rId9"/>
    <p:sldId id="292" r:id="rId10"/>
    <p:sldId id="293" r:id="rId11"/>
    <p:sldId id="296" r:id="rId12"/>
    <p:sldId id="301" r:id="rId13"/>
    <p:sldId id="302" r:id="rId14"/>
    <p:sldId id="285" r:id="rId15"/>
    <p:sldId id="304" r:id="rId16"/>
    <p:sldId id="265" r:id="rId17"/>
    <p:sldId id="266" r:id="rId18"/>
    <p:sldId id="268" r:id="rId19"/>
    <p:sldId id="269" r:id="rId20"/>
    <p:sldId id="270" r:id="rId21"/>
    <p:sldId id="305" r:id="rId22"/>
    <p:sldId id="306" r:id="rId23"/>
    <p:sldId id="307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66CC"/>
    <a:srgbClr val="00FF99"/>
    <a:srgbClr val="66CCFF"/>
    <a:srgbClr val="3399FF"/>
    <a:srgbClr val="0066FF"/>
    <a:srgbClr val="FF9933"/>
    <a:srgbClr val="CC99FF"/>
    <a:srgbClr val="FF66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8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9F39-3718-4C66-9536-CBA96D7130B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6E0AA-059B-4C4C-91F5-3E4CF1D95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15A556-6CA4-4C0A-AF6E-EB916557DF0D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8CE-52DC-4ACA-8326-E32B8DDA4940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53C5-25DB-49E0-9CEC-D54E4035FFAD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71502C-8ACE-4BFF-B52C-9B2D78002C4B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E4227B-8E52-4EAA-862F-4988A9F8C59E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91BB-6B2A-4D0E-8FBB-21A7566563CB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6634-F9E4-43C0-8DBA-96BC325FF2A4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AEDDC8-52B9-458A-834A-F729E5C0D7B5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DE0B-5B6C-4F17-B9C7-70EE48EC3C4E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F3808F-E587-4FC0-9B80-AFAE4538B27A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FACAA9-F9CF-403E-801F-89CC499F66EA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230336-6761-45F0-B72B-C26641486230}" type="datetime1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search?newwindow=1&amp;sa=X&amp;biw=1600&amp;bih=724&amp;q=%D0%BF%D0%B0%D1%80%D0%B8%D0%B6%D1%81%D0%BA%D0%B8%D0%B9+%D0%B8%D0%BD%D1%81%D1%82%D0%B8%D1%82%D1%83%D1%82+%D0%BF%D0%BE%D0%BB%D0%B8%D1%82%D0%B8%D1%87%D0%B5%D1%81%D0%BA%D0%B8%D1%85+%D0%BD%D0%B0%D1%83%D0%BA&amp;stick=H4sIAAAAAAAAAGOovnz8BQMDgykHnxCnfq6-gaFRiWWuEphpYliQV6IlnZ1spV-Qml-Qkwqkiorz86xSU0qTE0sy8_Ma94T8OJ1yx9fo7rcnYiE9LLN8z_4GAHDxnbtSAAAA&amp;ei=JUZpUv7LF4Ko4gTFsYCADQ&amp;ved=0CO8BEJsTKAIwFA" TargetMode="External"/><Relationship Id="rId3" Type="http://schemas.openxmlformats.org/officeDocument/2006/relationships/hyperlink" Target="https://www.google.ru/search?newwindow=1&amp;sa=X&amp;biw=1600&amp;bih=724&amp;q=%D0%BA%D1%80%D0%B8%D1%81%D1%82%D0%B8%D0%B0%D0%BD+%D0%B4%D0%B8%D0%BE%D1%80+%D1%80%D0%BE%D0%B4%D0%B8%D0%BB%D1%81%D1%8F&amp;stick=H4sIAAAAAAAAAAFLALT_AHvTx-gAAAAuCA4SCS9tLzAxMnQ5bSofa2M6L3Blb3BsZS9kZWNlYXNlZF9wZXJzb246Ym9ybryxtcfGr1I4ftYkvJqDxqa3yx4kBvWW00sAAAA&amp;ei=JUZpUv7LF4Ko4gTFsYCADQ&amp;ved=0COYBEOgTKAEwFA" TargetMode="External"/><Relationship Id="rId7" Type="http://schemas.openxmlformats.org/officeDocument/2006/relationships/hyperlink" Target="https://www.google.ru/search?newwindow=1&amp;sa=X&amp;biw=1600&amp;bih=724&amp;q=%D0%BA%D1%80%D0%B8%D1%81%D1%82%D0%B8%D0%B0%D0%BD+%D0%B4%D0%B8%D0%BE%D1%80+%D0%BE%D0%B1%D1%80%D0%B0%D0%B7%D0%BE%D0%B2%D0%B0%D0%BD%D0%B8%D0%B5&amp;stick=H4sIAAAAAAAAAGOovnz8BQMDgxYHnxCnfq6-gaFRiWWulnR2spV-QWp-QU4qkCoqzs-zSk0pTU4syczPu9u4Itt8tcNr4_ibmyfuUBC_ELf-BwCZ8bhrRwAAAA&amp;ei=JUZpUv7LF4Ko4gTFsYCADQ&amp;ved=0CO4BEOgTKAEwFA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ru/search?newwindow=1&amp;sa=X&amp;biw=1600&amp;bih=724&amp;q=%D0%BC%D0%BE%D0%BD%D1%82%D0%B5%D0%BA%D0%B0%D1%82%D0%B8%D0%BD%D0%B8+%D1%82%D0%B5%D1%80%D0%BC%D0%B5&amp;stick=H4sIAAAAAAAAAGOovnz8BQMDgyUHnxCnfq6-gaFRiWWuEphpllthbqkln51spV-Qml-Qk6qfkpqcmlicmhJfkFpUnJ9nlZKZmnL2wqL62v28jiL2iWfbXNO21vzM7AAA7v0yB1YAAAA&amp;ei=JUZpUv7LF4Ko4gTFsYCADQ&amp;ved=0COsBEJsTKAIwFA" TargetMode="External"/><Relationship Id="rId11" Type="http://schemas.openxmlformats.org/officeDocument/2006/relationships/hyperlink" Target="https://www.google.ru/search?newwindow=1&amp;sa=X&amp;biw=1600&amp;bih=724&amp;q=%D1%81%D0%B0%D0%BD+%D0%B1%D1%8C%D1%8F%D0%B4%D0%B6%D0%BE+%D0%B4%D0%B8+%D0%BA%D0%B0%D0%BB%D0%BB%D0%B0%D0%BB%D1%8C%D1%82%D0%B0&amp;stick=H4sIAAAAAAAAAGOovnz8BQMDgwEHnxCnfq6-gZFJfF62EpiZUlVokKcllp1spV-Qml-Qkwqkiorz86yS8ovyfnnP700JvN7HEsbP_5z7zuzb05Y0AwAtxWU2TQAAAA&amp;ei=FEppUp3MOqXv4gTS7ICoDQ&amp;ved=0COUBEJsTKAIwFQ" TargetMode="External"/><Relationship Id="rId5" Type="http://schemas.openxmlformats.org/officeDocument/2006/relationships/hyperlink" Target="https://www.google.ru/search?newwindow=1&amp;sa=X&amp;biw=1600&amp;bih=724&amp;q=%D0%BA%D1%80%D0%B8%D1%81%D1%82%D0%B8%D0%B0%D0%BD+%D0%B4%D0%B8%D0%BE%D1%80+%D1%83%D0%BC%D0%B5%D1%80&amp;stick=H4sIAAAAAAAAAGOovnz8BQMDgx4HnxCnfq6-gaFRiWWulnx2spV-QWp-QU6qfkpqcmpicWpKfEFqUXF-nlVKZmrKpUPMwo1vBBQP7vXtEZ-qsUXo7IdgALILjllLAAAA&amp;ei=JUZpUv7LF4Ko4gTFsYCADQ&amp;ved=0COoBEOgTKAEwFA" TargetMode="External"/><Relationship Id="rId10" Type="http://schemas.openxmlformats.org/officeDocument/2006/relationships/hyperlink" Target="https://www.google.ru/search?newwindow=1&amp;sa=X&amp;biw=1600&amp;bih=724&amp;q=%D0%BF%D1%8C%D0%B5%D1%80+%D0%BA%D0%B0%D1%80%D0%B4%D0%B5%D0%BD+%D1%80%D0%BE%D0%B4%D0%B8%D0%BB%D1%81%D1%8F&amp;stick=H4sIAAAAAAAAAGOovnz8BQMDgyoHnxCnfq6-gZFJfF62llh2spV-QWp-QU4qkCoqzs-zSsovytvLZRNpOGuz5iZht8xSnskGOzduMgQAJFvUhkIAAAA&amp;ei=FEppUp3MOqXv4gTS7ICoDQ&amp;ved=0COQBEOgTKAEwFQ" TargetMode="External"/><Relationship Id="rId4" Type="http://schemas.openxmlformats.org/officeDocument/2006/relationships/hyperlink" Target="https://www.google.ru/search?newwindow=1&amp;sa=X&amp;biw=1600&amp;bih=724&amp;q=%D0%B3%D1%80%D0%B0%D0%BD%D0%B2%D0%B8%D0%BB%D1%8C+%D1%84%D1%80%D0%B0%D0%BD%D1%86%D0%B8%D1%8F&amp;stick=H4sIAAAAAAAAAGOovnz8BQMDgyUHnxCnfq6-gaFRiWWuEphpblSenqQln51spV-Qml-Qk6qfkpqcmlicmhJfkFpUnJ9nlZRflGf1MXbSqlU_DyamGB0I_Br4s2WJQi8AgD14lFYAAAA&amp;ei=JUZpUv7LF4Ko4gTFsYCADQ&amp;ved=0COcBEJsTKAIwFA" TargetMode="External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hyperlink" Target="https://www.google.ru/search?newwindow=1&amp;biw=1600&amp;bih=724&amp;q=%D0%BC%D0%B8%D0%BB%D0%B0%D0%BD%D1%81%D0%BA%D0%B8%D0%B9+%D1%83%D0%BD%D0%B8%D0%B2%D0%B5%D1%80%D1%81%D0%B8%D1%82%D0%B5%D1%82&amp;stick=H4sIAAAAAAAAAGOovnz8BQMDgykHnxCnfq6-gZFJRkmZEoSZlGJUpCWdnWylX5CaX5CTCqSKivPzrFJTSpMTSzLz89xsF51d2qRjwpZfVVJSusmZXUrDGwBmSKkMUgAAAA&amp;sa=X&amp;ei=A0NpUuyMOo2ThgeyooHoAQ&amp;sqi=2&amp;ved=0CO4BEJsTKAIwFg" TargetMode="External"/><Relationship Id="rId3" Type="http://schemas.openxmlformats.org/officeDocument/2006/relationships/hyperlink" Target="http://ru.wikipedia.org/wiki/%D0%93%D0%BE%D1%82%D1%8C%D0%B5,_%D0%96%D0%B0%D0%BD-%D0%9F%D0%BE%D0%BB%D1%8C" TargetMode="External"/><Relationship Id="rId7" Type="http://schemas.openxmlformats.org/officeDocument/2006/relationships/hyperlink" Target="https://www.google.ru/search?newwindow=1&amp;sa=X&amp;biw=1600&amp;bih=724&amp;q=%D0%B6%D0%B0%D0%BD+%D0%BF%D0%BE%D0%BB%D1%8C+%D0%B3%D0%BE%D1%82%D1%8C%D0%B5+how+to+do+that&amp;stick=H4sIAAAAAAAAAGOovnz8BQMDgyEHnxCnfq6-gVFWdpqFEheIaWhhZlRepiWWnWyln1tanJmsn1hUkllcYlWcn5derHJOPPfO5dznB451qn4tXahpwNSwHwBMWZ7UTgAAAA&amp;ei=bEdpUpe-Ncml4gTkwYHABA&amp;ved=0COUBEJsTKAIwFQ" TargetMode="External"/><Relationship Id="rId12" Type="http://schemas.openxmlformats.org/officeDocument/2006/relationships/hyperlink" Target="https://www.google.ru/search?newwindow=1&amp;biw=1600&amp;bih=724&amp;q=%D0%B4%D0%B6%D0%BE%D1%80%D0%B4%D0%B6%D0%B8%D0%BE+%D0%B0%D1%80%D0%BC%D0%B0%D0%BD%D0%B8+%D0%BE%D0%B1%D1%80%D0%B0%D0%B7%D0%BE%D0%B2%D0%B0%D0%BD%D0%B8%D0%B5&amp;stick=H4sIAAAAAAAAAGOovnz8BQMDgxYHnxCnfq6-gZFJRkmZlnR2spV-QWp-QU4qkCoqzs-zSk0pTU4syczPi2D8nvRXvi40ov31B84LF0VmXd1xFQCUuYf0RwAAAA&amp;sa=X&amp;ei=A0NpUuyMOo2ThgeyooHoAQ&amp;sqi=2&amp;ved=0CO0BEOgTKAEwF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search?newwindow=1&amp;sa=X&amp;biw=1600&amp;bih=724&amp;q=%D0%B6%D0%B0%D0%BD+%D0%BF%D0%BE%D0%BB%D1%8C+%D0%B3%D0%BE%D1%82%D1%8C%D0%B5+%D0%BF%D0%B5%D1%81%D0%BD%D0%B8&amp;stick=H4sIAAAAAAAAAAFCAL3_AHvTx-gAAAAlCA4SCS9tLzAyamtmOCoWa2M6L211c2ljL2FydGlzdDpzb25nc_XgraqU_eHTfwzhuZouhkfcmLK8kG4SIUIAAAA&amp;ei=bEdpUpe-Ncml4gTkwYHABA&amp;ved=0COQBEOgTKAEwFQ" TargetMode="External"/><Relationship Id="rId11" Type="http://schemas.openxmlformats.org/officeDocument/2006/relationships/hyperlink" Target="https://www.google.ru/search?newwindow=1&amp;biw=1600&amp;bih=724&amp;q=%D0%BF%D1%8C%D1%8F%D1%87%D0%B5%D0%BD%D1%86%D0%B0+%D0%B8%D1%82%D0%B0%D0%BB%D0%B8%D1%8F&amp;stick=H4sIAAAAAAAAAGOovnz8BQMDgwEHnxCnfq6-gZFJRkmZEphpmFVSmaYllp1spV-Qml-Qkwqkiorz86yS8ovy5ucd-zvfe_KL3x4ZZmWp39Wbjt08CQAlF_mkTQAAAA&amp;sa=X&amp;ei=A0NpUuyMOo2ThgeyooHoAQ&amp;sqi=2&amp;ved=0COQBEJsTKAIwFg" TargetMode="External"/><Relationship Id="rId5" Type="http://schemas.openxmlformats.org/officeDocument/2006/relationships/hyperlink" Target="https://www.google.ru/search?newwindow=1&amp;sa=X&amp;biw=1600&amp;bih=724&amp;q=%D0%B0%D1%80%D0%BA%D0%B5%D0%B9&amp;stick=H4sIAAAAAAAAAGOovnz8BQMDgwEHnxCnfq6-gVFWdpqFEphpbpZuXqIllp1spV-Qml-Qkwqkiorz86yS8ovyTglxlC2MObdM9JDIoesbMspUNshMAACxNdDdTQAAAA&amp;ei=bEdpUpe-Ncml4gTkwYHABA&amp;ved=0COEBEJsTKAIwFQ" TargetMode="External"/><Relationship Id="rId10" Type="http://schemas.openxmlformats.org/officeDocument/2006/relationships/hyperlink" Target="https://www.google.ru/search?newwindow=1&amp;biw=1600&amp;bih=724&amp;q=%D0%B4%D0%B6%D0%BE%D1%80%D0%B4%D0%B6%D0%B8%D0%BE+%D0%B0%D1%80%D0%BC%D0%B0%D0%BD%D0%B8+%D1%80%D0%BE%D0%B4%D0%B8%D0%BB%D1%81%D1%8F&amp;stick=H4sIAAAAAAAAAGOovnz8BQMDgyoHnxCnfq6-gZFJRkmZllh2spV-QWp-QU4qkCoqzs-zSsovyltdps_9uPlVUh5H2-qV35kjFA5zRQAAwo4dAUIAAAA&amp;sa=X&amp;ei=A0NpUuyMOo2ThgeyooHoAQ&amp;sqi=2&amp;ved=0COMBEOgTKAEwFg" TargetMode="External"/><Relationship Id="rId4" Type="http://schemas.openxmlformats.org/officeDocument/2006/relationships/hyperlink" Target="https://www.google.ru/search?newwindow=1&amp;sa=X&amp;biw=1600&amp;bih=724&amp;q=%D0%B6%D0%B0%D0%BD+%D0%BF%D0%BE%D0%BB%D1%8C+%D0%B3%D0%BE%D1%82%D1%8C%D0%B5+%D1%80%D0%BE%D0%B4%D0%B8%D0%BB%D1%81%D1%8F&amp;stick=H4sIAAAAAAAAAGOovnz8BQMDgyoHnxCnfq6-gVFWdpqFllh2spV-QWp-QU4qkCoqzs-zSsovynuvq8n5h3sCJ39d2MXTT2dsr_rudAwArpTkD0IAAAA&amp;ei=bEdpUpe-Ncml4gTkwYHABA&amp;ved=0COABEOgTKAEwFQ" TargetMode="External"/><Relationship Id="rId9" Type="http://schemas.openxmlformats.org/officeDocument/2006/relationships/hyperlink" Target="http://ru.wikipedia.org/wiki/%D0%90%D1%80%D0%BC%D0%B0%D0%BD%D0%B8,_%D0%94%D0%B6%D0%BE%D1%80%D0%B4%D0%B6%D0%BE" TargetMode="External"/><Relationship Id="rId14" Type="http://schemas.openxmlformats.org/officeDocument/2006/relationships/hyperlink" Target="https://www.google.ru/search?newwindow=1&amp;biw=1600&amp;bih=724&amp;q=%D0%B1%D0%BE%D0%BB%D0%BE%D0%BD%D1%81%D0%BA%D0%B8%D0%B9+%D1%83%D0%BD%D0%B8%D0%B2%D0%B5%D1%80%D1%81%D0%B8%D1%82%D0%B5%D1%82&amp;stick=H4sIAAAAAAAAAGOovnz8BQMDgykHnxCnfq6-gZFJRkmZEphpmGdYUKAlnZ1spV-Qml-Qkwqkiorz86xSU0qTE0sy8_Ous7tnR06rVlPuc9WcxMVR2-q3fBcAN6oMq1IAAAA&amp;sa=X&amp;ei=A0NpUuyMOo2ThgeyooHoAQ&amp;sqi=2&amp;ved=0CO8BEJsTKAMwF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search?newwindow=1&amp;biw=1600&amp;bih=724&amp;q=%D0%B8%D0%B2%D0%B0%D0%BD%D0%BE%D0%B2%D1%81%D0%BA%D0%B8%D0%B9+%D0%B3%D0%BE%D1%81%D1%83%D0%B4%D0%B0%D1%80%D1%81%D1%82%D0%B2%D0%B5%D0%BD%D0%BD%D1%8B%D0%B9+%D1%85%D0%B8%D0%BC%D0%B8%D0%BA%D0%BE-%D1%82%D0%B5%D1%85%D0%BD%D0%BE%D0%BB%D0%BE%D0%B3%D0%B8%D1%87%D0%B5%D1%81%D0%BA%D0%B8%D0%B9+%D1%83%D0%BD%D0%B8%D0%B2%D0%B5%D1%80%D1%81%D0%B8%D1%82%D0%B5%D1%82&amp;stick=H4sIAAAAAAAAAGOovnz8BQMDgxkHnxCXfq6-gVm5UU6ygRIniG2SkV5WpCWdnWylX5CaX5CTCqSKivPzrFJTSpMTSzLz8xKv1OTOzhU3MfBQ_WJ5d4e2Y3veBQAN-KmXUwAAAA&amp;sa=X&amp;ei=b0lpUsdrhdbgBMWzgLgN&amp;sqi=2&amp;ved=0CKcBEJsTKAIwFQ" TargetMode="External"/><Relationship Id="rId3" Type="http://schemas.openxmlformats.org/officeDocument/2006/relationships/image" Target="../media/image45.jpeg"/><Relationship Id="rId7" Type="http://schemas.openxmlformats.org/officeDocument/2006/relationships/hyperlink" Target="https://www.google.ru/search?newwindow=1&amp;biw=1600&amp;bih=724&amp;q=%D0%B7%D0%B0%D0%B9%D1%86%D0%B5%D0%B2+%D0%B2%D1%8F%D1%87%D0%B5%D1%81%D0%BB%D0%B0%D0%B2+%D0%BC%D0%B8%D1%85%D0%B0%D0%B9%D0%BB%D0%BE%D0%B2%D0%B8%D1%87+%D0%BE%D0%B1%D1%80%D0%B0%D0%B7%D0%BE%D0%B2%D0%B0%D0%BD%D0%B8%D0%B5&amp;stick=H4sIAAAAAAAAAGOovnz8BQMDgzYHnxCXfq6-gVm5UU6ygZZ0drKVfkFqfkFOKpAqKs7Ps0pNKU1OLMnMz3ujkrRkYSdfqUOX79UHtQsWM3T1_wcARDO1skgAAAA&amp;sa=X&amp;ei=b0lpUsdrhdbgBMWzgLgN&amp;sqi=2&amp;ved=0CKYBEOgTKAEwFQ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search?newwindow=1&amp;biw=1600&amp;bih=724&amp;q=%D0%B3.%D0%B8%D0%B2%D0%B0%D0%BD%D0%BE%D0%B2%D0%BE&amp;stick=H4sIAAAAAAAAAGOovnz8BQMDgyEHnxCXfq6-gVm5UU6ygRIniG1cGJ9dqCWWnWylX5CaX5CTCqSKivPzrJLyi_KeVN31Os1n9HhXP9vPoociE56ZCvQAAOQ_yV1OAAAA&amp;sa=X&amp;ei=b0lpUsdrhdbgBMWzgLgN&amp;sqi=2&amp;ved=0CJ8BEJsTKAIwFQ" TargetMode="External"/><Relationship Id="rId5" Type="http://schemas.openxmlformats.org/officeDocument/2006/relationships/hyperlink" Target="https://www.google.ru/search?newwindow=1&amp;biw=1600&amp;bih=724&amp;q=%D0%B7%D0%B0%D0%B9%D1%86%D0%B5%D0%B2+%D0%B2%D1%8F%D1%87%D0%B5%D1%81%D0%BB%D0%B0%D0%B2+%D0%BC%D0%B8%D1%85%D0%B0%D0%B9%D0%BB%D0%BE%D0%B2%D0%B8%D1%87+%D1%80%D0%BE%D0%B4%D0%B8%D0%BB%D1%81%D1%8F&amp;stick=H4sIAAAAAAAAAGOovnz8BQMDgxoHnxCXfq6-gVm5UU6ygZZYdrKVfkFqfkFOKpAqKs7Ps0rKL8p7nazTcEXhoN6kLfp6B_puJpm2LfEDABtzvEhDAAAA&amp;sa=X&amp;ei=b0lpUsdrhdbgBMWzgLgN&amp;sqi=2&amp;ved=0CJ4BEOgTKAEwFQ" TargetMode="Externa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hyperlink" Target="https://www.google.ru/search?newwindow=1&amp;sa=X&amp;biw=1600&amp;bih=724&amp;q=%D0%BC%D0%BE%D1%81%D0%BA%D0%BE%D0%B2%D1%81%D0%BA%D0%B0%D1%8F+%D0%BE%D0%B1%D0%BB%D0%B0%D1%81%D1%82%D1%8C+%D0%B2%D0%B8%D0%BA%D0%B8%D0%BF%D0%B5%D0%B4%D0%B8%D1%8F&amp;stick=H4sIAAAAAAAAAGOovnz8BQMDgyEHnxCXfq6-gVFhSllWhRInmG2QU1ChJZadbKVfkJpfkJMKpIqK8_OskvKL8jL1l819tI81zzA4x8H1zi8WRv6QegDTdwI3TgAAAA&amp;ei=akppUof0FcaL4gTxzIDAAQ&amp;ved=0COcBEJsTKAIwGA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search?newwindow=1&amp;sa=X&amp;biw=1600&amp;bih=724&amp;q=valentin+yudashkin+%D1%80%D0%BE%D0%B4%D0%B8%D0%BB%D1%81%D1%8F&amp;stick=H4sIAAAAAAAAAGOovnz8BQMDgxoHnxCXfq6-gVFhSllWhZZYdrKVfkFqfkFOKpAqKs7Ps0rKL8qzcDxvazpl-5HkFX354j1Gi6-GXt4EAFCY3ZBDAAAA&amp;ei=akppUof0FcaL4gTxzIDAAQ&amp;ved=0COYBEOgTKAEwGA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000240"/>
            <a:ext cx="7143800" cy="1661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СИЛУЭТ И СТИЛЬ В ОДЕЖДЕ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857628"/>
            <a:ext cx="2143124" cy="1371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  Лебедева Лариса Георгиевна учитель технологии МБОУ СОШ №1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http://evelinestudio.com/wp-content/uploads/2013/03/405077_214131232021198_1022363102_n-300x236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5357826"/>
            <a:ext cx="7429552" cy="1259095"/>
          </a:xfrm>
          <a:prstGeom prst="rect">
            <a:avLst/>
          </a:prstGeom>
          <a:noFill/>
        </p:spPr>
      </p:pic>
      <p:pic>
        <p:nvPicPr>
          <p:cNvPr id="8" name="Picture 4" descr="http://evelinestudio.com/wp-content/uploads/2013/03/405077_214131232021198_1022363102_n-300x236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85728"/>
            <a:ext cx="7429552" cy="12799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385762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70" name="Picture 10" descr="http://nsplv.ucoz.ru/moda/vesna13/a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3571876"/>
            <a:ext cx="2928958" cy="2227064"/>
          </a:xfrm>
          <a:prstGeom prst="rect">
            <a:avLst/>
          </a:prstGeom>
          <a:noFill/>
        </p:spPr>
      </p:pic>
      <p:pic>
        <p:nvPicPr>
          <p:cNvPr id="11" name="Picture 16" descr="http://nsplv.ucoz.ru/moda/vesna13/a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428604"/>
            <a:ext cx="2381463" cy="237014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642918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Приталенный силуэт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Изделия этого силуэта характеризуются плотным прилеганием по талии. При этом объём верхней части изделия может быть различным – от плотно облегающего, повторяющего формы тела, до очень свободного.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321468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Прилегающий силуэт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характеризуется максимальным прилеганием изделия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области груди, талии и бёдер. Линия талии в этом случае может подчёркиваться вытачками или поясом. Прилегание становой части  изделия достигается рельефными швами и вытачками.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5058" name="Picture 2" descr="&amp;Kcy;&amp;ocy;&amp;kcy;&amp;tcy;&amp;iecy;&amp;jcy;&amp;lcy;&amp;softcy;&amp;ncy;&amp;ycy;&amp;iecy; &amp;pcy;&amp;lcy;&amp;acy;&amp;tcy;&amp;softcy;&amp;yacy; &amp;tcy;&amp;rcy;&amp;acy;&amp;pcy;&amp;iecy;&amp;tscy;&amp;icy;&amp;yacy;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3286124"/>
            <a:ext cx="3014916" cy="18856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5000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Расширенный силуэт</a:t>
            </a:r>
            <a:r>
              <a:rPr lang="ru-RU" sz="2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напоминает форму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трапеции. 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характеризуется малым объемом верхней части одежды (плотное прилегание в области груди и очень сильное расширение по низу).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60" name="Picture 4" descr="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785794"/>
            <a:ext cx="2928958" cy="20502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07181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Одежда силуэта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трапеция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подходит почти всем. Трапеция – декоративный силуэт, линии которого расходятся к низу, отвлекая внимание от естественных форм фигуры и помогая её скорректировать. Поэтому такой силуэт поможет скрыть недостатки в области талии и бедер.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48577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Чтобы было легче подобрать одежду, женские фигуры разделили на типы: треугольник, перевернутый треугольник, прямоугольник, песочные часы, овал. 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Зная свой тип фигуры, становится намного легче подобрать свой гардероб. Стильная женщина не только следит за новинками моды, но и всегда знает где плюсы и минусы ее фигуры, и какие фасоны ей больше подходят.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8" name="Picture 6" descr="&amp;Kcy;&amp;acy;&amp;kcy; &amp;ocy;&amp;pcy;&amp;rcy;&amp;iecy;&amp;dcy;&amp;iecy;&amp;lcy;&amp;icy;&amp;tcy;&amp;softcy; &amp;tcy;&amp;icy;&amp;pcy; &amp;fcy;&amp;icy;&amp;gcy;&amp;ucy;&amp;rcy;&amp;y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3" y="2000240"/>
            <a:ext cx="3357586" cy="32147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428604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женской фигуры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467600" cy="417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4036" name="Picture 4" descr="http://www.shyu.ru/krojka-poshiv/tip-figury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643050"/>
            <a:ext cx="5500726" cy="4215316"/>
          </a:xfrm>
          <a:prstGeom prst="rect">
            <a:avLst/>
          </a:prstGeom>
          <a:noFill/>
        </p:spPr>
      </p:pic>
      <p:pic>
        <p:nvPicPr>
          <p:cNvPr id="8" name="Picture 4" descr="http://www.shyu.ru/krojka-poshiv/tip-figury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1643050"/>
            <a:ext cx="1430227" cy="4204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35716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 тип  фигуры</a:t>
            </a:r>
            <a:endParaRPr lang="ru-RU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714348" y="2285992"/>
            <a:ext cx="1571636" cy="2286016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2214546" y="2357430"/>
            <a:ext cx="1357322" cy="2286016"/>
          </a:xfrm>
          <a:prstGeom prst="flowChartMerg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2357430"/>
            <a:ext cx="914400" cy="221457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опоставление 12"/>
          <p:cNvSpPr/>
          <p:nvPr/>
        </p:nvSpPr>
        <p:spPr>
          <a:xfrm>
            <a:off x="5000628" y="2357430"/>
            <a:ext cx="1500198" cy="1643074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00826" y="2285992"/>
            <a:ext cx="1214446" cy="2214578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4357718" cy="8572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 одежды</a:t>
            </a:r>
            <a:endParaRPr lang="ru-RU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71612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лат.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stilus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660033"/>
                </a:solidFill>
              </a:rPr>
              <a:t>– это устойчивый, конкретно определившийся язык эпохи, выражающий ее культуру, понятие красоты, отношение к окружающему миру. </a:t>
            </a:r>
          </a:p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Стиль</a:t>
            </a:r>
            <a:r>
              <a:rPr lang="ru-RU" sz="2400" dirty="0" smtClean="0">
                <a:solidFill>
                  <a:srgbClr val="660033"/>
                </a:solidFill>
              </a:rPr>
              <a:t> – это манера одеваться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85852" y="4071942"/>
            <a:ext cx="6858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a typeface="Times New Roman" pitchFamily="18" charset="0"/>
                <a:cs typeface="Times New Roman" pitchFamily="18" charset="0"/>
              </a:rPr>
              <a:t>Одежда по своему характеру может быть деловая, нарядная, непринужденно-спортивная. Характер одежды зависит от стиля. Различают три основных стиля: классический ,романтический, спортивный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580" y="214290"/>
            <a:ext cx="6429420" cy="77472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Классический стиль</a:t>
            </a:r>
            <a:endParaRPr lang="ru-RU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174" y="1000108"/>
            <a:ext cx="6215106" cy="308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лассический – эталон всех стилей.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Это стиль, проверенный временем и существующий как бы вне времени. Он актуален всегда и уместен практически везде - и в этом его главное отличие от всех других стилей. Классический стиль не имеет четких возрастных границ, он подходит всем: от школьников до пенсионеров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&amp;Ocy;&amp;dcy;&amp;iecy;&amp;zhcy;&amp;dcy;&amp;acy; &amp;vcy; &amp;kcy;&amp;lcy;&amp;acy;&amp;scy;&amp;scy;&amp;icy;&amp;chcy;&amp;iecy;&amp;scy;&amp;kcy;&amp;ocy;&amp;mcy; &amp;scy;&amp;tcy;&amp;icy;&amp;lcy;&amp;iecy;.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57166"/>
            <a:ext cx="1853194" cy="16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acy;&amp;kcy;&amp;scy;&amp;iecy;&amp;scy;&amp;scy;&amp;ucy;&amp;acy;&amp;rcy;&amp;ycy;  &amp;vcy; &amp;kcy;&amp;lcy;&amp;acy;&amp;scy;&amp;scy;&amp;icy;&amp;chcy;&amp;iecy;&amp;scy;&amp;kcy;&amp;ocy;&amp;mcy; &amp;scy;&amp;tcy;&amp;icy;&amp;lcy;&amp;iecy;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2214554"/>
            <a:ext cx="1428760" cy="127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disability.at.ua/_tbkp/klas_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857628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34" y="3714752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Характерными чертами стиля является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простота и элегантность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роскошь и отменное качество изделий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отсутствие рюшей, блесток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строгие платья, структурированные костюмы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изящная красивая обувь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минимум аксессуаров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4972056" cy="12033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Романтический стиль</a:t>
            </a:r>
            <a:endParaRPr lang="ru-RU" sz="3600" b="1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1500174"/>
            <a:ext cx="4786314" cy="135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стиль представляет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одежда нарядная, экстравагантная, подчеркивающая женственность и обаяние. </a:t>
            </a:r>
          </a:p>
        </p:txBody>
      </p:sp>
      <p:pic>
        <p:nvPicPr>
          <p:cNvPr id="6" name="Рисунок 5" descr="http://www.ask4style.ru/images/stories/img/romantic-main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3000372"/>
            <a:ext cx="1305897" cy="130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Acy;&amp;vcy;&amp;tcy;&amp;ocy;&amp;rcy;&amp;scy;&amp;kcy;&amp;icy;&amp;jcy; &amp;kcy;&amp;ocy;&amp;mcy;&amp;mcy;&amp;iecy;&amp;ncy;&amp;tcy;&amp;acy;&amp;rcy;&amp;icy;&amp;jcy;: &amp;rcy;&amp;ocy;&amp;mcy;&amp;acy;&amp;ncy;&amp;tcy;&amp;icy;&amp;chcy;&amp;iecy;&amp;scy;&amp;kcy;&amp;icy;&amp;jcy; &amp;mcy;&amp;ucy;&amp;zhcy;&amp;scy;&amp;kcy;&amp;ocy;&amp;jcy; &amp;scy;&amp;tcy;&amp;icy;&amp;lcy;&amp;softcy; &amp;vcy; &amp;ocy;&amp;dcy;&amp;iecy;&amp;zhcy;&amp;dcy;&amp;iecy;.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572008"/>
            <a:ext cx="2571768" cy="148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3108" y="29289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Ему стилю присущи различные отделки: воланы, рюши, оборки, кружева, вышивка.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 кроя плавные, мягкие и легкие.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2148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Здесь могут быть использованы и элементы национального (фольклорного) костюма. Одежда тонко дополняется бижутерией. Ткани используются воздушные, блестящие, струящиеся. Чаще в этом стиле шьются нарядные платья, блузки.</a:t>
            </a:r>
          </a:p>
        </p:txBody>
      </p:sp>
      <p:pic>
        <p:nvPicPr>
          <p:cNvPr id="12" name="Рисунок 11" descr="&amp;Mcy;&amp;ocy;&amp;dcy;&amp;acy; &amp;vcy;&amp;iecy;&amp;scy;&amp;ncy;&amp;acy; &amp;lcy;&amp;iecy;&amp;tcy;&amp;ocy; 2011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642918"/>
            <a:ext cx="3286148" cy="21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543692" cy="6318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стиль</a:t>
            </a:r>
            <a:endParaRPr lang="ru-RU" sz="3200" b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 descr="&amp;scy;&amp;pcy;&amp;ocy;&amp;rcy;&amp;tcy;&amp;icy;&amp;vcy;&amp;ncy;&amp;ycy;&amp;jcy; &amp;scy;&amp;tcy;&amp;icy;&amp;lcy;&amp;softcy; &amp;ocy;&amp;dcy;&amp;iecy;&amp;zhcy;&amp;dcy;&amp;y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4071942"/>
            <a:ext cx="2143140" cy="152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&amp;Scy;&amp;pcy;&amp;ocy;&amp;rcy;&amp;tcy;&amp;icy;&amp;vcy;&amp;ncy;&amp;ycy;&amp;jcy; &amp;scy;&amp;tcy;&amp;icy;&amp;lcy;&amp;soft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000108"/>
            <a:ext cx="2500330" cy="21844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92867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Спортивный стиль в одежде считается едва ли не самым популярным. Это не только одежда для спорта, это еще и одежда пригодная для повседневной носки. Требования к одежде спортивного стиля, те же что свойственны одежде спортсменов. Удобство, прежде всего, ничто не должно стеснять движений, простота фасона, отсутствие лишних деталей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242" name="Picture 2" descr="http://www.stroiniashka.ru/statii/eshe_str/poh/14/s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714752"/>
            <a:ext cx="1714512" cy="16071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71736" y="400050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Лучше всего спортивный стиль одежды подходит подросткам, девушкам и юношам, ведущим активный образ жизни. Такая одежда хорошо подходит для отдыха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842337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загородных походов,   прогулок, для занятий спортом, а также можно использовать и как домашнюю одежду. 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5186370" cy="703282"/>
          </a:xfrm>
        </p:spPr>
        <p:txBody>
          <a:bodyPr/>
          <a:lstStyle/>
          <a:p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Фольклорный стиль</a:t>
            </a:r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 descr="http://s50.radikal.ru/i128/0909/db/87c8b286fc9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14422"/>
            <a:ext cx="17122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jlady.ru/wp-content/uploads/2011/06/etno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643314"/>
            <a:ext cx="2714644" cy="15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scy;&amp;tcy;&amp;icy;&amp;lcy;&amp;softcy;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428604"/>
            <a:ext cx="2643206" cy="237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1285860"/>
            <a:ext cx="60722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Стиль, навеянный мотивами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народного творчества, – 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фольклорный, одно из тех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звеньев, которые связывают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прошлое с настоящим и будущим. Фольклорный стиль – это разнообразие вышивки и отделки, яркие чистые краски.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5718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его арсенале – деревенские юбки с оборками и воланами, блузы с вышивкой, жилеты и вязаные свитеры, овчинные полушубки и сапоги, разноцветные платки и длинные шарфы. В современном фольклорном стиле одежды используются элементы национального костюма.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28638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Применяются при отделке изделий вышивка, мережка, кружево, рюши, шнуровка, плетение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500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Джинсовый стиль</a:t>
            </a:r>
            <a:endParaRPr lang="ru-RU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928670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 сегодня джинсовый стиль одежды настолько укоренился в мировой моде, что его можно смело назвать одним из самых актуальных и модных стилей в мире.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Джинсы распространились по всему миру, их носят люди всех возрастов, начиная с тех, которые ещё не умеют ходить и, заканчивая теми, кому уже трудно ходить. Что же так притягивает всех к одежде, которая первоначальна была задумана, как рабочая одежда?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omanwiki.ru/s/images/thumb/a/a0/Dj-kurt.jpg/300px-Dj-kurt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642918"/>
            <a:ext cx="1571636" cy="15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img.ubr.ua/image/24185_20130612143212_51b85c3c644d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643182"/>
            <a:ext cx="1618693" cy="135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izuminki.com/images/dzhinsovyj-stil-v-odezhde-istoriya-dzhinsov/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4357694"/>
            <a:ext cx="1928826" cy="17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4286256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Особенности джинсового стиля одежды – это его практичность и в то же время простота. Джинсовый стиль считается самым надежным вариантом на все времена. Правда всегда стоит помнить, данный стиль все-таки неприемлем для переговоров и деловых встреч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43900" y="62150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368617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endParaRPr lang="ru-RU" sz="4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7863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533465"/>
            <a:ext cx="72152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Познакомиться с историей моды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Познакомиться с понятиями силуэта и стиля в одежде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Научиться определять стили одежды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Познакомиться с известными модельерами мира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57174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715172" cy="714396"/>
          </a:xfrm>
        </p:spPr>
        <p:txBody>
          <a:bodyPr/>
          <a:lstStyle/>
          <a:p>
            <a:r>
              <a:rPr lang="ru-RU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Известные  модельеры  мира</a:t>
            </a:r>
            <a:endParaRPr lang="ru-RU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Рисунок 3" descr="https://encrypted-tbn1.gstatic.com/images?q=tbn:ANd9GcRiQJbuDUX2ub62e4RtYEJYBS_D5OVofz4QKa03zb9IXfATRknUSSCAFQK811EIfjLAbq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214422"/>
            <a:ext cx="2071702" cy="187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71802" y="969331"/>
            <a:ext cx="4357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Кристиан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Диор — французский модельер одежды.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71802" y="1550717"/>
            <a:ext cx="42862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Родился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21 января 1905 г.,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Гранвиль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, Франция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Умер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23 октября 1957 г.,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Монтекатини-Терме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, Италия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Образование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Институт политических исследований (Пар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ttp://image.tsn.ua/media/images2/original/Nov2009/cf71a35666_183658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643570" y="3929066"/>
            <a:ext cx="2428892" cy="18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42910" y="3500438"/>
            <a:ext cx="478631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Пьер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Карде́н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французский модельер итальянского происхождения. Один из самых влиятельных в истории высокой моды. С 1947 года работал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Кристиана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Диора, в 1950 году основал собственный дом моды.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Родился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2 июля 1922 г. (91 год),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Сан-Бьяджо-ди-Каллальта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, Италия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2462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" name="Рисунок 2" descr="https://encrypted-tbn0.gstatic.com/images?q=tbn:ANd9GcQF-JfZdamxc86U_iUE8tyRTedLiktWi2zFrk2REMGxaEl9UTvm0Qnb7XMmIG6dwF__seQ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714356"/>
            <a:ext cx="2143140" cy="20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71802" y="64291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Жан-Поль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Готье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французский модельер, во многом определивший облик высокой моды 1980-х и 1990-х гг., президент собственного модного дома и компании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Jean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Paul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Gaultier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S.A.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Википедия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Родился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24 апреля 1952 г. (61 год),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Аркёй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, Франция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Песни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How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to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Do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That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irc_mi" descr="http://dubaiclubs.ru/wp-content/uploads/2012/12/%D0%94%D0%B6%D0%BE%D1%80%D0%B4%D0%B6%D0%B8%D0%BE-%D0%90%D1%80%D0%BC%D0%B0%D0%BD%D0%B8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5008" y="3571876"/>
            <a:ext cx="2000264" cy="26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3714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Джорджо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Армани — итальянский дизайнер одежды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Википедия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Родился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11 июля 1934 г. (79 лет),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Пьяченца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Италия</a:t>
            </a:r>
            <a:r>
              <a:rPr lang="ru-RU" sz="2000" u="sng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Рост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Образование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Миланский университет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4"/>
              </a:rPr>
              <a:t>Болонский университет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Рисунок 2" descr="http://www.peoples.ru/art/fashion/cutur/vyacheslav_zaycev/zaycev_40-2f7a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50004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s303302.vk.me/v303302983/43a7/gju85oXXieI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429000"/>
            <a:ext cx="3143272" cy="24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418424.vk.me/v418424983/7920/aQ2t64b8oRE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643314"/>
            <a:ext cx="2786082" cy="203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5714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Вячеслав Михайлович Зайцев — советский и российский художник-модельер, живописец и график, профессор. Действительный член РАХ. Народный художник России. Лауреат Государственной премии России.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Родился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2 марта 1938 г. (75 лет),  г.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Иваново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Образование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Ивановский государственный химико-технологический университет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(1952 г.–1956 г.)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" name="Рисунок 2" descr="http://static.fashionbank.ru/photo/2008/11/11869/7130Yudashkin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500042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russian_fashion_week_valentin_yudashkin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3929066"/>
            <a:ext cx="1500198" cy="182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0.gstatic.com/images?q=tbn:ANd9GcSWsykz_2UVuk5CrKgtRzcrov2TNdZvr5UhxkeIgBI1NS5_PWKU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4643446"/>
            <a:ext cx="1480638" cy="182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ncrypted-tbn3.gstatic.com/images?q=tbn:ANd9GcRvK18JB5PW3LOBv_C--JhzeFGtsEUXp-dc2tDKy-mLSrNJDyLk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571480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3571876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Валентин Абрамович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Юдашкин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советский и российский художник-модельер.   Народный художник России.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Родился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14 октября 1963 г. (50 лет),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Московская область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7472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литература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10" y="1714488"/>
            <a:ext cx="528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Пушкарева Н. Л. Женщины древней Руси. М., “Мысль”, I999.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42910" y="1136349"/>
            <a:ext cx="59293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Орлова Л. Азбука моды – Москва. “Просвещение”. 1988г.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357430"/>
            <a:ext cx="621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Степанова Ю. В. Древнерусский костюм по письменным и археологическим источникам X—XV В. </a:t>
            </a:r>
            <a:r>
              <a:rPr lang="ru-RU" dirty="0" smtClean="0"/>
              <a:t>//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Древняя Русь. Вопросы медиевистики - </a:t>
            </a:r>
            <a:r>
              <a:rPr lang="ru-RU" dirty="0" smtClean="0"/>
              <a:t>2010.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286124"/>
            <a:ext cx="9144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Трубецкова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Н.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Найденская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- Мода. Цвет. Стиль.  ЭКСМО - 2011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371475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интернета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35769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http://www.ukazka.ru/product-book1070167.html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786322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http://www.ayaganga.ru/costumehistory.htm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214950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http://gorod.crimea.edu/librari/ist_cost/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5643578"/>
            <a:ext cx="451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http://dnevnik.bigmir.net/article/359590/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600076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http://www.history-ryazan.ru/node/368?page=0,1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7032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357298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сказала великая Коко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Шанель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«Мода  – капризна и изменчива».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Мода – это то, что в определенное время пользуется наибольшей популярностью и признанием большинства.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876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История одежды с древнейших времен до наших дней является как бы зеркалом, в котором отражается вся история человечества. Каждая страна, каждый народ в отдельные периоды своего развития налагают свой отпечаток, свои специфические черты на одежду людей.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История моды почти так же стара, как и история костюма. С того момента, когда человек открыл значение одежды как средства защиты от неблагоприятных воздействий природы, оставалось немного до тех пор, пока он не начал размышлять о её эстетической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стилизирующей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функции.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86" name="Picture 10" descr="http://fiction.eksmo.ru/upload/iblock/080/08064092cd4fa56422c177662cb598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142984"/>
            <a:ext cx="3432165" cy="23221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8461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Древней Греции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8" name="Picture 4" descr="http://melissaart.ucoz.com/_fr/1/s81341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736"/>
            <a:ext cx="3214710" cy="1969010"/>
          </a:xfrm>
          <a:prstGeom prst="rect">
            <a:avLst/>
          </a:prstGeom>
          <a:noFill/>
        </p:spPr>
      </p:pic>
      <p:pic>
        <p:nvPicPr>
          <p:cNvPr id="1030" name="Picture 6" descr="http://melissaart.ucoz.com/_fr/1/s72556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857628"/>
            <a:ext cx="3093342" cy="21576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6248" y="1214422"/>
            <a:ext cx="4286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Костюм в Древней Греции складывался в тесной связи с условиями жизни греков и под влиянием их эстетических представлений. Создание костюма, грима, аксессуаров было таким же творением, как и все виды искусства. Пять особенностей отличали древнегреческую одежду: организованность, закономерность, пропорциональность, целесообразность и симметричность.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Женщины носили длинный хитон. Женская фигура в дорическом, наиболее древнем, хитоне напоминала дорическую колонну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72462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357718" cy="631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Египет</a:t>
            </a: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6870" name="Picture 6" descr="http://www.historie.ru/uploads/posts/2013-06/1371281392_odegda-drevnego-egipt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4071942"/>
            <a:ext cx="3286148" cy="1635931"/>
          </a:xfrm>
          <a:prstGeom prst="rect">
            <a:avLst/>
          </a:prstGeom>
          <a:noFill/>
        </p:spPr>
      </p:pic>
      <p:pic>
        <p:nvPicPr>
          <p:cNvPr id="36872" name="Picture 8" descr="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571480"/>
            <a:ext cx="3714776" cy="28661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225689"/>
            <a:ext cx="4429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История египетской моды тесно связана с религией и культурными ценностями одной из древнейших цивилизаций мира — Древнего Египта!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Лен — основной материал, который использовался для изготовления новой одежды.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Белоснежные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схенти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из ткани, которую оборачивали вокруг бедер и укрепляли на талии поясом, украшались различными этническими узорами.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Идеалом женской красоты в Египте была высокая и худощавая египтянка с тонкой талией и широкими плечами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467600" cy="7032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Средневековая Европа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7890" name="Picture 2" descr="&amp;KHcy;&amp;rcy;&amp;ocy;&amp;ncy;&amp;ocy;&amp;lcy;&amp;ocy;&amp;gcy;&amp;icy;&amp;yacy; &amp;kcy;&amp;ocy;&amp;scy;&amp;tcy;&amp;yucy;&amp;mcy;&amp;ocy;&amp;vcy; &amp;scy;&amp;rcy;&amp;iecy;&amp;dcy;&amp;ncy;&amp;iecy;&amp;vcy;&amp;iecy;&amp;kcy;&amp;ocy;&amp;vcy;&amp;ocy;&amp;jcy; &amp;IEcy;&amp;vcy;&amp;rcy;&amp;ocy;&amp;pcy;&amp;y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071546"/>
            <a:ext cx="3643338" cy="1850943"/>
          </a:xfrm>
          <a:prstGeom prst="rect">
            <a:avLst/>
          </a:prstGeom>
          <a:noFill/>
        </p:spPr>
      </p:pic>
      <p:pic>
        <p:nvPicPr>
          <p:cNvPr id="37892" name="Picture 4" descr="&amp;KHcy;&amp;rcy;&amp;ocy;&amp;ncy;&amp;ocy;&amp;lcy;&amp;ocy;&amp;gcy;&amp;icy;&amp;yacy; &amp;kcy;&amp;ocy;&amp;scy;&amp;tcy;&amp;yucy;&amp;mcy;&amp;ocy;&amp;vcy; &amp;scy;&amp;rcy;&amp;iecy;&amp;dcy;&amp;ncy;&amp;iecy;&amp;vcy;&amp;iecy;&amp;kcy;&amp;ocy;&amp;vcy;&amp;ocy;&amp;jcy; &amp;IEcy;&amp;vcy;&amp;rcy;&amp;ocy;&amp;pcy;&amp;y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286124"/>
            <a:ext cx="3808407" cy="1785950"/>
          </a:xfrm>
          <a:prstGeom prst="rect">
            <a:avLst/>
          </a:prstGeom>
          <a:noFill/>
        </p:spPr>
      </p:pic>
      <p:pic>
        <p:nvPicPr>
          <p:cNvPr id="20482" name="Picture 2" descr="&amp;Kcy;&amp;ocy;&amp;scy;&amp;tcy;&amp;yucy;&amp;mcy; &amp;Zcy;&amp;acy;&amp;pcy;&amp;acy;&amp;dcy;&amp;ncy;&amp;ocy;&amp;jcy; &amp;IEcy;&amp;vcy;&amp;rcy;&amp;ocy;&amp;pcy;&amp;ycy; &amp;vcy; &amp;pcy;&amp;iecy;&amp;rcy;&amp;icy;&amp;ocy;&amp;dcy; &amp;scy;&amp;rcy;&amp;iecy;&amp;dcy;&amp;ncy;&amp;iecy;&amp;vcy;&amp;iecy;&amp;kcy;&amp;ocy;&amp;vcy;&amp;softcy;&amp;yacy;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929066"/>
            <a:ext cx="1357322" cy="21793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928670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ранние периоды женщины носили одновременно две туники: нижнюю, длинную и широкую, с длинными узкими рукавами, и верхнюю, более короткую, с короткими широкими рукавами. Цветные полосы отделки, вышивки располагались по горловине, низу изделия и низу рукавов. </a:t>
            </a:r>
          </a:p>
          <a:p>
            <a:r>
              <a:rPr lang="ru-RU" b="1" dirty="0" smtClean="0"/>
              <a:t>   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571876"/>
            <a:ext cx="2857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Нарамник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лежит в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снове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многих видов средневековой одежды, мужской и женской.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Это прямоугольный или овальный кусок ткани, перегнутый по линии плеч, с разрезом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50070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головы, не сшитый по бокам.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Различная длина и манера ношения разнообразят этот вид одежды.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6396030" cy="774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Силуэты одежды</a:t>
            </a: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071546"/>
            <a:ext cx="650085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</a:t>
            </a:r>
          </a:p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Несмотря на все своеобразие и неповторимость костюмов разных эпох, силуэт можно вписать в одну из простых геометрических фигур – прямоугольник, трапецию, треугольник, овал.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4" descr="http://evelinestudio.com/wp-content/uploads/2013/03/405077_214131232021198_1022363102_n-300x236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330" y="3643314"/>
            <a:ext cx="928694" cy="2088911"/>
          </a:xfrm>
          <a:prstGeom prst="rect">
            <a:avLst/>
          </a:prstGeom>
          <a:noFill/>
        </p:spPr>
      </p:pic>
      <p:pic>
        <p:nvPicPr>
          <p:cNvPr id="8" name="Picture 4" descr="http://evelinestudio.com/wp-content/uploads/2013/03/405077_214131232021198_1022363102_n-300x236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142984"/>
            <a:ext cx="1500198" cy="19661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3571876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протяжении последних десятилетий постоянно в моде можно выделить четыре основных силуэта: прямой,  полуприлегающий, прилегающий (приталенный), расширенный (трапеция)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29552" cy="1285908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sz="2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«В человеке все должно быть прекрасно:</a:t>
            </a:r>
            <a:br>
              <a:rPr lang="ru-RU" sz="2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 и душа, и лицо, и мысли»          </a:t>
            </a:r>
            <a:r>
              <a:rPr lang="ru-RU" sz="2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Times New Roman" pitchFamily="18" charset="0"/>
              </a:rPr>
              <a:t>А.П. Чехов </a:t>
            </a:r>
            <a:r>
              <a:rPr lang="ru-RU" sz="2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http://rukodelnica.ho.ua/pics/12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428736"/>
            <a:ext cx="2643206" cy="28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071546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3333FF"/>
                </a:solidFill>
                <a:cs typeface="Times New Roman" pitchFamily="18" charset="0"/>
              </a:rPr>
              <a:t>Силуэт</a:t>
            </a:r>
            <a:r>
              <a:rPr lang="ru-RU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это французское слово, которым называют внешние очертания любого предмета, его «тень». </a:t>
            </a:r>
          </a:p>
          <a:p>
            <a:pPr eaLnBrk="0" hangingPunct="0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Несмотря на все своеобразие и неповторимость костюмов разных эпох, их можно вписать в одну из простых геометрических фигур – прямоугольник, трапецию, треугольник, овал. На протяжении последних десятилетий постоянно в моде можно выделить четыре силуэта:</a:t>
            </a:r>
          </a:p>
          <a:p>
            <a:pPr algn="just" eaLnBrk="0" hangingPunct="0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                а полуприлегающий</a:t>
            </a:r>
          </a:p>
          <a:p>
            <a:pPr algn="just" eaLnBrk="0" hangingPunct="0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                б прямой</a:t>
            </a:r>
          </a:p>
          <a:p>
            <a:pPr algn="just" eaLnBrk="0" hangingPunct="0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                в прилегающий</a:t>
            </a:r>
          </a:p>
          <a:p>
            <a:pPr algn="just" eaLnBrk="0" hangingPunct="0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                г расширенный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7412" name="Picture 4" descr="&amp;Mcy;&amp;ocy;&amp;dcy;&amp;iecy;&amp;lcy;&amp;icy;&amp;rcy;&amp;ocy;&amp;vcy;&amp;acy;&amp;ncy;&amp;icy;&amp;iecy; &amp;ocy;&amp;dcy;&amp;iecy;&amp;zhcy;&amp;dcy;&amp;y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4643446"/>
            <a:ext cx="2638425" cy="1504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0"/>
            <a:ext cx="55721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</a:t>
            </a:r>
            <a:endParaRPr lang="ru-RU" b="1" dirty="0"/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 </a:t>
            </a:r>
            <a:r>
              <a:rPr lang="ru-RU" sz="24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силуэт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1994" name="Picture 10" descr="&amp;Dcy;&amp;iecy;&amp;tcy;&amp;acy;&amp;lcy;&amp;icy; &amp;ocy;&amp;dcy;&amp;iecy;&amp;zhcy;&amp;dcy;&amp;ycy; &amp;vcy; &amp;zcy;&amp;acy;&amp;vcy;&amp;icy;&amp;scy;&amp;icy;&amp;mcy;&amp;ocy;&amp;scy;&amp;tcy;&amp;icy; &amp;ocy;&amp;tcy; &amp;fcy;&amp;icy;&amp;gcy;&amp;ucy;&amp;rcy;&amp;y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928670"/>
            <a:ext cx="2286016" cy="2018504"/>
          </a:xfrm>
          <a:prstGeom prst="rect">
            <a:avLst/>
          </a:prstGeom>
          <a:noFill/>
        </p:spPr>
      </p:pic>
      <p:pic>
        <p:nvPicPr>
          <p:cNvPr id="41998" name="Picture 14" descr="http://nsplv.ucoz.ru/moda/vesna13/a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3571876"/>
            <a:ext cx="2781521" cy="211997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472" y="314324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Полуприлегающий силуэт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Полуприлегающий силуэт слегка подчеркивает формы фигуры.</a:t>
            </a:r>
          </a:p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Характеризуется  более мягким прилеганием по линии груди, чем в приталенном варианте, неплотным прилеганием в области талии и бёдер, спокойным расширением книзу, иногда едва заметным..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1142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Характеризуется одинаковой шириной изделия по линии плеча, груди, талии, бедер и низа. Одежда этого силуэта, как бы, вписывается в прямоугольник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1130</TotalTime>
  <Words>1636</Words>
  <Application>Microsoft Office PowerPoint</Application>
  <PresentationFormat>Экран (4:3)</PresentationFormat>
  <Paragraphs>176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СИЛУЭТ И СТИЛЬ В ОДЕЖДЕ</vt:lpstr>
      <vt:lpstr>Цель урока</vt:lpstr>
      <vt:lpstr>     Немного истории</vt:lpstr>
      <vt:lpstr>Одежда Древней Греции</vt:lpstr>
      <vt:lpstr>    Древний Египет</vt:lpstr>
      <vt:lpstr>Средневековая Европа</vt:lpstr>
      <vt:lpstr>               Силуэты одежды</vt:lpstr>
      <vt:lpstr>«В человеке все должно быть прекрасно:  и душа, и лицо, и мысли»          А.П. Чехов   </vt:lpstr>
      <vt:lpstr>Слайд 9</vt:lpstr>
      <vt:lpstr>Слайд 10</vt:lpstr>
      <vt:lpstr>Слайд 11</vt:lpstr>
      <vt:lpstr> </vt:lpstr>
      <vt:lpstr> </vt:lpstr>
      <vt:lpstr>Стили  одежды</vt:lpstr>
      <vt:lpstr> Классический стиль</vt:lpstr>
      <vt:lpstr>Романтический стиль</vt:lpstr>
      <vt:lpstr>Спортивный стиль</vt:lpstr>
      <vt:lpstr>Фольклорный стиль</vt:lpstr>
      <vt:lpstr>                    Джинсовый стиль</vt:lpstr>
      <vt:lpstr>Известные  модельеры  мира</vt:lpstr>
      <vt:lpstr>Слайд 21</vt:lpstr>
      <vt:lpstr>Слайд 22</vt:lpstr>
      <vt:lpstr>Слайд 23</vt:lpstr>
      <vt:lpstr>            Используемая 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236</cp:revision>
  <dcterms:created xsi:type="dcterms:W3CDTF">2013-10-30T06:51:12Z</dcterms:created>
  <dcterms:modified xsi:type="dcterms:W3CDTF">2013-11-04T11:44:11Z</dcterms:modified>
  <cp:contentStatus/>
</cp:coreProperties>
</file>