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1" r:id="rId9"/>
    <p:sldId id="264" r:id="rId10"/>
    <p:sldId id="265" r:id="rId11"/>
    <p:sldId id="266" r:id="rId12"/>
    <p:sldId id="277" r:id="rId13"/>
    <p:sldId id="283" r:id="rId14"/>
    <p:sldId id="284" r:id="rId15"/>
    <p:sldId id="285" r:id="rId16"/>
    <p:sldId id="281" r:id="rId17"/>
    <p:sldId id="287" r:id="rId18"/>
    <p:sldId id="267" r:id="rId19"/>
    <p:sldId id="288" r:id="rId20"/>
    <p:sldId id="286" r:id="rId21"/>
    <p:sldId id="289" r:id="rId22"/>
    <p:sldId id="268" r:id="rId23"/>
    <p:sldId id="269" r:id="rId24"/>
    <p:sldId id="270" r:id="rId25"/>
    <p:sldId id="290" r:id="rId26"/>
    <p:sldId id="275" r:id="rId27"/>
    <p:sldId id="276" r:id="rId28"/>
    <p:sldId id="291" r:id="rId29"/>
    <p:sldId id="292" r:id="rId30"/>
    <p:sldId id="280" r:id="rId31"/>
    <p:sldId id="293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217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2719" autoAdjust="0"/>
    <p:restoredTop sz="94660"/>
  </p:normalViewPr>
  <p:slideViewPr>
    <p:cSldViewPr>
      <p:cViewPr>
        <p:scale>
          <a:sx n="50" d="100"/>
          <a:sy n="50" d="100"/>
        </p:scale>
        <p:origin x="-2652" y="-13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695F0F-0913-4C97-B9FD-B16684F4D30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775C7-1534-489E-93D8-436891F33D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E28FCF-EC86-498D-8ED7-D2BF4DBD9E2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0E512CC-6B91-44FD-8573-ADBE1FC61C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CE5892-1103-4AF0-9277-4EC9BA972C1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E7372-1EB5-44D5-94E2-FEE2983E4B5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8B1A5C-EB59-47E1-AF00-C1224B37AA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2E0313-64FC-4F74-B3E5-5BEC41BEBEA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9D7FAC-D068-4591-9DC8-504F7109F6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01E5F0-5546-487C-BB2C-2F94A0E69E2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E672B0-CB41-4A58-98B1-3075DC5E47D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146567-A847-42F0-B34C-69287FB325F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34D4F9C-46F0-4723-830E-7111C1BD289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55;&#1086;&#1088;&#1090;&#1092;&#1077;&#1083;&#1100;%20&#1051;&#1102;&#1076;&#1099;\minusovki.mptri.net%20detskie_-_russkie_matreshki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5;&#1086;&#1088;&#1090;&#1092;&#1077;&#1083;&#1100;%20&#1051;&#1102;&#1076;&#1099;\&#1087;&#1088;&#1080;&#1087;&#1077;&#1074;.mp3" TargetMode="Externa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5;&#1086;&#1088;&#1090;&#1092;&#1077;&#1083;&#1100;%20&#1051;&#1102;&#1076;&#1099;\&#1087;&#1088;&#1080;&#1087;&#1077;&#1074;.mp3" TargetMode="Externa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5;&#1086;&#1088;&#1090;&#1092;&#1077;&#1083;&#1100;%20&#1051;&#1102;&#1076;&#1099;\&#1087;&#1086;&#1083;&#1085;&#1086;&#1089;&#1090;&#1100;&#1102;.mp3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5;&#1086;&#1088;&#1090;&#1092;&#1077;&#1083;&#1100;%20&#1051;&#1102;&#1076;&#1099;\&#1087;&#1086;&#1083;&#1085;&#1086;&#1089;&#1090;&#1100;&#1102;.mp3" TargetMode="External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88;&#1090;&#1077;&#1084;\Desktop\9cce7fbe7431.mp3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304800"/>
            <a:ext cx="7772400" cy="1470025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Проект</a:t>
            </a:r>
          </a:p>
        </p:txBody>
      </p:sp>
      <p:pic>
        <p:nvPicPr>
          <p:cNvPr id="4104" name="Picture 8" descr="C:\Users\Артем\Desktop\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4950" y="3548126"/>
            <a:ext cx="5740250" cy="3233674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1447800"/>
            <a:ext cx="6400800" cy="1752600"/>
          </a:xfrm>
        </p:spPr>
        <p:txBody>
          <a:bodyPr/>
          <a:lstStyle/>
          <a:p>
            <a:r>
              <a:rPr lang="ru-RU" sz="7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E7217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Откуда вы, </a:t>
            </a:r>
            <a:r>
              <a:rPr lang="ru-RU" sz="72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E7217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Матрешечки</a:t>
            </a:r>
            <a:r>
              <a:rPr lang="ru-RU" sz="7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E7217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?</a:t>
            </a:r>
          </a:p>
        </p:txBody>
      </p:sp>
      <p:pic>
        <p:nvPicPr>
          <p:cNvPr id="6" name="minusovki.mptri.net detskie_-_russkie_matreshk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81000" y="457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85" decel="100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85" decel="100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" dur="385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385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5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098" grpId="0"/>
      <p:bldP spid="409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80" name="Group 28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1844842"/>
                <a:gridCol w="5454316"/>
                <a:gridCol w="1844842"/>
              </a:tblGrid>
              <a:tr h="685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Аппликация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Формирование элементарных математических представлений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Музыка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«Фартук для матрешки»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«Украсим матрешке косынку»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«Пригласительный билет»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Игра-инсценировка «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Матрешкино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 новоселье»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«В гости к Матрешке» (Сравнение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колличества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 гостей и посуды, деление целого на части, решение задачек-шуток)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Дидактические игры: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«Кто быстрее соберет матрешку»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«Выше - ниже» (Построй по росту)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«Большие – меньшие»(Выстрой по размеру)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«Где много, где один?)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Песня «Веселые матрешки»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муз.Ю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.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Слонова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, сл. Л Некрасовой.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Песня «Матрешки»муз. З. Левиной, сл. З. Петровой.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«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Матрешкины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 частушки»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Песня «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Матрешка-подрушка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» сл. И муз. Л.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Печниковой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воспитатель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воспитатель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Музыкальный руководитель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616" name="Group 40"/>
          <p:cNvGraphicFramePr>
            <a:graphicFrameLocks noGrp="1"/>
          </p:cNvGraphicFramePr>
          <p:nvPr/>
        </p:nvGraphicFramePr>
        <p:xfrm>
          <a:off x="0" y="0"/>
          <a:ext cx="9144001" cy="7382256"/>
        </p:xfrm>
        <a:graphic>
          <a:graphicData uri="http://schemas.openxmlformats.org/drawingml/2006/table">
            <a:tbl>
              <a:tblPr/>
              <a:tblGrid>
                <a:gridCol w="1704814"/>
                <a:gridCol w="5114441"/>
                <a:gridCol w="2324746"/>
              </a:tblGrid>
              <a:tr h="685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Физкультурное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Занятие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Кружковая работа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Работа с родителями.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Танец «Мы веселые матрешки»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Танец с ложками и платочками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Хороводная игра «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Матрешечка-матрешка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«Сказочное путешествие»- интегрированное занятие с изо.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Игра «Нарядись матрешкой»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Игра «Жмурки с матрешкой»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Игра «Найди матрешку»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Физ. Минутка «Вот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Матрешечка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 проснулась»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Занятие «Магазин игрушек», «Научим матрешку»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Обучение основным правилам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кукловождения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Игры на выразительность мимики.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Мимические упражнения.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Упражнения на расслабление мышц.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Разучивание с детьми текстов стихов и песен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Участие в сборе информации про матрешек.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Помощь родителей в изготовлении костюмов и атрибутов к развлечению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Участие в конкурсе на лучший костюм матрешки из бросового материала.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Стенд «В гости к нам пришла Матрешка»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Инструктор  по физической культуре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воспитатель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воспитатель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Этапы работы методом проекта</a:t>
            </a:r>
          </a:p>
        </p:txBody>
      </p:sp>
      <p:graphicFrame>
        <p:nvGraphicFramePr>
          <p:cNvPr id="35891" name="Group 51"/>
          <p:cNvGraphicFramePr>
            <a:graphicFrameLocks noGrp="1"/>
          </p:cNvGraphicFramePr>
          <p:nvPr>
            <p:ph type="tbl" idx="1"/>
          </p:nvPr>
        </p:nvGraphicFramePr>
        <p:xfrm>
          <a:off x="0" y="1828799"/>
          <a:ext cx="9143999" cy="5029201"/>
        </p:xfrm>
        <a:graphic>
          <a:graphicData uri="http://schemas.openxmlformats.org/drawingml/2006/table">
            <a:tbl>
              <a:tblPr/>
              <a:tblGrid>
                <a:gridCol w="998924"/>
                <a:gridCol w="1820476"/>
                <a:gridCol w="2209800"/>
                <a:gridCol w="1886429"/>
                <a:gridCol w="2228370"/>
              </a:tblGrid>
              <a:tr h="15865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этапа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задачи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Формы работы, методы, приемы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Деятельность воспитателя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Деятельность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детей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26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I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Погружение в проект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Беседы с детьми об истории происхождения матрешек, разных стилях. Показ декоративно-прикладных игрушек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Формирует проблему проекта, вводит в сюжетную ситуацию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Осуществляет личностное присвоение проблемы, вживление в ситуацию, принятие целей и задач проекта, активно включаются в работу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58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5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76200"/>
          <a:ext cx="9144000" cy="6781800"/>
        </p:xfrm>
        <a:graphic>
          <a:graphicData uri="http://schemas.openxmlformats.org/drawingml/2006/table">
            <a:tbl>
              <a:tblPr/>
              <a:tblGrid>
                <a:gridCol w="998924"/>
                <a:gridCol w="1997849"/>
                <a:gridCol w="2032427"/>
                <a:gridCol w="1886430"/>
                <a:gridCol w="2228370"/>
              </a:tblGrid>
              <a:tr h="678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II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Организация деятельности и планирование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Создание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микрогрупп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: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Инициативная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Творческая группа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Художники -   оформители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Информаторы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Организация предметно-развивающей среды: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тематические зоны варежки-матрешки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игрушки-маркеры,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«предметы оперирования»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 –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Организует деятельность, предлагает спланировать деятельность по решению задач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 –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 Возможные формы презентаций результатов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Распределение обязанностей между детьми и родителями.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 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Осуществляет планирование работы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 –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Выбор формы и способа презентаций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 –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разбивку на группы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Распределение ролей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977" name="Group 89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914400"/>
                <a:gridCol w="1066800"/>
                <a:gridCol w="3133240"/>
                <a:gridCol w="2324746"/>
                <a:gridCol w="1704814"/>
              </a:tblGrid>
              <a:tr h="685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III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Показ музыкальных номеров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Разучивание песен, танцевальных движений на музыкальных занятиях, разучивание стихов про матрешек на ознакомлении с худ. Литературой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Закрепление правил дидактических, подвижных, малоподвижных, пальчиковых игр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Изучение общих правил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кукловождения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Интегрированные комплексные занятия « Знакомство с русской народной игрушкой - Матрешкой»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Создает атмосферу сотворчества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Работа с детьми на занятиях и в режимные моменты.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Ненавязчиво контролирует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Подсказывает про необходимость помогать в подготовке презентации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Поддерживать интерес детей и укреплять их  веру в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сябя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Активно работают, помогают друг другу.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Привлекают родителей добывать недостающую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инф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ормацию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Изготавливают пригласительные билеты, афишу,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варешки-матрешки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 для сценки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 useBgFill="1">
        <p:nvSpPr>
          <p:cNvPr id="3" name="TextBox 2"/>
          <p:cNvSpPr txBox="1"/>
          <p:nvPr/>
        </p:nvSpPr>
        <p:spPr>
          <a:xfrm>
            <a:off x="1219200" y="152400"/>
            <a:ext cx="518283" cy="6290376"/>
          </a:xfrm>
          <a:prstGeom prst="rect">
            <a:avLst/>
          </a:prstGeom>
        </p:spPr>
        <p:txBody>
          <a:bodyPr vert="wordArtVert"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ru-RU" sz="1600" b="1" spc="-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Осуществление проекта</a:t>
            </a:r>
            <a:endParaRPr lang="ru-RU" sz="1600" b="1" spc="-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7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71" name="Group 59"/>
          <p:cNvGraphicFramePr>
            <a:graphicFrameLocks noGrp="1"/>
          </p:cNvGraphicFramePr>
          <p:nvPr/>
        </p:nvGraphicFramePr>
        <p:xfrm>
          <a:off x="0" y="1905000"/>
          <a:ext cx="9144001" cy="4383024"/>
        </p:xfrm>
        <a:graphic>
          <a:graphicData uri="http://schemas.openxmlformats.org/drawingml/2006/table">
            <a:tbl>
              <a:tblPr/>
              <a:tblGrid>
                <a:gridCol w="1016000"/>
                <a:gridCol w="2188308"/>
                <a:gridCol w="2282744"/>
                <a:gridCol w="1828475"/>
                <a:gridCol w="1828474"/>
              </a:tblGrid>
              <a:tr h="381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IV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Презентация творческих продуктов деятельности детей</a:t>
                      </a:r>
                    </a:p>
                  </a:txBody>
                  <a:tcPr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Демонстрация стенда «К нам пришла матрешка»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Детско-родительское развлечение «В гости к нам пришла Матрешка</a:t>
                      </a:r>
                    </a:p>
                  </a:txBody>
                  <a:tcPr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Принимает отчет: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 –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обобщает и резюмирует полученные результаты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 –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Оценивает умения общаться, слушать, толерантность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 –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акцентирует внимание на умении работать в группе на общий результат</a:t>
                      </a:r>
                    </a:p>
                  </a:txBody>
                  <a:tcPr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Демонстрируют найденный способ решения проблемы</a:t>
                      </a:r>
                    </a:p>
                  </a:txBody>
                  <a:tcPr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2057400"/>
            <a:ext cx="8001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Развитие творческих способностей детей через приобщение к народному творчеству и прикладному искусству. 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19400" y="304800"/>
            <a:ext cx="3214341" cy="156966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Цель</a:t>
            </a:r>
            <a:endParaRPr lang="ru-RU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Знания, умения,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навыки, 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необходимые для работы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Знания песен, танцевальных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движений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;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Двигательные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умения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;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Навыки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связной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речи, ее темп и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выразительность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;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Знания всех видов малых форм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фольклора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96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Образовательные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</a:t>
            </a:r>
          </a:p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Познакомить с декоративно-прикладным искусством – русской матрешкой.</a:t>
            </a:r>
          </a:p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Дать представление детям о русской матрешке, как об одном из старинных народных промыслов.</a:t>
            </a:r>
          </a:p>
          <a:p>
            <a:pPr>
              <a:buFontTx/>
              <a:buNone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Развивающие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Развивать интерес детей к народному творчеству.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Продолжить развивать эстетическое восприятие предметов народного творчества.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Закрепить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навыки работы с бумагой, картоном, бросовым и природным материалом.</a:t>
            </a:r>
          </a:p>
          <a:p>
            <a:pPr>
              <a:buFontTx/>
              <a:buNone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Воспитательные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Воспитывать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любовь к народному искусству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Продолжить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воспитывать толерантность-терпимость к чужому мнению, внимательное и доброжелательное отношение друг к другу; привлечь к участию в жизни группы и членов семьи </a:t>
            </a:r>
          </a:p>
          <a:p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533400"/>
            <a:ext cx="31242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Задачи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uiExpand="1" build="p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Специфические ЗУН, необходимые для работы </a:t>
            </a:r>
            <a:b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над проектом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895600"/>
            <a:ext cx="8229600" cy="2895600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Знание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основных правил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кукловождения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Умение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собирать матрешку.</a:t>
            </a:r>
          </a:p>
        </p:txBody>
      </p:sp>
      <p:pic>
        <p:nvPicPr>
          <p:cNvPr id="6" name="Picture 5" descr="C:\Users\Артем\Desktop\_________________4a9d2df76d5c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0" y="1828800"/>
            <a:ext cx="4800602" cy="4800600"/>
          </a:xfrm>
          <a:prstGeom prst="rect">
            <a:avLst/>
          </a:prstGeom>
          <a:noFill/>
        </p:spPr>
      </p:pic>
      <p:pic>
        <p:nvPicPr>
          <p:cNvPr id="7" name="припев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28600" y="381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07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813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7.03704E-6 C -0.03646 0.08448 -0.07292 0.16921 -0.11285 0.17893 C -0.15278 0.18865 -0.19115 0.05277 -0.24011 0.05902 C -0.28907 0.06527 -0.36216 0.21643 -0.40712 0.21712 C -0.45209 0.21782 -0.46198 0.06249 -0.51007 0.06273 C -0.55816 0.06296 -0.64445 0.22222 -0.69566 0.21898 C -0.74688 0.21573 -0.8257 0.04976 -0.81719 0.04374 C -0.80868 0.03773 -0.70365 0.16643 -0.64428 0.18286 C -0.5849 0.1993 -0.5165 0.16666 -0.46146 0.14282 C -0.40643 0.11898 -0.34705 0.02985 -0.31424 0.03981 C -0.28143 0.04976 -0.28872 0.17847 -0.26424 0.20185 C -0.23976 0.22523 -0.1941 0.2081 -0.16719 0.18078 C -0.14028 0.15347 -0.13368 0.06898 -0.10296 0.03796 C -0.07223 0.00694 -0.02761 0.00046 0.01718 -0.00579 " pathEditMode="relative" ptsTypes="aaaaaaaaaaaaaA">
                                      <p:cBhvr>
                                        <p:cTn id="2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0722" grpId="0"/>
      <p:bldP spid="3072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"/>
          <p:cNvSpPr>
            <a:spLocks noGrp="1" noChangeArrowheads="1"/>
          </p:cNvSpPr>
          <p:nvPr>
            <p:ph type="title"/>
          </p:nvPr>
        </p:nvSpPr>
        <p:spPr>
          <a:xfrm>
            <a:off x="381000" y="2667000"/>
            <a:ext cx="8763000" cy="1143000"/>
          </a:xfrm>
        </p:spPr>
        <p:txBody>
          <a:bodyPr/>
          <a:lstStyle/>
          <a:p>
            <a:pPr algn="l"/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Мы уверены в том, 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что</a:t>
            </a:r>
            <a:b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народная 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игрушка 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является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при 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тщательном ее изучении, 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неисчерпаемым 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источником мудрой и творческой 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педагогики.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                      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Е.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Флерина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0" y="228600"/>
            <a:ext cx="3167855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Эпиграф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Picture 2" descr="C:\Users\Артем\Desktop\1126_sx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4800600"/>
            <a:ext cx="2139215" cy="1600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Мотивация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295400"/>
            <a:ext cx="8229600" cy="4525962"/>
          </a:xfrm>
        </p:spPr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Личный интерес детей, самореализация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Желание проводить совместные праздники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 родителями.</a:t>
            </a:r>
          </a:p>
        </p:txBody>
      </p:sp>
      <p:pic>
        <p:nvPicPr>
          <p:cNvPr id="3074" name="Picture 2" descr="C:\Users\Артем\Desktop\000000008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2590800"/>
            <a:ext cx="5689601" cy="4267200"/>
          </a:xfrm>
          <a:prstGeom prst="rect">
            <a:avLst/>
          </a:prstGeom>
          <a:noFill/>
        </p:spPr>
      </p:pic>
      <p:pic>
        <p:nvPicPr>
          <p:cNvPr id="6" name="припев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33400" y="609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17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81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22222E-6 C -0.10504 -0.02384 -0.2099 -0.04745 -0.25 -0.03333 C -0.29011 -0.01921 -0.21598 0.08449 -0.24115 0.08426 C -0.26632 0.08403 -0.36355 -0.04676 -0.40157 -0.03518 C -0.43959 -0.02361 -0.43889 0.15625 -0.4691 0.15301 C -0.49931 0.14977 -0.54688 -0.06227 -0.58247 -0.05486 C -0.61806 -0.04745 -0.65243 0.19236 -0.68247 0.19815 C -0.7125 0.20394 -0.7698 0.01158 -0.7632 -0.01967 C -0.7566 -0.05092 -0.67205 -0.025 -0.64271 0.00995 C -0.61337 0.04491 -0.61893 0.19283 -0.58681 0.19028 C -0.55469 0.18773 -0.52084 0.00602 -0.45 -0.00579 C -0.37934 -0.01759 -0.22865 0.12037 -0.16181 0.11968 C -0.09497 0.11898 -0.07188 0.05463 -0.04862 -0.00972 " pathEditMode="relative" ptsTypes="aaaaaaaaaaaaA">
                                      <p:cBhvr>
                                        <p:cTn id="24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1746" grpId="0"/>
      <p:bldP spid="31747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Предполагаемые «приращения»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8229600" cy="4525963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Развитие творческих способностей у детей через приобщение к народному творчеству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Развитие интереса 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к народно-прикладному 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искусству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Желание родителей участвовать в жизни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группы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pPr>
              <a:buNone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Picture 4" descr="C:\Users\Артем\Desktop\samov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514600"/>
            <a:ext cx="3352800" cy="251101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277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533400"/>
            <a:ext cx="8229600" cy="36115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Обеспечение</a:t>
            </a:r>
          </a:p>
        </p:txBody>
      </p:sp>
      <p:pic>
        <p:nvPicPr>
          <p:cNvPr id="26629" name="Picture 5" descr="C:\Users\Артем\Desktop\9487539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2819400"/>
            <a:ext cx="4024177" cy="40386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66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Материально-техническое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Музыкальные инструменты (ложки, большой и маленький бубен, деревянные доски)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Видео-аудиосистемы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Подбор книг с фольклорными произведениями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Костюмы матрешек, платки для девочек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Матрешки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Варежки-матрешки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Атрибуты </a:t>
            </a:r>
          </a:p>
          <a:p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2" name="Picture 4" descr="C:\Users\Артем\Desktop\79753fcd373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4038600"/>
            <a:ext cx="4419600" cy="254158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76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Информационное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itchFamily="2" charset="2"/>
              <a:buChar char="v"/>
            </a:pP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Скоролупова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О.В., Тихонова Т.М. «Игра –как праздник!» - М.: изд-во «Скрипторий», 2003г.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Васильева М.А. «Программа воспитания в детском саду»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Пахомова Н.Ю. «Метод учебного 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проекта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 образовательном 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учреждении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» - М.: АРКТИ, 2008г.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Журнал «Музыкальный руководитель» 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№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8, 2008г.</a:t>
            </a:r>
          </a:p>
        </p:txBody>
      </p:sp>
      <p:pic>
        <p:nvPicPr>
          <p:cNvPr id="2050" name="Picture 2" descr="C:\Users\Артем\Desktop\10012005224000_M102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399" y="2667000"/>
            <a:ext cx="2514601" cy="403603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86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34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Возраст детей 3-4 года</a:t>
            </a:r>
          </a:p>
        </p:txBody>
      </p:sp>
      <p:pic>
        <p:nvPicPr>
          <p:cNvPr id="1026" name="Picture 2" descr="F:\DSC015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76400"/>
            <a:ext cx="6432000" cy="4824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Время работы над проектом: </a:t>
            </a:r>
          </a:p>
          <a:p>
            <a:pPr>
              <a:buFontTx/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     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 1 марта по 1 апреля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2011года</a:t>
            </a:r>
          </a:p>
          <a:p>
            <a:pPr>
              <a:buFontTx/>
              <a:buNone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Режим работы: ежедневно</a:t>
            </a:r>
          </a:p>
          <a:p>
            <a:pPr>
              <a:buFontTx/>
              <a:buNone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Тип проекта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Групповой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Информационный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Познавательный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Комплексный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Среднесрочный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Интегрированный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Творческий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48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Статус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учебного проекта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36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>
              <a:buNone/>
            </a:pPr>
            <a:r>
              <a:rPr lang="ru-RU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Автор разработчик:</a:t>
            </a: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>
              <a:buNone/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Воспитатель Малова Л.М.</a:t>
            </a:r>
          </a:p>
          <a:p>
            <a:pPr>
              <a:buNone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Опыт использования МДОУ «Сказка»</a:t>
            </a:r>
          </a:p>
          <a:p>
            <a:pPr algn="ctr">
              <a:buNone/>
            </a:pPr>
            <a:endParaRPr lang="ru-RU" sz="5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>
              <a:buNone/>
            </a:pPr>
            <a:endParaRPr lang="ru-RU" sz="5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>
              <a:buNone/>
            </a:pPr>
            <a:endPara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>
              <a:buNone/>
            </a:pPr>
            <a:endParaRPr lang="ru-RU" sz="5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None/>
            </a:pPr>
            <a:endPara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None/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П. Суходол, Сергиевского района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50" name="Picture 2" descr="H:\4.02;4.03\101MSDCF\DSC003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057400"/>
            <a:ext cx="7315201" cy="41148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819400"/>
            <a:ext cx="8001000" cy="1828800"/>
          </a:xfrm>
        </p:spPr>
        <p:txBody>
          <a:bodyPr/>
          <a:lstStyle/>
          <a:p>
            <a:pPr algn="ctr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Ничего не знаем о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матрешках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7" name="Picture 3" descr="C:\Users\Артем\Desktop\matrioshka_sergievPosad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3505200"/>
            <a:ext cx="2819400" cy="2527018"/>
          </a:xfrm>
          <a:prstGeom prst="rect">
            <a:avLst/>
          </a:prstGeom>
          <a:noFill/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752600"/>
            <a:ext cx="8229600" cy="8683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Проблема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2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  <p:bldP spid="1126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8458200" cy="5105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		В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образе матрешки соединились искусство мастеров и огромная любовь к русской народной культуре.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		Русская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матрешка – непросто народная игрушка, она стала традиционным сувениром России и хранительницей исконной русской культуры. 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	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	Работая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над проектом, дети узнали много нового о матрешках: об истории происхождения, о мастерах, о разных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стилях матрешек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загорские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семеновские,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майдановские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). Разучили стихи, загадки, песни о матрешках.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Узнали,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 какие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еще игры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можно еще играть с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матрешками.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Интерес детей вызвали ролевые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игры. Например, в маму и ее дочек.   	Наделяли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каждую матрешку своим характером. Начинали с обыгрывания распорядка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дня.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		В процессе работы над проектом у детей сформировались навыки коммуникации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совершенствовались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навыки моторики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	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	А самое главное, у детей появился интерес к народному творчеству, любовь к своей Родине.</a:t>
            </a:r>
          </a:p>
        </p:txBody>
      </p:sp>
      <p:pic>
        <p:nvPicPr>
          <p:cNvPr id="4" name="полностью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85800" y="304800"/>
            <a:ext cx="304800" cy="304800"/>
          </a:xfrm>
          <a:prstGeom prst="rect">
            <a:avLst/>
          </a:prstGeom>
        </p:spPr>
      </p:pic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Выводы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3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70" decel="100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770" decel="100000"/>
                                        <p:tgtEl>
                                          <p:spTgt spid="399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9939" grpId="0" build="p"/>
      <p:bldP spid="3993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полностью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85800" y="304800"/>
            <a:ext cx="304800" cy="304800"/>
          </a:xfrm>
          <a:prstGeom prst="rect">
            <a:avLst/>
          </a:prstGeom>
        </p:spPr>
      </p:pic>
      <p:pic>
        <p:nvPicPr>
          <p:cNvPr id="7" name="Рисунок 6" descr="DSC015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0600" y="762000"/>
            <a:ext cx="7248000" cy="5436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3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Цель: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Проведение развлечения «В гости к нам пришла матрешка»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9cce7fbe743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295400" y="685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70" decel="100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770" decel="100000"/>
                                        <p:tgtEl>
                                          <p:spTgt spid="122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5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22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Задачи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Оформить стенд «К нам пришла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матрешка»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Изготовить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варежки-матрешки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Конкурс родителей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 лучший костюм матрешки из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бросового материала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Разучить стихи, песенки, танцы о матрешках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Изучить историю происхождения матрешек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33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Тема учебно-методического плана</a:t>
            </a:r>
          </a:p>
        </p:txBody>
      </p:sp>
      <p:graphicFrame>
        <p:nvGraphicFramePr>
          <p:cNvPr id="18496" name="Group 64"/>
          <p:cNvGraphicFramePr>
            <a:graphicFrameLocks noGrp="1"/>
          </p:cNvGraphicFramePr>
          <p:nvPr>
            <p:ph type="tbl" idx="1"/>
          </p:nvPr>
        </p:nvGraphicFramePr>
        <p:xfrm>
          <a:off x="0" y="993648"/>
          <a:ext cx="9144000" cy="5864352"/>
        </p:xfrm>
        <a:graphic>
          <a:graphicData uri="http://schemas.openxmlformats.org/drawingml/2006/table">
            <a:tbl>
              <a:tblPr/>
              <a:tblGrid>
                <a:gridCol w="2005013"/>
                <a:gridCol w="5133975"/>
                <a:gridCol w="2005012"/>
              </a:tblGrid>
              <a:tr h="5035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Разделы программы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Виды деятельности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Кто проводит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28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Развитие речи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Ознакомление с художественной литературой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 Рассказ воспитателя «История происхождения Русской матрешки»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 Рассказ Якова Тайца «Сколько»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 Дидактическая игра «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Матрешечка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 - матрешка»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 Рассказ воспитателя о матрешке и ее мастерах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 Составление детьми рассказов с персонажем – матрешкой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 Составление сказок и рассказов о матрешке.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Разучивание стихов о матрешках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«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Матрешкин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 кроссворд»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Викторина «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Матрешкины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 вопросы»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Экскурсия в методический кабинет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Знакомство с декоративно-прикладным искусством.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воспитатель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воспитатель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84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C:\Users\Артем\Desktop\67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2057400"/>
            <a:ext cx="4876800" cy="4486656"/>
          </a:xfrm>
          <a:prstGeom prst="rect">
            <a:avLst/>
          </a:prstGeom>
          <a:noFill/>
        </p:spPr>
      </p:pic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Адресация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638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0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Методический паспорт проекта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43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57" name="Group 29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1383126"/>
                <a:gridCol w="5378824"/>
                <a:gridCol w="2382050"/>
              </a:tblGrid>
              <a:tr h="685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Ребенок и окружающий мир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Рисование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Лепка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Конструирование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Знакомство с Матрешкой как с одним из видов декоративно-прикладного искусства.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Виды Матрешек (по месту производства и основным признакам: цвету, форме, узору)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«Куклы-неваляшки, яркие рубашки»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 Узор на косынке Матрешки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 Расписывание матрешек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Изготовление афиши (коллективная работа)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«Матрешка»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«Баранки для Матрешки»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Лепка матрешки из природного материала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Изготовление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варежки-матрежки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 из картона.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Бабочки-оригами для загадок о матрешках.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Изготовление матрешки из бросового материала.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Воспитатель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Воспитатель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Воспитатель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Воспитатель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661</TotalTime>
  <Words>1142</Words>
  <Application>Microsoft Office PowerPoint</Application>
  <PresentationFormat>Экран (4:3)</PresentationFormat>
  <Paragraphs>378</Paragraphs>
  <Slides>31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Оформление по умолчанию</vt:lpstr>
      <vt:lpstr>Проект</vt:lpstr>
      <vt:lpstr>Мы уверены в том, что народная игрушка является  при тщательном ее изучении, неисчерпаемым источником мудрой и творческой педагогики.                                  Е. Флерина</vt:lpstr>
      <vt:lpstr>Проблема</vt:lpstr>
      <vt:lpstr>Цель:</vt:lpstr>
      <vt:lpstr>Задачи</vt:lpstr>
      <vt:lpstr>Тема учебно-методического плана</vt:lpstr>
      <vt:lpstr>Адресация</vt:lpstr>
      <vt:lpstr>Методический паспорт проекта</vt:lpstr>
      <vt:lpstr>Слайд 9</vt:lpstr>
      <vt:lpstr>Слайд 10</vt:lpstr>
      <vt:lpstr>Слайд 11</vt:lpstr>
      <vt:lpstr>Этапы работы методом проекта</vt:lpstr>
      <vt:lpstr>Слайд 13</vt:lpstr>
      <vt:lpstr>Слайд 14</vt:lpstr>
      <vt:lpstr>Слайд 15</vt:lpstr>
      <vt:lpstr>Слайд 16</vt:lpstr>
      <vt:lpstr>Знания, умения, навыки,  необходимые для работы </vt:lpstr>
      <vt:lpstr>Слайд 18</vt:lpstr>
      <vt:lpstr>Специфические ЗУН, необходимые для работы  над проектом</vt:lpstr>
      <vt:lpstr>Мотивация  </vt:lpstr>
      <vt:lpstr>Предполагаемые «приращения»</vt:lpstr>
      <vt:lpstr>Обеспечение</vt:lpstr>
      <vt:lpstr>Материально-техническое</vt:lpstr>
      <vt:lpstr>Информационное:</vt:lpstr>
      <vt:lpstr>Слайд 25</vt:lpstr>
      <vt:lpstr>Слайд 26</vt:lpstr>
      <vt:lpstr>Тип проекта</vt:lpstr>
      <vt:lpstr>Статус учебного проекта</vt:lpstr>
      <vt:lpstr>Слайд 29</vt:lpstr>
      <vt:lpstr>Выводы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Артем</dc:creator>
  <cp:lastModifiedBy>Admin</cp:lastModifiedBy>
  <cp:revision>52</cp:revision>
  <cp:lastPrinted>1601-01-01T00:00:00Z</cp:lastPrinted>
  <dcterms:created xsi:type="dcterms:W3CDTF">1601-01-01T00:00:00Z</dcterms:created>
  <dcterms:modified xsi:type="dcterms:W3CDTF">2013-10-01T21:43:41Z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