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57" r:id="rId4"/>
    <p:sldId id="261" r:id="rId5"/>
    <p:sldId id="260" r:id="rId6"/>
    <p:sldId id="259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75" d="100"/>
          <a:sy n="75" d="100"/>
        </p:scale>
        <p:origin x="-930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5EC2E62-5EB1-45FA-9924-3555FABAB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B5950-BEC4-42A8-975B-CDABE14CB2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625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24D6A-574D-49AC-B509-E5246FCB10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494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B0E953-BF7F-4BF0-BEC8-EF4FA46FD2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C15E-E891-438A-A2A8-021AAB707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737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069B7-01A3-4834-A62A-196A0FEE3C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454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401F0-3C7A-4DB9-8AB9-317FA7663C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714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04916-6CED-4EB0-AEEA-97C62F031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9301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03B49-8876-4472-A995-21935197D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1155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15939-419A-4424-9AD1-C6B664907B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7878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505A6-2A67-4C4F-804C-203786FEBE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83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A3BEB-E17D-4562-8AA1-8F255420A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5069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CF33D-3F7B-4C08-B5D5-1E879D8B7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6106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AA899-EFF5-4888-BD8F-9D2399F57C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510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E9A54E-624E-4AA9-A6CA-3316BB062E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44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45B14-6E84-417D-BAF6-69E36AE24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022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686FD-75AC-46D8-9912-CAC17B5C4A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324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AC30C-5615-402C-8950-F5774502B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572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55517-60B2-4368-BDA6-2CE4B61B9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1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8F5FF-00D9-49F0-B55D-89F593D4CE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11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D8BF4-EAFA-4584-A710-101F6F0C7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85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25B98-E5C0-4FF0-8E26-896E25A04A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87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F64DE8-C211-414A-A399-D674443434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FBB5FA-C457-4171-9EE3-4E581FEC96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60649"/>
            <a:ext cx="7560840" cy="576064"/>
          </a:xfrm>
        </p:spPr>
        <p:txBody>
          <a:bodyPr/>
          <a:lstStyle/>
          <a:p>
            <a:pPr algn="ctr"/>
            <a:r>
              <a:rPr lang="ru-RU" sz="2000" dirty="0" smtClean="0"/>
              <a:t>Министерство образования и науки РМЭ</a:t>
            </a:r>
            <a:br>
              <a:rPr lang="ru-RU" sz="2000" dirty="0" smtClean="0"/>
            </a:br>
            <a:r>
              <a:rPr lang="ru-RU" sz="2000" dirty="0" smtClean="0"/>
              <a:t>ФГБОУ ВПО «Марийский государственный университет»</a:t>
            </a:r>
            <a:endParaRPr lang="ru-RU" sz="2000" b="1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752" y="2132856"/>
            <a:ext cx="5688632" cy="3312368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Основные подходы международных конфликтов</a:t>
            </a:r>
          </a:p>
          <a:p>
            <a:endParaRPr lang="ru-RU" b="1" dirty="0"/>
          </a:p>
          <a:p>
            <a:endParaRPr lang="ru-RU" b="1" dirty="0"/>
          </a:p>
          <a:p>
            <a:pPr algn="ctr">
              <a:spcBef>
                <a:spcPts val="0"/>
              </a:spcBef>
            </a:pPr>
            <a:r>
              <a:rPr lang="ru-RU" sz="2000" dirty="0" smtClean="0"/>
              <a:t>                                           Выполнил</a:t>
            </a:r>
          </a:p>
          <a:p>
            <a:pPr algn="ctr">
              <a:spcBef>
                <a:spcPts val="0"/>
              </a:spcBef>
            </a:pPr>
            <a:r>
              <a:rPr lang="ru-RU" sz="2000" dirty="0" smtClean="0"/>
              <a:t>                                       студент </a:t>
            </a:r>
          </a:p>
          <a:p>
            <a:pPr algn="ctr">
              <a:spcBef>
                <a:spcPts val="0"/>
              </a:spcBef>
            </a:pPr>
            <a:r>
              <a:rPr lang="ru-RU" sz="2000" dirty="0" smtClean="0"/>
              <a:t>                                                    Корнилова Н.А.</a:t>
            </a:r>
          </a:p>
          <a:p>
            <a:pPr algn="ctr">
              <a:spcBef>
                <a:spcPts val="0"/>
              </a:spcBef>
            </a:pPr>
            <a:r>
              <a:rPr lang="ru-RU" sz="2000" dirty="0" smtClean="0"/>
              <a:t>                                        курс – 1</a:t>
            </a:r>
          </a:p>
          <a:p>
            <a:pPr algn="ctr">
              <a:spcBef>
                <a:spcPts val="0"/>
              </a:spcBef>
            </a:pPr>
            <a:r>
              <a:rPr lang="ru-RU" sz="2000" dirty="0" smtClean="0"/>
              <a:t>                                                 группа 16ДП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548680"/>
            <a:ext cx="8226425" cy="7200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Пусть всегда будет мир!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1628800"/>
            <a:ext cx="4964137" cy="4287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644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74638"/>
            <a:ext cx="8192591" cy="1143000"/>
          </a:xfrm>
        </p:spPr>
        <p:txBody>
          <a:bodyPr/>
          <a:lstStyle/>
          <a:p>
            <a:pPr algn="r"/>
            <a:r>
              <a:rPr lang="ru-RU" sz="1800" dirty="0" smtClean="0"/>
              <a:t>Люди поразительно недоверчивы друг к другу, все время ожидают нападения, отсюда их чудовищная агрессивность.</a:t>
            </a:r>
            <a:br>
              <a:rPr lang="ru-RU" sz="1800" dirty="0" smtClean="0"/>
            </a:br>
            <a:r>
              <a:rPr lang="ru-RU" sz="1800" dirty="0" smtClean="0"/>
              <a:t>Ю. М. Нагибин.</a:t>
            </a:r>
            <a:endParaRPr lang="ru-RU" sz="18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08615" cy="3917032"/>
          </a:xfrm>
        </p:spPr>
        <p:txBody>
          <a:bodyPr/>
          <a:lstStyle/>
          <a:p>
            <a:pPr marL="0" indent="265113" algn="just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Конфликт</a:t>
            </a:r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000" b="1" dirty="0" smtClean="0"/>
              <a:t>- </a:t>
            </a:r>
            <a:r>
              <a:rPr lang="ru-RU" sz="2000" dirty="0" smtClean="0"/>
              <a:t>столкновение противоположно направленных целей, интересов, позиций, мнений и взглядов двух и более людей (Ф.М. Бородкин, Н.М. Коряк)</a:t>
            </a:r>
          </a:p>
          <a:p>
            <a:pPr marL="0" indent="265113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</a:t>
            </a:r>
            <a:r>
              <a:rPr lang="ru-RU" sz="2000" b="1" dirty="0" smtClean="0"/>
              <a:t> - </a:t>
            </a:r>
            <a:r>
              <a:rPr lang="ru-RU" sz="2000" dirty="0" smtClean="0"/>
              <a:t>столкновение взаимоисключающих, несовместимых деятельностей, целей, несоответствие когнитивных структур (М. </a:t>
            </a:r>
            <a:r>
              <a:rPr lang="ru-RU" sz="2000" dirty="0" err="1" smtClean="0"/>
              <a:t>Дойч</a:t>
            </a:r>
            <a:r>
              <a:rPr lang="ru-RU" sz="2000" dirty="0" smtClean="0"/>
              <a:t>, Р. </a:t>
            </a:r>
            <a:r>
              <a:rPr lang="ru-RU" sz="2000" dirty="0" err="1" smtClean="0"/>
              <a:t>Снайдер</a:t>
            </a:r>
            <a:r>
              <a:rPr lang="ru-RU" sz="2000" dirty="0" smtClean="0"/>
              <a:t>)</a:t>
            </a:r>
          </a:p>
          <a:p>
            <a:pPr marL="0" indent="265113" algn="just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</a:t>
            </a:r>
            <a:r>
              <a:rPr lang="ru-RU" sz="2000" b="1" dirty="0" smtClean="0"/>
              <a:t>- </a:t>
            </a:r>
            <a:r>
              <a:rPr lang="ru-RU" sz="2000" dirty="0" smtClean="0"/>
              <a:t>борьба за ценности и претензии на определенный статус, власть, ресурсы, в которой целями являются нейтрализация, нанесение ущерба или уничтожение соперника (Л. </a:t>
            </a:r>
            <a:r>
              <a:rPr lang="ru-RU" sz="2000" dirty="0" err="1" smtClean="0"/>
              <a:t>Козер</a:t>
            </a:r>
            <a:r>
              <a:rPr lang="ru-RU" sz="2000" dirty="0" smtClean="0"/>
              <a:t>)   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339" b="6614"/>
          <a:stretch/>
        </p:blipFill>
        <p:spPr>
          <a:xfrm>
            <a:off x="5868144" y="4947156"/>
            <a:ext cx="2088232" cy="17759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624639" cy="1143000"/>
          </a:xfrm>
        </p:spPr>
        <p:txBody>
          <a:bodyPr/>
          <a:lstStyle/>
          <a:p>
            <a:pPr indent="261938" algn="ctr"/>
            <a:r>
              <a:rPr lang="ru-RU" b="1" dirty="0" smtClean="0">
                <a:solidFill>
                  <a:srgbClr val="002060"/>
                </a:solidFill>
              </a:rPr>
              <a:t>Виды межгосударственных конфликтов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96647" cy="4525963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1800" b="1" dirty="0">
                <a:solidFill>
                  <a:srgbClr val="002060"/>
                </a:solidFill>
              </a:rPr>
              <a:t>м</a:t>
            </a:r>
            <a:r>
              <a:rPr lang="ru-RU" sz="1800" b="1" dirty="0" smtClean="0">
                <a:solidFill>
                  <a:srgbClr val="002060"/>
                </a:solidFill>
              </a:rPr>
              <a:t>ежгосударственные конфликты </a:t>
            </a:r>
            <a:r>
              <a:rPr lang="ru-RU" sz="1800" dirty="0" smtClean="0"/>
              <a:t>(обе противостоящие стороны представлены государствами их коалициями)</a:t>
            </a:r>
          </a:p>
          <a:p>
            <a:pPr marL="0" indent="0" algn="just">
              <a:buNone/>
            </a:pPr>
            <a:endParaRPr lang="ru-RU" sz="8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800" b="1" dirty="0">
                <a:solidFill>
                  <a:srgbClr val="002060"/>
                </a:solidFill>
              </a:rPr>
              <a:t>н</a:t>
            </a:r>
            <a:r>
              <a:rPr lang="ru-RU" sz="1800" b="1" dirty="0" smtClean="0">
                <a:solidFill>
                  <a:srgbClr val="002060"/>
                </a:solidFill>
              </a:rPr>
              <a:t>ационально-освободительные войны </a:t>
            </a:r>
            <a:r>
              <a:rPr lang="ru-RU" sz="1800" dirty="0" smtClean="0"/>
              <a:t>(одна из сторон представлена государством): антиколониальные, войны народов против расизма, а также против правительств, действующих в противоречии с принципами демократии</a:t>
            </a:r>
          </a:p>
          <a:p>
            <a:pPr marL="0" indent="0" algn="just">
              <a:buNone/>
            </a:pPr>
            <a:endParaRPr lang="ru-RU" sz="8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800" b="1" dirty="0">
                <a:solidFill>
                  <a:srgbClr val="002060"/>
                </a:solidFill>
              </a:rPr>
              <a:t>в</a:t>
            </a:r>
            <a:r>
              <a:rPr lang="ru-RU" sz="1800" b="1" dirty="0" smtClean="0">
                <a:solidFill>
                  <a:srgbClr val="002060"/>
                </a:solidFill>
              </a:rPr>
              <a:t>нутренние  интернационализированные конфликты </a:t>
            </a:r>
            <a:r>
              <a:rPr lang="ru-RU" sz="1800" dirty="0" smtClean="0"/>
              <a:t>(государство выступает помощником одной из сторон во внутреннем конфликте на территории другого государства)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847" r="32682"/>
          <a:stretch/>
        </p:blipFill>
        <p:spPr>
          <a:xfrm>
            <a:off x="2839517" y="4581128"/>
            <a:ext cx="2668587" cy="2089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4437112"/>
            <a:ext cx="3240360" cy="2059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442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60648"/>
            <a:ext cx="8226425" cy="158417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Виды межгосударственных конфликтов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исходя из интересов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13" y="1916832"/>
            <a:ext cx="8226425" cy="4209331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1800" dirty="0"/>
              <a:t>идеология (между государствами с различными общественно-политическими системами); к началу 21 в. их острота резко </a:t>
            </a:r>
            <a:r>
              <a:rPr lang="ru-RU" sz="1800" dirty="0" smtClean="0"/>
              <a:t>снизилась</a:t>
            </a:r>
          </a:p>
          <a:p>
            <a:pPr marL="0" indent="0" algn="just">
              <a:buNone/>
            </a:pPr>
            <a:endParaRPr lang="ru-RU" sz="8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800" dirty="0"/>
              <a:t>между государствами с целью политического господства в мире и отдельном </a:t>
            </a:r>
            <a:r>
              <a:rPr lang="ru-RU" sz="1800" dirty="0" smtClean="0"/>
              <a:t>регионе</a:t>
            </a:r>
          </a:p>
          <a:p>
            <a:pPr marL="0" indent="0" algn="just">
              <a:buNone/>
            </a:pPr>
            <a:endParaRPr lang="ru-RU" sz="8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800" dirty="0"/>
              <a:t>территориальные, основанные на территориальных противоречиях (захват чужих или освобождение своих территорий</a:t>
            </a:r>
            <a:r>
              <a:rPr lang="ru-RU" sz="1800" dirty="0" smtClean="0"/>
              <a:t>)</a:t>
            </a:r>
          </a:p>
          <a:p>
            <a:pPr marL="0" indent="0" algn="just">
              <a:buNone/>
            </a:pPr>
            <a:endParaRPr lang="ru-RU" sz="800" dirty="0"/>
          </a:p>
          <a:p>
            <a:pPr algn="just">
              <a:buFont typeface="Wingdings" pitchFamily="2" charset="2"/>
              <a:buChar char="q"/>
            </a:pPr>
            <a:r>
              <a:rPr lang="ru-RU" sz="1800" dirty="0"/>
              <a:t>в которых стороны отстаивают экономические </a:t>
            </a:r>
            <a:r>
              <a:rPr lang="ru-RU" sz="1800" dirty="0" smtClean="0"/>
              <a:t>интересы</a:t>
            </a:r>
          </a:p>
          <a:p>
            <a:pPr marL="0" indent="0" algn="just">
              <a:buNone/>
            </a:pPr>
            <a:endParaRPr lang="ru-RU" sz="800" dirty="0"/>
          </a:p>
          <a:p>
            <a:pPr algn="just">
              <a:buFont typeface="Wingdings" pitchFamily="2" charset="2"/>
              <a:buChar char="q"/>
            </a:pPr>
            <a:r>
              <a:rPr lang="ru-RU" sz="1800" dirty="0"/>
              <a:t>религиозные   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939" b="14890"/>
          <a:stretch/>
        </p:blipFill>
        <p:spPr>
          <a:xfrm>
            <a:off x="6357798" y="4365104"/>
            <a:ext cx="253468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4736665"/>
            <a:ext cx="1512168" cy="2076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5557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Предотвращение межгосударственных конфликтов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1800" dirty="0"/>
              <a:t>н</a:t>
            </a:r>
            <a:r>
              <a:rPr lang="ru-RU" sz="1800" dirty="0" smtClean="0"/>
              <a:t>епротиворечивого общества не бывает, трудно искусственно создать условия для бесконфликтного общественного развития</a:t>
            </a:r>
          </a:p>
          <a:p>
            <a:pPr marL="0" indent="0" algn="just">
              <a:buNone/>
            </a:pPr>
            <a:endParaRPr lang="ru-RU" sz="8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800" dirty="0" smtClean="0"/>
              <a:t>основные усилия по предотвращению конфликтов должны быть направлены на бесконфликтное решение проблем, возникающих в результате  объективных противоречий</a:t>
            </a:r>
          </a:p>
          <a:p>
            <a:pPr marL="0" indent="0" algn="just">
              <a:buNone/>
            </a:pPr>
            <a:endParaRPr lang="ru-RU" sz="8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800" dirty="0"/>
              <a:t>п</a:t>
            </a:r>
            <a:r>
              <a:rPr lang="ru-RU" sz="1800" dirty="0" smtClean="0"/>
              <a:t>редотвращение подразумевает максимальное снижение негативных последствий потенциальных конфликтов</a:t>
            </a:r>
          </a:p>
          <a:p>
            <a:pPr marL="0" indent="0" algn="just">
              <a:buNone/>
            </a:pPr>
            <a:endParaRPr lang="ru-RU" sz="8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1800" dirty="0" smtClean="0"/>
              <a:t> основные усилия по предотвращению межгосударственных конфликтов направляются на исключение вооруженного насилия</a:t>
            </a:r>
          </a:p>
          <a:p>
            <a:pPr marL="0" indent="0" algn="just">
              <a:buNone/>
            </a:pP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0416" y="4653136"/>
            <a:ext cx="2862064" cy="2198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4941168"/>
            <a:ext cx="2232248" cy="1808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3541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Основные направления предотвращения </a:t>
            </a:r>
            <a:r>
              <a:rPr lang="ru-RU" b="1" dirty="0">
                <a:solidFill>
                  <a:srgbClr val="002060"/>
                </a:solidFill>
              </a:rPr>
              <a:t>межгосударственных конфликтов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13" y="1700809"/>
            <a:ext cx="8226425" cy="4464496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Интернационализация жизни </a:t>
            </a:r>
            <a:r>
              <a:rPr lang="ru-RU" sz="1800" dirty="0" smtClean="0"/>
              <a:t>мирового сообщества в хозяйственно-экономической, политической и культурных сферах (экономические союзы, сообщества, совместные предприятия)</a:t>
            </a:r>
          </a:p>
          <a:p>
            <a:pPr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Строгое соблюдение всеми странами и народами принципа мирного сосуществования</a:t>
            </a:r>
            <a:endParaRPr lang="ru-RU" dirty="0">
              <a:solidFill>
                <a:srgbClr val="002060"/>
              </a:solidFill>
            </a:endParaRPr>
          </a:p>
          <a:p>
            <a:pPr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Снижение уровня противостояния - </a:t>
            </a:r>
            <a:r>
              <a:rPr lang="ru-RU" sz="1800" dirty="0" smtClean="0"/>
              <a:t>непрерывное, последовательное и равномерное сокращение вооружений, прежде всего оружия массового поражения</a:t>
            </a:r>
          </a:p>
          <a:p>
            <a:pPr algn="just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 Усиление роли международных межправительственных организаций </a:t>
            </a:r>
            <a:r>
              <a:rPr lang="ru-RU" sz="1800" dirty="0" smtClean="0"/>
              <a:t>(ООН, ОБСЕ и др.)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4891" y="5314571"/>
            <a:ext cx="2543573" cy="16428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711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56207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 заключение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13" y="908721"/>
            <a:ext cx="8226425" cy="4608512"/>
          </a:xfrm>
        </p:spPr>
        <p:txBody>
          <a:bodyPr/>
          <a:lstStyle/>
          <a:p>
            <a:pPr marL="0" indent="355600" algn="just">
              <a:lnSpc>
                <a:spcPct val="150000"/>
              </a:lnSpc>
              <a:buNone/>
            </a:pPr>
            <a:r>
              <a:rPr lang="ru-RU" sz="2000" dirty="0" smtClean="0"/>
              <a:t>Проблема предотвращения применения военной силы во внешнеполитической практике – сегодня одна из самых актуальных. </a:t>
            </a:r>
          </a:p>
          <a:p>
            <a:pPr marL="0" indent="355600" algn="just">
              <a:lnSpc>
                <a:spcPct val="150000"/>
              </a:lnSpc>
              <a:buNone/>
            </a:pPr>
            <a:r>
              <a:rPr lang="ru-RU" sz="2000" dirty="0" smtClean="0"/>
              <a:t>Решение ее гарантирует </a:t>
            </a:r>
            <a:r>
              <a:rPr lang="ru-RU" sz="2000" dirty="0" err="1" smtClean="0"/>
              <a:t>общецивилизационный</a:t>
            </a:r>
            <a:r>
              <a:rPr lang="ru-RU" sz="2000" dirty="0" smtClean="0"/>
              <a:t> прогресс и способствует предотвращению конфликтов во внутриполитической жизни государств</a:t>
            </a:r>
            <a:endParaRPr lang="ru-RU" sz="2000" dirty="0"/>
          </a:p>
          <a:p>
            <a:pPr marL="0" indent="0" algn="just">
              <a:buNone/>
            </a:pPr>
            <a:endParaRPr lang="ru-RU" sz="1800" dirty="0" smtClean="0"/>
          </a:p>
          <a:p>
            <a:pPr algn="just">
              <a:buFont typeface="Wingdings" pitchFamily="2" charset="2"/>
              <a:buChar char="q"/>
            </a:pPr>
            <a:endParaRPr lang="ru-RU" sz="1800" dirty="0"/>
          </a:p>
          <a:p>
            <a:pPr marL="0" indent="0" algn="just"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0473" y="3429000"/>
            <a:ext cx="5133975" cy="3181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99945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63408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Ответьте на вопросы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13" y="980728"/>
            <a:ext cx="8226425" cy="5145435"/>
          </a:xfrm>
        </p:spPr>
        <p:txBody>
          <a:bodyPr/>
          <a:lstStyle/>
          <a:p>
            <a:pPr marL="0" indent="266700" algn="just">
              <a:buNone/>
            </a:pPr>
            <a:r>
              <a:rPr lang="ru-RU" sz="2000" dirty="0" smtClean="0"/>
              <a:t>1. Чем отличаются супружеские конфликты от межгосударственных?</a:t>
            </a:r>
          </a:p>
          <a:p>
            <a:pPr marL="0" indent="266700" algn="just">
              <a:buNone/>
            </a:pPr>
            <a:endParaRPr lang="ru-RU" sz="2000" dirty="0" smtClean="0"/>
          </a:p>
          <a:p>
            <a:pPr marL="0" indent="266700" algn="just">
              <a:buNone/>
            </a:pPr>
            <a:r>
              <a:rPr lang="ru-RU" sz="2000" dirty="0" smtClean="0"/>
              <a:t>2. Какие причины могут являться основными, а какие сопутствующими в межгосударственном конфликте?</a:t>
            </a:r>
          </a:p>
          <a:p>
            <a:pPr marL="0" indent="266700" algn="just">
              <a:buNone/>
            </a:pPr>
            <a:endParaRPr lang="ru-RU" sz="2000" dirty="0" smtClean="0"/>
          </a:p>
          <a:p>
            <a:pPr marL="0" indent="266700" algn="just">
              <a:buNone/>
            </a:pPr>
            <a:r>
              <a:rPr lang="ru-RU" sz="2000" dirty="0" smtClean="0"/>
              <a:t>3. По каким направлениям возможно предотвращение межгосударственных конфликтов?</a:t>
            </a:r>
          </a:p>
          <a:p>
            <a:pPr marL="0" indent="266700" algn="just">
              <a:buNone/>
            </a:pPr>
            <a:endParaRPr lang="ru-RU" sz="2000" dirty="0" smtClean="0"/>
          </a:p>
          <a:p>
            <a:pPr marL="0" indent="266700" algn="just">
              <a:buNone/>
            </a:pPr>
            <a:r>
              <a:rPr lang="ru-RU" sz="2000" dirty="0" smtClean="0"/>
              <a:t>4. Назовите виды межгосударственных конфликтов исходя из интересов государств?</a:t>
            </a:r>
          </a:p>
          <a:p>
            <a:pPr marL="0" indent="0" algn="just"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0826" y="4643446"/>
            <a:ext cx="2428892" cy="1512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6-conflic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5072074"/>
            <a:ext cx="2143140" cy="1472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8587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77809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С</a:t>
            </a:r>
            <a:r>
              <a:rPr lang="ru-RU" b="1" dirty="0" smtClean="0">
                <a:solidFill>
                  <a:srgbClr val="002060"/>
                </a:solidFill>
              </a:rPr>
              <a:t>писок используемых источников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613" y="1556792"/>
            <a:ext cx="8226425" cy="4569371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/>
              <a:t>Езопова</a:t>
            </a:r>
            <a:r>
              <a:rPr lang="ru-RU" sz="2000" b="1" dirty="0" smtClean="0"/>
              <a:t> С.А.</a:t>
            </a:r>
            <a:r>
              <a:rPr lang="ru-RU" sz="2000" dirty="0" smtClean="0"/>
              <a:t> Менеджмент в дошкольном образовании: Учеб.пособие для </a:t>
            </a:r>
            <a:r>
              <a:rPr lang="ru-RU" sz="2000" dirty="0" err="1" smtClean="0"/>
              <a:t>студ.высш.пед.учеб.заведений</a:t>
            </a:r>
            <a:r>
              <a:rPr lang="ru-RU" sz="2000" dirty="0" smtClean="0"/>
              <a:t>. – М.: Издательский центр «Академия», 2003. – 320 с. </a:t>
            </a:r>
            <a:r>
              <a:rPr lang="en-US" sz="2000" dirty="0" smtClean="0"/>
              <a:t>[</a:t>
            </a:r>
            <a:r>
              <a:rPr lang="ru-RU" sz="2000" dirty="0" smtClean="0"/>
              <a:t>116-117</a:t>
            </a:r>
            <a:r>
              <a:rPr lang="en-US" sz="2000" dirty="0" smtClean="0"/>
              <a:t>]</a:t>
            </a:r>
            <a:r>
              <a:rPr lang="ru-RU" sz="2000" dirty="0" smtClean="0"/>
              <a:t> </a:t>
            </a:r>
            <a:r>
              <a:rPr lang="en-US" sz="2000" dirty="0" smtClean="0"/>
              <a:t>ISBN</a:t>
            </a:r>
            <a:r>
              <a:rPr lang="ru-RU" sz="2000" dirty="0" smtClean="0"/>
              <a:t> 5-7695-1360-8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b="1" dirty="0" err="1" smtClean="0"/>
              <a:t>Анцупов</a:t>
            </a:r>
            <a:r>
              <a:rPr lang="ru-RU" sz="2000" b="1" dirty="0" smtClean="0"/>
              <a:t> А.Я., Шипилов А.И. </a:t>
            </a:r>
            <a:r>
              <a:rPr lang="ru-RU" sz="2000" dirty="0" smtClean="0"/>
              <a:t>Конфликтология: Учебник для вузов. 3-е изд. – СПб.: Питер, 2008. – 496 с.: ил. – (Серия «Учебник для вузов»). </a:t>
            </a:r>
            <a:r>
              <a:rPr lang="en-US" sz="2000" dirty="0" smtClean="0"/>
              <a:t>[</a:t>
            </a:r>
            <a:r>
              <a:rPr lang="ru-RU" sz="2000" dirty="0" smtClean="0"/>
              <a:t>359-365</a:t>
            </a:r>
            <a:r>
              <a:rPr lang="en-US" sz="2000" dirty="0" smtClean="0"/>
              <a:t>]</a:t>
            </a:r>
            <a:r>
              <a:rPr lang="ru-RU" sz="2000" dirty="0" smtClean="0"/>
              <a:t> </a:t>
            </a:r>
            <a:r>
              <a:rPr lang="en-US" sz="2000" dirty="0" smtClean="0"/>
              <a:t>ISBN</a:t>
            </a:r>
            <a:r>
              <a:rPr lang="ru-RU" sz="2000" dirty="0" smtClean="0"/>
              <a:t> 978-5-469-01552-9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844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011_slide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ind_0011_slide</Template>
  <TotalTime>218</TotalTime>
  <Words>509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ind_0011_slide</vt:lpstr>
      <vt:lpstr>1_Default Design</vt:lpstr>
      <vt:lpstr>Министерство образования и науки РМЭ ФГБОУ ВПО «Марийский государственный университет»</vt:lpstr>
      <vt:lpstr>Люди поразительно недоверчивы друг к другу, все время ожидают нападения, отсюда их чудовищная агрессивность. Ю. М. Нагибин.</vt:lpstr>
      <vt:lpstr>Виды межгосударственных конфликтов</vt:lpstr>
      <vt:lpstr>Виды межгосударственных конфликтов  исходя из интересов</vt:lpstr>
      <vt:lpstr>Предотвращение межгосударственных конфликтов</vt:lpstr>
      <vt:lpstr>Основные направления предотвращения межгосударственных конфликтов</vt:lpstr>
      <vt:lpstr>В заключение</vt:lpstr>
      <vt:lpstr>Ответьте на вопросы</vt:lpstr>
      <vt:lpstr>Список используемых источников</vt:lpstr>
      <vt:lpstr>Пусть всегда будет мир!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международных конфликтов</dc:title>
  <dc:creator>Татьяна</dc:creator>
  <cp:lastModifiedBy>USER</cp:lastModifiedBy>
  <cp:revision>36</cp:revision>
  <dcterms:created xsi:type="dcterms:W3CDTF">2011-10-14T14:21:25Z</dcterms:created>
  <dcterms:modified xsi:type="dcterms:W3CDTF">2011-10-15T08:27:00Z</dcterms:modified>
</cp:coreProperties>
</file>