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68" d="100"/>
          <a:sy n="68" d="100"/>
        </p:scale>
        <p:origin x="-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78960DFC-A876-4E74-9EC4-5717014341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76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84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4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62EB8855-47B2-4B88-BC3C-17402D830B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2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93A89-6EB6-41B3-8AE5-BC813A5982C4}" type="slidenum">
              <a:rPr lang="ru-RU"/>
              <a:pPr/>
              <a:t>1</a:t>
            </a:fld>
            <a:endParaRPr lang="ru-RU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D43AD4-3D95-4BCB-ABC7-A2005006EC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CFE0-81E3-4CCE-8B01-6BD8E6DD86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336C2-D860-43B9-B3B7-2DDEB50EFD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174C-CFCB-44B1-B716-AC9A7F530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FC730-9FF8-46E8-B35E-221E6974E0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A97A3-02F8-4AA5-B77E-638D0E8DA6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30488-8EBC-4215-9082-ABEFB97FD6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B1CF4-C9CF-4A42-B14C-27DDDE787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132CD-AD30-48C0-9ED7-466FCBCC3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D18E1-DE53-4912-80CA-77828F1E4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139C8-0FDF-4742-8AAF-549B9304EA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322A14F-DFB0-4778-B199-4E759E7867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571480"/>
            <a:ext cx="7391400" cy="323852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газами</a:t>
            </a:r>
            <a:endParaRPr lang="nl-N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4357694"/>
            <a:ext cx="4424362" cy="2214578"/>
          </a:xfrm>
        </p:spPr>
        <p:txBody>
          <a:bodyPr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Корнилова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Н.А.</a:t>
            </a:r>
          </a:p>
          <a:p>
            <a:pPr algn="ctr"/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в быту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772000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Очень тяжелые отравления газами развиваются вследствие вдыхания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ЧЕТЫРЕХХЛОРИСТОГО - УГЛЕРОДА И ДИХЛОРЭТАНА (СС</a:t>
            </a: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l4,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С2</a:t>
            </a: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H4Cl2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).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Эти вещества иногда используют в быту, видимо, не зная, что подвергают себя большой опасности.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Дихлорэтан, четыреххлористый углерод, </a:t>
            </a:r>
            <a:r>
              <a:rPr lang="ru-RU" sz="2000" u="sng" dirty="0" err="1" smtClean="0">
                <a:effectLst/>
                <a:latin typeface="Arial" pitchFamily="34" charset="0"/>
                <a:cs typeface="Arial" pitchFamily="34" charset="0"/>
              </a:rPr>
              <a:t>трихлорэтилен</a:t>
            </a: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- относятся к группе хлорированных углеводородов, широко применяющихся </a:t>
            </a: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в качестве растворителей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во многих </a:t>
            </a: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отраслях производства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в быту для склеивания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пластмассовых изделий, </a:t>
            </a: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чистки одежды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и пр. Токсическое действие этих веществ связано с наркотическим воздействием на нервную систему, резкими дистрофическими изменениями печени и почек. Наиболее токсичен дихлорэтан. Смертельная доза при приеме его внутрь 20 мл. Отравления возможны при поступлении яда внутрь, через дыхательные пути, кожные покровы.</a:t>
            </a:r>
          </a:p>
          <a:p>
            <a:pPr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в быту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920880" cy="4988024"/>
          </a:xfrm>
        </p:spPr>
        <p:txBody>
          <a:bodyPr/>
          <a:lstStyle/>
          <a:p>
            <a:pPr marL="0" indent="717550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Местное действие на ткань легких оказывают 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ПАРЫ КРЕПКИХ КИСЛОТ (</a:t>
            </a:r>
            <a:r>
              <a:rPr lang="en-US" sz="2300" b="1" dirty="0" smtClean="0">
                <a:effectLst/>
                <a:latin typeface="Arial" pitchFamily="34" charset="0"/>
                <a:cs typeface="Arial" pitchFamily="34" charset="0"/>
              </a:rPr>
              <a:t>NaHSO</a:t>
            </a:r>
            <a:r>
              <a:rPr lang="en-US" sz="2300" baseline="-25000" dirty="0" smtClean="0">
                <a:effectLst/>
                <a:latin typeface="Arial" pitchFamily="34" charset="0"/>
                <a:cs typeface="Arial" pitchFamily="34" charset="0"/>
              </a:rPr>
              <a:t>4</a:t>
            </a:r>
            <a:r>
              <a:rPr lang="en-US" sz="2300" b="1" dirty="0" smtClean="0"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соляная кислота; NH3-аммиака)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, ХЛОРНОЙ ИЗВЕСТИ (</a:t>
            </a:r>
            <a:r>
              <a:rPr lang="ru-RU" sz="2300" dirty="0" err="1" smtClean="0">
                <a:effectLst/>
                <a:latin typeface="Arial" pitchFamily="34" charset="0"/>
                <a:cs typeface="Arial" pitchFamily="34" charset="0"/>
              </a:rPr>
              <a:t>Ca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ru-RU" sz="2300" dirty="0" err="1" smtClean="0">
                <a:effectLst/>
                <a:latin typeface="Arial" pitchFamily="34" charset="0"/>
                <a:cs typeface="Arial" pitchFamily="34" charset="0"/>
              </a:rPr>
              <a:t>Cl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300" dirty="0" err="1" smtClean="0">
                <a:effectLst/>
                <a:latin typeface="Arial" pitchFamily="34" charset="0"/>
                <a:cs typeface="Arial" pitchFamily="34" charset="0"/>
              </a:rPr>
              <a:t>OCl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, которыми хозяйки пользуются по своему усмотрению для чистки и мытья ванн, раковин. Если не соблюдать меры предосторожности (работать без защитной маски), пары этих веществ попадут в дыхательные пути и вызовут химический ожог. Разовьется ожоговый трахеит, бронхит, а в более тяжелых случаях - токсический отек легких.</a:t>
            </a:r>
          </a:p>
          <a:p>
            <a:pPr marL="0" indent="717550" algn="just"/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24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2967" y="4797152"/>
            <a:ext cx="2155457" cy="2000264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Симптомы и признаки отравления угарным газом и бытовым газом: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5060032"/>
          </a:xfrm>
        </p:spPr>
        <p:txBody>
          <a:bodyPr/>
          <a:lstStyle/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Тупая головная боль, наиболее ранний симптом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Головокружение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Шум в ушах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Резкая мышечная слабость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Рвота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Боли в груди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Усиление сердцебиения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Спутанность сознания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Раздражительность</a:t>
            </a:r>
          </a:p>
          <a:p>
            <a:pPr mar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Сонливость 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Нарушение координации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Потеря сознания</a:t>
            </a:r>
          </a:p>
          <a:p>
            <a:pPr marL="0" lvl="0" indent="365125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Ярко красная или синюшная окраска кожи пострадавшего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При тяжелом отравлении: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потеря сознания, непроизвольное мочеиспускание, побледнение/посинение кожи, поверхностное дыхание, судороги. </a:t>
            </a:r>
          </a:p>
          <a:p>
            <a:pPr marL="0" lvl="0" indent="365125">
              <a:spcBef>
                <a:spcPts val="0"/>
              </a:spcBef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31504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Если пострадавший находится в замкнутом помещении, немедленно проветрите его, открыв все двери и окна. Если пострадавший в сознании, помогите ему выйти на свежий воздух.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Если пострадавший без сознания, вытащите его на свежий воздух, держа за ноги, и положите на бок, чтобы дыхательные пути были проходимы</a:t>
            </a:r>
            <a:r>
              <a:rPr lang="en-US" sz="2000" dirty="0">
                <a:effectLst/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365125" algn="ctr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     При необходимости войти в помещение,</a:t>
            </a:r>
          </a:p>
          <a:p>
            <a:pPr marL="0" indent="365125" algn="ctr"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где произошла утечка газа, </a:t>
            </a:r>
          </a:p>
          <a:p>
            <a:pPr marL="0" indent="365125" algn="ctr"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следует закрыть нос и рот платком.</a:t>
            </a:r>
          </a:p>
          <a:p>
            <a:pPr marL="0" indent="365125" algn="ctr"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Проверьте выключено ли газовое оборудование.</a:t>
            </a:r>
          </a:p>
          <a:p>
            <a:pPr marL="0" indent="365125" algn="ctr"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Не зажигайте свет или огонь –</a:t>
            </a:r>
            <a:r>
              <a:rPr lang="en-US" sz="2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это</a:t>
            </a:r>
          </a:p>
          <a:p>
            <a:pPr marL="0" indent="365125" algn="ctr"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может спровоцировать взрыв. </a:t>
            </a:r>
          </a:p>
          <a:p>
            <a:pPr marL="0" indent="365125" algn="ctr"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Вызовите пожарную службу или службу ремонта газовых сетей.</a:t>
            </a:r>
          </a:p>
          <a:p>
            <a:pPr marL="0" indent="633413" algn="just">
              <a:spcBef>
                <a:spcPts val="0"/>
              </a:spcBef>
              <a:buNone/>
            </a:pPr>
            <a:endParaRPr lang="ru-RU" sz="16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633413" algn="just">
              <a:spcBef>
                <a:spcPts val="0"/>
              </a:spcBef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effectLst/>
                <a:latin typeface="Arial" pitchFamily="34" charset="0"/>
                <a:cs typeface="Arial" pitchFamily="34" charset="0"/>
              </a:rPr>
              <a:t>Вызовите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«Скорую помощь» </a:t>
            </a:r>
            <a:r>
              <a:rPr lang="ru-RU" sz="1800" b="1" dirty="0" smtClean="0">
                <a:effectLst/>
                <a:latin typeface="Arial" pitchFamily="34" charset="0"/>
                <a:cs typeface="Arial" pitchFamily="34" charset="0"/>
              </a:rPr>
              <a:t>как можно быстрее! </a:t>
            </a:r>
            <a:endParaRPr lang="ru-RU" sz="16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633413" algn="just"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633413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Безимени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301076"/>
            <a:ext cx="1000132" cy="1000132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Действия по оказанию первой помощи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Безимени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286124"/>
            <a:ext cx="1000132" cy="1000132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8" name="Рисунок 7" descr="otravlenie-cherez-dyhatelnye-puti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5306" y="3075800"/>
            <a:ext cx="1683198" cy="857256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10" name="Рисунок 9" descr="skp03_orig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5678586"/>
            <a:ext cx="1134789" cy="1134789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Действия по оказанию первой помощи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76400"/>
            <a:ext cx="7896252" cy="4724400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Вынесите пострадавшего на свежий воздух.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Расстегните одежду, восстановите проходимость дыхательных путей, следя за тем, чтобы не западал язык.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Уложите пострадавшего (ноги должны быть выше тела). Приложите холод к голове.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Разотрите тело и грудь, укройте теплее и дайте понюхать нашатырный спирт.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Если началась рвота, поверните на бок.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При остановке или замедлении дыхания (до 8 вдохов в минуту) начинайте делать искусственное дыхание.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Чтобы самому не отравиться, «вдох» делайте через мокрую марлевую повязку (носовой платок), а при выдохе пострадавшего отклоняйтесь в сторону.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При улучшении состояния пострадавшего дайте ему обильное питье (чай, молоко, кефир).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До прибытия «Скорой помощи» находитесь рядом,</a:t>
            </a:r>
          </a:p>
          <a:p>
            <a:pPr marL="0" indent="365125" algn="just">
              <a:spcBef>
                <a:spcPts val="0"/>
              </a:spcBef>
              <a:buNone/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непрерывно наблюдая за его состоянием. </a:t>
            </a:r>
          </a:p>
          <a:p>
            <a:pPr marL="0" indent="633413" algn="just">
              <a:spcBef>
                <a:spcPts val="0"/>
              </a:spcBef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0068023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5744841"/>
            <a:ext cx="1452555" cy="970307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Меры предосторожности отравления газами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060032"/>
          </a:xfrm>
        </p:spPr>
        <p:txBody>
          <a:bodyPr/>
          <a:lstStyle/>
          <a:p>
            <a:pPr marL="0" indent="633413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Самый главный вопрос — что делать при запахе газа?</a:t>
            </a:r>
          </a:p>
          <a:p>
            <a:pPr marL="0" indent="633413" algn="just">
              <a:spcBef>
                <a:spcPts val="0"/>
              </a:spcBef>
            </a:pP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Только не зажигать спичку!</a:t>
            </a:r>
          </a:p>
          <a:p>
            <a:pPr marL="0" indent="633413" algn="just">
              <a:spcBef>
                <a:spcPts val="0"/>
              </a:spcBef>
            </a:pP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Закройте вентиль на своей газовой трубе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 и дальше действуйте по обстоятельствам.</a:t>
            </a:r>
          </a:p>
          <a:p>
            <a:pPr marL="0" indent="633413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Если вы хотите найти место утечки, пользуйтесь старым домашним способом: нанесите мыльную пену на подозрительное место. Там, где газ выходит, будут видны пузырьки.</a:t>
            </a:r>
          </a:p>
          <a:p>
            <a:pPr marL="0" indent="633413" algn="just">
              <a:spcBef>
                <a:spcPts val="0"/>
              </a:spcBef>
            </a:pP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Немедленно звоните в аварийную газовую службу!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</a:t>
            </a:r>
          </a:p>
          <a:p>
            <a:endParaRPr lang="ru-RU" sz="2000" i="1" dirty="0" smtClean="0"/>
          </a:p>
          <a:p>
            <a:endParaRPr lang="ru-RU" sz="2000" dirty="0" smtClean="0"/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rotary-cell-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5268" y="4725144"/>
            <a:ext cx="1988660" cy="1308096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5" name="Рисунок 4" descr="Безимени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4958" y="4725144"/>
            <a:ext cx="1357322" cy="1357322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Меры предосторожности отравления газами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76400"/>
            <a:ext cx="6967558" cy="47244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Безусловным  для любого водителя должно быть правило —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в машине с включенным мотором не спать!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В домах с печным отоплением нельзя забывать правило: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пока на углях видны голубые огоньки, закрывать вьюшку смертельно опасно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Предупредить бытовые отравления не сложно - совсем незачем использовать в быту четыреххлористый углерод или соляную кислоту, когда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в продаже есть достаточно средств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для удаления пятен с одежды, мытья посуды, ванн. Используйте защитные средства (перчатки, маски, фартуки).</a:t>
            </a:r>
          </a:p>
          <a:p>
            <a:pPr algn="just">
              <a:spcBef>
                <a:spcPts val="0"/>
              </a:spcBef>
            </a:pPr>
            <a:endParaRPr lang="ru-RU" sz="2000" dirty="0" smtClean="0"/>
          </a:p>
          <a:p>
            <a:pPr algn="just">
              <a:spcBef>
                <a:spcPts val="0"/>
              </a:spcBef>
            </a:pPr>
            <a:endParaRPr lang="ru-RU" sz="2000" dirty="0"/>
          </a:p>
        </p:txBody>
      </p:sp>
      <p:pic>
        <p:nvPicPr>
          <p:cNvPr id="6" name="Рисунок 5" descr="Безимени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643050"/>
            <a:ext cx="1214446" cy="1214446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7" name="Рисунок 6" descr="Безимени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143248"/>
            <a:ext cx="1214446" cy="1214446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8" name="Рисунок 7" descr="убор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714884"/>
            <a:ext cx="1185858" cy="1185858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Список использованной литературы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76400"/>
            <a:ext cx="7681938" cy="4724400"/>
          </a:xfrm>
        </p:spPr>
        <p:txBody>
          <a:bodyPr/>
          <a:lstStyle/>
          <a:p>
            <a:pPr marL="0" indent="365125" algn="just"/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www. </a:t>
            </a:r>
            <a:r>
              <a:rPr lang="ru-RU" sz="1800" dirty="0" err="1" smtClean="0">
                <a:effectLst/>
                <a:latin typeface="Arial" pitchFamily="34" charset="0"/>
                <a:cs typeface="Arial" pitchFamily="34" charset="0"/>
              </a:rPr>
              <a:t>cyclowiki.org</a:t>
            </a:r>
            <a:endParaRPr lang="ru-RU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365125" algn="just"/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www. Narmet.ru</a:t>
            </a:r>
          </a:p>
          <a:p>
            <a:pPr marL="0" indent="365125" algn="just"/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www. 03.ru</a:t>
            </a:r>
          </a:p>
          <a:p>
            <a:pPr marL="0" indent="365125" algn="just"/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www. </a:t>
            </a:r>
            <a:r>
              <a:rPr lang="ru-RU" sz="1800" dirty="0" err="1" smtClean="0">
                <a:effectLst/>
                <a:latin typeface="Arial" pitchFamily="34" charset="0"/>
                <a:cs typeface="Arial" pitchFamily="34" charset="0"/>
              </a:rPr>
              <a:t>protections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effectLst/>
                <a:latin typeface="Arial" pitchFamily="34" charset="0"/>
                <a:cs typeface="Arial" pitchFamily="34" charset="0"/>
              </a:rPr>
              <a:t>narod.ru</a:t>
            </a:r>
            <a:endParaRPr lang="ru-RU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365125" algn="just"/>
            <a:r>
              <a:rPr lang="ru-RU" sz="1800" b="1" dirty="0" smtClean="0">
                <a:effectLst/>
                <a:latin typeface="Arial" pitchFamily="34" charset="0"/>
                <a:cs typeface="Arial" pitchFamily="34" charset="0"/>
              </a:rPr>
              <a:t>Энциклопедия для детей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. Дополнительный том. Личная безопасность. Меры предосторожности в повседневной жизни. Поведение в экстремальных ситуациях/Глав. ред. В. А. Володин. — М.: </a:t>
            </a:r>
            <a:r>
              <a:rPr lang="ru-RU" sz="1800" dirty="0" err="1" smtClean="0">
                <a:effectLst/>
                <a:latin typeface="Arial" pitchFamily="34" charset="0"/>
                <a:cs typeface="Arial" pitchFamily="34" charset="0"/>
              </a:rPr>
              <a:t>Аванта+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2001. - 448 с: ил.  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ISBN 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5-94623-007-7</a:t>
            </a:r>
          </a:p>
          <a:p>
            <a:pPr marL="0" indent="365125" algn="just"/>
            <a:r>
              <a:rPr lang="ru-RU" sz="1800" b="1" dirty="0" smtClean="0">
                <a:effectLst/>
                <a:latin typeface="Arial" pitchFamily="34" charset="0"/>
                <a:cs typeface="Arial" pitchFamily="34" charset="0"/>
              </a:rPr>
              <a:t>Здоровье №3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(480)/95 Ежемесячный научно-популярный журнал. Издатель – АО «Журнал «Здоровье»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b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2778101"/>
          </a:xfrm>
        </p:spPr>
        <p:txBody>
          <a:bodyPr/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300" dirty="0" smtClean="0">
                <a:solidFill>
                  <a:srgbClr val="003366"/>
                </a:solidFill>
                <a:effectLst/>
                <a:latin typeface="Arial" pitchFamily="34" charset="0"/>
                <a:cs typeface="Arial" pitchFamily="34" charset="0"/>
              </a:rPr>
              <a:t>Своевременно заботься  об исправности отопительных систем-печей, газовых колонок, плит, правильной их эксплуатации, соблюдай правила противопожарной безопасности.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И пусть в Вашем доме всегда будет чистый воздух!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Дышать или?..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916016"/>
          </a:xfrm>
        </p:spPr>
        <p:txBody>
          <a:bodyPr/>
          <a:lstStyle/>
          <a:p>
            <a:pPr marL="88900" indent="544513" algn="just">
              <a:spcBef>
                <a:spcPts val="0"/>
              </a:spcBef>
            </a:pP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Известно, что без пищи человек может прожить несколько недель, без воды —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несколько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дней, а вот без воздуха не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протянет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и десяти минут. Объясняется это тем, что человек непрерывно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потребляет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энергию, даже когда ничего не делает, например, спит. Энергия тратится на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работу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сердца, лёгких, печени, головного мозга и т. д. А главное — температура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тела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должна быть всегда постоянной; на это уходит энергия, примерно равная той,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которую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потребляет 100-ваттная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электрическая 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лампочка.</a:t>
            </a:r>
          </a:p>
          <a:p>
            <a:pPr marL="88900" indent="544513" algn="just">
              <a:spcBef>
                <a:spcPts val="0"/>
              </a:spcBef>
            </a:pP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Энергией людей снабжает процесс окисления органических соединений кислородом. И если запасы основных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поставщиков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энергии — жиров и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углеводов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— в организме могут быть довольно внушительными, то запасов воздуха в нём практически нет. </a:t>
            </a:r>
            <a:endParaRPr lang="ru-RU" sz="23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88900" indent="265113"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угарным газом или окисью углерода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916016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Угарный газ 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(ОКСИД </a:t>
            </a:r>
            <a:r>
              <a:rPr lang="ru-RU" sz="2300" b="1" dirty="0">
                <a:effectLst/>
                <a:latin typeface="Arial" pitchFamily="34" charset="0"/>
                <a:cs typeface="Arial" pitchFamily="34" charset="0"/>
              </a:rPr>
              <a:t>УГЛЕРОДА, ОКИСЬ УГЛЕРОДА, СО)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бесцветный газ, не имеет запаха, поэтому отравление этим газом развивается незаметно для пострадавших. Проникая через ткань легких в кровь, окись углерода соединяется с гемоглобином и тем самым лишает его способности переносить кислород с кровью из легких в ткани. В результате наступает острая кислородная недостаточность-гипоксия. От этого прежде всего страдает центральная нервная система.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Этот коварный газ недаром называется </a:t>
            </a:r>
            <a:r>
              <a:rPr lang="ru-RU" sz="2300" u="sng" dirty="0">
                <a:effectLst/>
                <a:latin typeface="Arial" pitchFamily="34" charset="0"/>
                <a:cs typeface="Arial" pitchFamily="34" charset="0"/>
              </a:rPr>
              <a:t>угарным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: при вдыхании даже небольших его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количеств </a:t>
            </a:r>
            <a:r>
              <a:rPr lang="ru-RU" sz="2300" u="sng" dirty="0">
                <a:effectLst/>
                <a:latin typeface="Arial" pitchFamily="34" charset="0"/>
                <a:cs typeface="Arial" pitchFamily="34" charset="0"/>
              </a:rPr>
              <a:t>люди угорают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. </a:t>
            </a:r>
            <a:endParaRPr lang="ru-RU" sz="23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354013"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011204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8412" y="5498350"/>
            <a:ext cx="2486036" cy="124301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выхлопными газами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08912" cy="4627984"/>
          </a:xfrm>
        </p:spPr>
        <p:txBody>
          <a:bodyPr/>
          <a:lstStyle/>
          <a:p>
            <a:pPr marL="0" indent="266700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Отравления выхлопными газами особенно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участились в последние десятилетие: частных машин стало больше, а их владельцы не всегда осторожны. Как правило, отравления газами происходят в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осенне - зимнее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время, когда водители подолгу сидят или ночуют в автомашинах с включенным двигателем. Особенно опасно, если такое отравление развивается у людей в состоянии алкогольного опьянения, так как алкоголь усиливает действие окиси углерода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722313" algn="just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маш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869160"/>
            <a:ext cx="2592288" cy="1885844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бытовым газом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3816424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Метан 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2300" b="1" dirty="0" smtClean="0">
                <a:effectLst/>
                <a:latin typeface="Arial" pitchFamily="34" charset="0"/>
                <a:cs typeface="Arial" pitchFamily="34" charset="0"/>
              </a:rPr>
              <a:t>CH4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— бытовой газ, который используется в плитах и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нагревательных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приборах. Отравления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метаном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обычно случаются при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неправильном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обращении с плитами (например, огонь уже погас, а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подача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газа продолжается). У метана нет цвета и запаха. Но в газ, который применяется в быту, добавлено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особое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вещество, придающее ему 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специфический </a:t>
            </a:r>
            <a:r>
              <a:rPr lang="ru-RU" sz="2300" dirty="0">
                <a:effectLst/>
                <a:latin typeface="Arial" pitchFamily="34" charset="0"/>
                <a:cs typeface="Arial" pitchFamily="34" charset="0"/>
              </a:rPr>
              <a:t>запах. Это позволяет быстро почувствовать утечку газа и предотвратить беду.</a:t>
            </a:r>
          </a:p>
          <a:p>
            <a:pPr marL="0" indent="722313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g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886886"/>
            <a:ext cx="2232248" cy="1854482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углекислым газом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374950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Распространено совершенно неправильное мнение, что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УГЛЕКИСЛЫЙ ГАЗ (ДИОКСИД УГЛЕРОДА, С0</a:t>
            </a:r>
            <a:r>
              <a:rPr lang="ru-RU" sz="2000" b="1" baseline="-25000" dirty="0" smtClean="0"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 очень ядовит.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Опасным углекислый газ может стать, когда его содержание в воздухе превысит несколько процентов.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При 10-процентном содержании быстро наступают потеря сознания и смерть из-за остановки дыхания, а 20-процентная концентрация вызывает паралич  жизненных центров в течение нескольких секунд.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u="sng" dirty="0" smtClean="0">
                <a:effectLst/>
                <a:latin typeface="Arial" pitchFamily="34" charset="0"/>
                <a:cs typeface="Arial" pitchFamily="34" charset="0"/>
              </a:rPr>
              <a:t>Диоксид углерода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образуется в процессе горения, брожения и гниения органических соединений, выделяется из минеральных вод. Он в полтора раза тяжелее воздуха и потому может накапливаться в колодцах, пещерах, закрытых резервуарах, непроветриваемых овощехранилищах, низинах вблизи горящих торфяников и в других местах. 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Описаны случаи, когда человек, ничего не подозревая, шёл по подземному коридору, но стоило ему присесть, как он потерял сознание: углекислый газ заполнил нижнюю часть галереи, тогда как верхняя была пригодна для дыхания. Поэтому надо остерегаться посещать такие места, особенно в одиночку.</a:t>
            </a:r>
            <a:endParaRPr lang="ru-RU" sz="2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промышленными газами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248472"/>
          </a:xfrm>
        </p:spPr>
        <p:txBody>
          <a:bodyPr/>
          <a:lstStyle/>
          <a:p>
            <a:pPr marL="0" indent="722313" algn="just">
              <a:spcBef>
                <a:spcPts val="0"/>
              </a:spcBef>
            </a:pP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СЕРНИСТЫЙ ГАЗ (ДИОКСИД СЕРЫ, </a:t>
            </a:r>
            <a:r>
              <a:rPr lang="en-US" sz="2300" b="1" dirty="0" smtClean="0">
                <a:effectLst/>
                <a:latin typeface="Arial" pitchFamily="34" charset="0"/>
                <a:cs typeface="Arial" pitchFamily="34" charset="0"/>
              </a:rPr>
              <a:t>so</a:t>
            </a:r>
            <a:r>
              <a:rPr lang="ru-RU" sz="2300" b="1" baseline="-25000" dirty="0" smtClean="0"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ru-RU" sz="23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 - этот газ выделяется в атмосферу во время деятельности вулканов, при сжигании ископаемого топлива, содержащего серу (нефть, уголь), при выплавке многих металлов из сернистых руд.</a:t>
            </a:r>
          </a:p>
          <a:p>
            <a:pPr marL="0" indent="722313" algn="just">
              <a:spcBef>
                <a:spcPts val="0"/>
              </a:spcBef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Среди наиболее распространённых загрязнителей воздуха сернистый газ относится к самым вредным, к тому же он имеет резкий неприятный запах. Продолжительное действие даже малых его концентраций приводит к возникновению гастрита, бронхита, ларингита.</a:t>
            </a:r>
          </a:p>
          <a:p>
            <a:pPr marL="0" indent="722313" algn="just">
              <a:spcBef>
                <a:spcPts val="0"/>
              </a:spcBef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961462"/>
            <a:ext cx="2376264" cy="1779905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972344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промышленными газами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/>
          <a:lstStyle/>
          <a:p>
            <a:pPr marL="0" indent="365125" algn="just">
              <a:spcBef>
                <a:spcPts val="0"/>
              </a:spcBef>
            </a:pP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Оксиды азота — важнейшие компоненты так называемого смога (от </a:t>
            </a:r>
            <a:r>
              <a:rPr lang="ru-RU" sz="1800" i="1" dirty="0" smtClean="0">
                <a:effectLst/>
                <a:latin typeface="Arial" pitchFamily="34" charset="0"/>
                <a:cs typeface="Arial" pitchFamily="34" charset="0"/>
              </a:rPr>
              <a:t>англ. 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smoke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— «дым» и 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fog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— «туман»).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ОКСИДЫ АЗОТА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(ОКСИД - </a:t>
            </a: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NO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, ДИОКСИД - </a:t>
            </a: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baseline="-25000" dirty="0" smtClean="0"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- эти газы образуются при сжигании даже самого чистого топлива, если температура пламени высока. В таких условиях кислород способен реагировать с азотом. Именно поэтому оксиды азота присутствуют в автомобильных выхлопах, хотя в бензине их нет.</a:t>
            </a:r>
          </a:p>
          <a:p>
            <a:pPr marL="0" indent="365125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Диоксид азота при высокой концентрации имеет красновато-бурый цвет. Недаром дым заводов, производящих азотную кислоту и минеральные удобрения, называют «лисьим хвостом». Оксиды азота сильно раздражают дыхательные пути и приводят к возникновению воспалительных процессов; под их влиянием разрушается гемоглобин, понижается кровяное давление, возникает головокружение, страдает нервная система.</a:t>
            </a:r>
          </a:p>
          <a:p>
            <a:pPr marL="0" indent="633413" algn="just"/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416807_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5115104"/>
            <a:ext cx="2151879" cy="1626264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Отравление промышленными газами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76090"/>
          </a:xfrm>
        </p:spPr>
        <p:txBody>
          <a:bodyPr/>
          <a:lstStyle/>
          <a:p>
            <a:pPr marL="0" indent="717550" algn="just">
              <a:spcBef>
                <a:spcPts val="0"/>
              </a:spcBef>
            </a:pP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ОЗОН (О</a:t>
            </a:r>
            <a:r>
              <a:rPr lang="ru-RU" sz="2000" b="1" baseline="-25000" dirty="0" smtClean="0"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 Когда-то вдыхание небольших количеств озона считали полезным для здоровья. Новейшие исследования показали, что это не так. Озон даже в малых количествах вызывает изменения в лёгких, раздражение слизистых оболочек глаз и носа, головную боль, головокружение, снижение кровяного давления, способствует бактериальным инфекциям дыхательных путей. Предельно допустимая его концентрация в воздухе составляет 0,1 мг/м</a:t>
            </a:r>
            <a:r>
              <a:rPr lang="ru-RU" sz="2000" baseline="30000" dirty="0" smtClean="0"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717550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К счастью, человек чувствует присутствие озона уже при очень малом его количестве (само название газа по-гречески означает «пахнущий»). Образуется он из кислорода под действием электрического разряда или ультрафиолетового излучения.</a:t>
            </a:r>
          </a:p>
          <a:p>
            <a:pPr marL="0" indent="717550" algn="just">
              <a:spcBef>
                <a:spcPts val="0"/>
              </a:spcBef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Поэтому озоном всегда пахнет около работающих электрических машин, в которых искрят щётки, около бактерицидных и других ртутно-кварцевых ламп. Образуется этот газ и при работе копировальной техники (ксероксов), лазерных принтеров, во время сварочных работ. </a:t>
            </a:r>
          </a:p>
          <a:p>
            <a:pPr marL="0" indent="717550" algn="just">
              <a:spcBef>
                <a:spcPts val="0"/>
              </a:spcBef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gro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5671" y="5736471"/>
            <a:ext cx="1674801" cy="1148913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design template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491</TotalTime>
  <Words>1507</Words>
  <Application>Microsoft Office PowerPoint</Application>
  <PresentationFormat>Экран (4:3)</PresentationFormat>
  <Paragraphs>106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Medical design template</vt:lpstr>
      <vt:lpstr>   Отравление газами</vt:lpstr>
      <vt:lpstr>Дышать или?..</vt:lpstr>
      <vt:lpstr>Отравление угарным газом или окисью углерода</vt:lpstr>
      <vt:lpstr>Отравление выхлопными газами</vt:lpstr>
      <vt:lpstr>Отравление бытовым газом</vt:lpstr>
      <vt:lpstr>Отравление углекислым газом</vt:lpstr>
      <vt:lpstr>Отравление промышленными газами</vt:lpstr>
      <vt:lpstr>Отравление промышленными газами</vt:lpstr>
      <vt:lpstr>Отравление промышленными газами</vt:lpstr>
      <vt:lpstr>Отравление в быту</vt:lpstr>
      <vt:lpstr>Отравление в быту</vt:lpstr>
      <vt:lpstr> Симптомы и признаки отравления угарным газом и бытовым газом: </vt:lpstr>
      <vt:lpstr> Действия по оказанию первой помощи  </vt:lpstr>
      <vt:lpstr>Действия по оказанию первой помощи</vt:lpstr>
      <vt:lpstr>Меры предосторожности отравления газами</vt:lpstr>
      <vt:lpstr>Меры предосторожности отравления газами</vt:lpstr>
      <vt:lpstr>Список использованной литературы</vt:lpstr>
      <vt:lpstr> Спасибо за внимание! 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Отравление газами</dc:title>
  <dc:subject/>
  <dc:creator>Admin</dc:creator>
  <cp:keywords/>
  <dc:description/>
  <cp:lastModifiedBy>user</cp:lastModifiedBy>
  <cp:revision>105</cp:revision>
  <dcterms:created xsi:type="dcterms:W3CDTF">2011-01-19T11:10:32Z</dcterms:created>
  <dcterms:modified xsi:type="dcterms:W3CDTF">2014-04-22T16:21:29Z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TC011408271049</vt:lpwstr>
  </property>
</Properties>
</file>