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906000" cy="6858000" type="A4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384" y="-10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F26972-EE3D-44B9-8552-F54E8A4E7A41}" type="datetimeFigureOut">
              <a:rPr lang="ru-RU" smtClean="0"/>
              <a:t>27.09.2013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064E4E-422B-4FE6-B297-C6308F39F83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3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г.Егорьевск.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064E4E-422B-4FE6-B297-C6308F39F833}" type="slidenum">
              <a:rPr lang="ru-RU" smtClean="0"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4B515-BE19-4749-BF32-9A214F8A27A0}" type="datetimeFigureOut">
              <a:rPr lang="ru-RU" smtClean="0"/>
              <a:pPr/>
              <a:t>27.09.2013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E1285-1702-4C8C-B731-AF07E41205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4B515-BE19-4749-BF32-9A214F8A27A0}" type="datetimeFigureOut">
              <a:rPr lang="ru-RU" smtClean="0"/>
              <a:pPr/>
              <a:t>27.09.2013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E1285-1702-4C8C-B731-AF07E41205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4B515-BE19-4749-BF32-9A214F8A27A0}" type="datetimeFigureOut">
              <a:rPr lang="ru-RU" smtClean="0"/>
              <a:pPr/>
              <a:t>27.09.2013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E1285-1702-4C8C-B731-AF07E41205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4B515-BE19-4749-BF32-9A214F8A27A0}" type="datetimeFigureOut">
              <a:rPr lang="ru-RU" smtClean="0"/>
              <a:pPr/>
              <a:t>27.09.2013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E1285-1702-4C8C-B731-AF07E41205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4B515-BE19-4749-BF32-9A214F8A27A0}" type="datetimeFigureOut">
              <a:rPr lang="ru-RU" smtClean="0"/>
              <a:pPr/>
              <a:t>27.09.2013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E1285-1702-4C8C-B731-AF07E41205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4B515-BE19-4749-BF32-9A214F8A27A0}" type="datetimeFigureOut">
              <a:rPr lang="ru-RU" smtClean="0"/>
              <a:pPr/>
              <a:t>27.09.2013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E1285-1702-4C8C-B731-AF07E41205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4B515-BE19-4749-BF32-9A214F8A27A0}" type="datetimeFigureOut">
              <a:rPr lang="ru-RU" smtClean="0"/>
              <a:pPr/>
              <a:t>27.09.2013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E1285-1702-4C8C-B731-AF07E41205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4B515-BE19-4749-BF32-9A214F8A27A0}" type="datetimeFigureOut">
              <a:rPr lang="ru-RU" smtClean="0"/>
              <a:pPr/>
              <a:t>27.09.2013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E1285-1702-4C8C-B731-AF07E41205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4B515-BE19-4749-BF32-9A214F8A27A0}" type="datetimeFigureOut">
              <a:rPr lang="ru-RU" smtClean="0"/>
              <a:pPr/>
              <a:t>27.09.2013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E1285-1702-4C8C-B731-AF07E41205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4B515-BE19-4749-BF32-9A214F8A27A0}" type="datetimeFigureOut">
              <a:rPr lang="ru-RU" smtClean="0"/>
              <a:pPr/>
              <a:t>27.09.2013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E1285-1702-4C8C-B731-AF07E41205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4B515-BE19-4749-BF32-9A214F8A27A0}" type="datetimeFigureOut">
              <a:rPr lang="ru-RU" smtClean="0"/>
              <a:pPr/>
              <a:t>27.09.2013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E1285-1702-4C8C-B731-AF07E41205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E4B515-BE19-4749-BF32-9A214F8A27A0}" type="datetimeFigureOut">
              <a:rPr lang="ru-RU" smtClean="0"/>
              <a:pPr/>
              <a:t>27.09.2013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AE1285-1702-4C8C-B731-AF07E412056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6922" y="1071546"/>
            <a:ext cx="8958026" cy="3786214"/>
          </a:xfrm>
          <a:prstGeom prst="rect">
            <a:avLst/>
          </a:prstGeom>
        </p:spPr>
        <p:txBody>
          <a:bodyPr wrap="square">
            <a:prstTxWarp prst="textButton">
              <a:avLst/>
            </a:prstTxWarp>
            <a:spAutoFit/>
          </a:bodyPr>
          <a:lstStyle/>
          <a:p>
            <a:pPr algn="ctr"/>
            <a:r>
              <a:rPr lang="ru-RU" sz="6600" b="1" i="1" dirty="0" smtClean="0">
                <a:solidFill>
                  <a:srgbClr val="FF00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Лекарственные растения </a:t>
            </a:r>
          </a:p>
          <a:p>
            <a:pPr algn="ctr"/>
            <a:r>
              <a:rPr lang="ru-RU" sz="6600" b="1" i="1" dirty="0" smtClean="0">
                <a:solidFill>
                  <a:srgbClr val="FF00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нашего </a:t>
            </a:r>
            <a:r>
              <a:rPr lang="ru-RU" sz="6600" b="1" i="1" dirty="0" smtClean="0">
                <a:solidFill>
                  <a:srgbClr val="FF00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края.</a:t>
            </a:r>
            <a:endParaRPr lang="ru-RU" sz="6600" b="1" i="1" dirty="0">
              <a:solidFill>
                <a:srgbClr val="FF0000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32139" y="214290"/>
            <a:ext cx="944172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Муниципальное дошкольное образовательное учреждение детский сад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комбинированного вида №47 </a:t>
            </a:r>
            <a:r>
              <a:rPr lang="ru-RU" sz="1400" b="1" i="1" dirty="0" smtClean="0">
                <a:ea typeface="Calibri" pitchFamily="34" charset="0"/>
                <a:cs typeface="Times New Roman" pitchFamily="18" charset="0"/>
              </a:rPr>
              <a:t>«</a:t>
            </a:r>
            <a:r>
              <a:rPr lang="ru-RU" sz="1400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Лесная сказка</a:t>
            </a:r>
            <a:r>
              <a:rPr lang="ru-RU" sz="1400" b="1" i="1" dirty="0" smtClean="0">
                <a:ea typeface="Calibri" pitchFamily="34" charset="0"/>
                <a:cs typeface="Times New Roman" pitchFamily="18" charset="0"/>
              </a:rPr>
              <a:t>».</a:t>
            </a:r>
            <a:endParaRPr lang="ru-RU" sz="1400" dirty="0">
              <a:latin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179088" y="6215082"/>
            <a:ext cx="124688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г.Егорьевск.</a:t>
            </a:r>
            <a:endParaRPr lang="ru-RU" sz="16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314" name="Picture 2" descr="http://www.idealdomik.ru/images/photos/medium/article2851.jpg"/>
          <p:cNvPicPr>
            <a:picLocks noChangeAspect="1" noChangeArrowheads="1"/>
          </p:cNvPicPr>
          <p:nvPr/>
        </p:nvPicPr>
        <p:blipFill>
          <a:blip r:embed="rId3"/>
          <a:srcRect t="19565"/>
          <a:stretch>
            <a:fillRect/>
          </a:stretch>
        </p:blipFill>
        <p:spPr bwMode="auto">
          <a:xfrm>
            <a:off x="2321700" y="3357563"/>
            <a:ext cx="5096106" cy="274528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1"/>
            <a:ext cx="9906000" cy="3354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483847"/>
                </a:solidFill>
                <a:effectLst/>
                <a:latin typeface="Times New Roman" pitchFamily="18" charset="0"/>
                <a:cs typeface="Times New Roman" pitchFamily="18" charset="0"/>
              </a:rPr>
              <a:t>Одуванчик лекарственный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83847"/>
                </a:solidFill>
                <a:effectLst/>
                <a:latin typeface="Times New Roman" pitchFamily="18" charset="0"/>
                <a:cs typeface="Times New Roman" pitchFamily="18" charset="0"/>
              </a:rPr>
              <a:t>Почти повсеместно можно встретить одуванчик - многолетнее травянистое растение. Для лекарственных целей собирают осенью корни растения.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483847"/>
                </a:solidFill>
                <a:effectLst/>
                <a:latin typeface="Times New Roman" pitchFamily="18" charset="0"/>
                <a:cs typeface="Times New Roman" pitchFamily="18" charset="0"/>
              </a:rPr>
              <a:t>Препараты из одуванчика обладают действием: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83847"/>
                </a:solidFill>
                <a:effectLst/>
                <a:latin typeface="Times New Roman" pitchFamily="18" charset="0"/>
                <a:cs typeface="Times New Roman" pitchFamily="18" charset="0"/>
              </a:rPr>
              <a:t>желчегонным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483847"/>
                </a:solidFill>
                <a:effectLst/>
                <a:latin typeface="Times New Roman" pitchFamily="18" charset="0"/>
                <a:cs typeface="Times New Roman" pitchFamily="18" charset="0"/>
              </a:rPr>
              <a:t>мочегоннным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483847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83847"/>
                </a:solidFill>
                <a:effectLst/>
                <a:latin typeface="Times New Roman" pitchFamily="18" charset="0"/>
                <a:cs typeface="Times New Roman" pitchFamily="18" charset="0"/>
              </a:rPr>
              <a:t>жаропонижающим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483847"/>
                </a:solidFill>
                <a:effectLst/>
                <a:latin typeface="Times New Roman" pitchFamily="18" charset="0"/>
                <a:cs typeface="Times New Roman" pitchFamily="18" charset="0"/>
              </a:rPr>
              <a:t>лактогонным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483847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83847"/>
                </a:solidFill>
                <a:effectLst/>
                <a:latin typeface="Times New Roman" pitchFamily="18" charset="0"/>
                <a:cs typeface="Times New Roman" pitchFamily="18" charset="0"/>
              </a:rPr>
              <a:t>антиспастическим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483847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8" name="Picture 4" descr="http://www.rulec.ru/foto/oduvan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24306" y="1285861"/>
            <a:ext cx="5185208" cy="529017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0" y="0"/>
            <a:ext cx="9906000" cy="38010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483847"/>
                </a:solidFill>
                <a:effectLst/>
                <a:latin typeface="Times New Roman" pitchFamily="18" charset="0"/>
                <a:cs typeface="Times New Roman" pitchFamily="18" charset="0"/>
              </a:rPr>
              <a:t>Боярышник обыкновенный лекарственный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83847"/>
                </a:solidFill>
                <a:effectLst/>
                <a:latin typeface="Times New Roman" pitchFamily="18" charset="0"/>
                <a:cs typeface="Times New Roman" pitchFamily="18" charset="0"/>
              </a:rPr>
              <a:t>Годы и столетия не изменили основной лечебной ценности этого колючего кустарника как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483847"/>
                </a:solidFill>
                <a:effectLst/>
                <a:latin typeface="Times New Roman" pitchFamily="18" charset="0"/>
                <a:cs typeface="Times New Roman" pitchFamily="18" charset="0"/>
              </a:rPr>
              <a:t>сердечно-сосудистого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83847"/>
                </a:solidFill>
                <a:effectLst/>
                <a:latin typeface="Times New Roman" pitchFamily="18" charset="0"/>
                <a:cs typeface="Times New Roman" pitchFamily="18" charset="0"/>
              </a:rPr>
              <a:t> средства. Для медицинских целей заготавливают плоды и цветки боярышника.</a:t>
            </a:r>
            <a:endParaRPr kumimoji="0" lang="ru-RU" sz="2000" b="0" i="1" u="none" strike="noStrike" cap="none" normalizeH="0" baseline="0" dirty="0" smtClean="0">
              <a:ln>
                <a:noFill/>
              </a:ln>
              <a:solidFill>
                <a:srgbClr val="483847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483847"/>
                </a:solidFill>
                <a:effectLst/>
                <a:latin typeface="Times New Roman" pitchFamily="18" charset="0"/>
                <a:cs typeface="Times New Roman" pitchFamily="18" charset="0"/>
              </a:rPr>
              <a:t>Полезные свойства боярышника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83847"/>
                </a:solidFill>
                <a:effectLst/>
                <a:latin typeface="Times New Roman" pitchFamily="18" charset="0"/>
                <a:cs typeface="Times New Roman" pitchFamily="18" charset="0"/>
              </a:rPr>
              <a:t>Препараты из боярышника обладают действием: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483847"/>
                </a:solidFill>
                <a:effectLst/>
                <a:latin typeface="Times New Roman" pitchFamily="18" charset="0"/>
                <a:cs typeface="Times New Roman" pitchFamily="18" charset="0"/>
              </a:rPr>
              <a:t>кардиотоническим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483847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83847"/>
                </a:solidFill>
                <a:effectLst/>
                <a:latin typeface="Times New Roman" pitchFamily="18" charset="0"/>
                <a:cs typeface="Times New Roman" pitchFamily="18" charset="0"/>
              </a:rPr>
              <a:t>мочегонным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83847"/>
                </a:solidFill>
                <a:effectLst/>
                <a:latin typeface="Times New Roman" pitchFamily="18" charset="0"/>
                <a:cs typeface="Times New Roman" pitchFamily="18" charset="0"/>
              </a:rPr>
              <a:t>сосудорасширяющим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/>
            </a:r>
            <a:b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</a:b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23554" name="Picture 2" descr="http://www.rulec.ru/foto/boyarishnik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27786" y="2428869"/>
            <a:ext cx="6036511" cy="417633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0" y="1"/>
            <a:ext cx="9906000" cy="5847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rgbClr val="483847"/>
                </a:solidFill>
                <a:effectLst/>
                <a:latin typeface="Times New Roman" pitchFamily="18" charset="0"/>
                <a:cs typeface="Times New Roman" pitchFamily="18" charset="0"/>
              </a:rPr>
              <a:t>Подорожник.</a:t>
            </a:r>
            <a:endParaRPr kumimoji="0" lang="ru-RU" sz="3600" b="1" i="1" u="none" strike="noStrike" cap="none" normalizeH="0" baseline="0" dirty="0" smtClean="0">
              <a:ln>
                <a:noFill/>
              </a:ln>
              <a:solidFill>
                <a:srgbClr val="483847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83847"/>
                </a:solidFill>
                <a:effectLst/>
                <a:latin typeface="Times New Roman" pitchFamily="18" charset="0"/>
                <a:cs typeface="Times New Roman" pitchFamily="18" charset="0"/>
              </a:rPr>
              <a:t>Трава эта всегда на виду. Она плотно прижимается к земле, чтобы не поломали ее листочки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83847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83847"/>
                </a:solidFill>
                <a:effectLst/>
                <a:latin typeface="Times New Roman" pitchFamily="18" charset="0"/>
                <a:cs typeface="Times New Roman" pitchFamily="18" charset="0"/>
              </a:rPr>
              <a:t>Подорожник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83847"/>
                </a:solidFill>
                <a:effectLst/>
                <a:latin typeface="Times New Roman" pitchFamily="18" charset="0"/>
                <a:cs typeface="Times New Roman" pitchFamily="18" charset="0"/>
              </a:rPr>
              <a:t>- многолетнее растение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83847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83847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83847"/>
                </a:solidFill>
                <a:effectLst/>
                <a:latin typeface="Times New Roman" pitchFamily="18" charset="0"/>
                <a:cs typeface="Times New Roman" pitchFamily="18" charset="0"/>
              </a:rPr>
              <a:t>С лечебными целями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83847"/>
                </a:solidFill>
                <a:effectLst/>
                <a:latin typeface="Times New Roman" pitchFamily="18" charset="0"/>
                <a:cs typeface="Times New Roman" pitchFamily="18" charset="0"/>
              </a:rPr>
              <a:t>используют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83847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83847"/>
                </a:solidFill>
                <a:effectLst/>
                <a:latin typeface="Times New Roman" pitchFamily="18" charset="0"/>
                <a:cs typeface="Times New Roman" pitchFamily="18" charset="0"/>
              </a:rPr>
              <a:t>его листья.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483847"/>
                </a:solidFill>
                <a:effectLst/>
                <a:latin typeface="Times New Roman" pitchFamily="18" charset="0"/>
                <a:cs typeface="Times New Roman" pitchFamily="18" charset="0"/>
              </a:rPr>
              <a:t>Препараты из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483847"/>
                </a:solidFill>
                <a:effectLst/>
                <a:latin typeface="Times New Roman" pitchFamily="18" charset="0"/>
                <a:cs typeface="Times New Roman" pitchFamily="18" charset="0"/>
              </a:rPr>
              <a:t>подорожника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483847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483847"/>
                </a:solidFill>
                <a:effectLst/>
                <a:latin typeface="Times New Roman" pitchFamily="18" charset="0"/>
                <a:cs typeface="Times New Roman" pitchFamily="18" charset="0"/>
              </a:rPr>
              <a:t>обладают действием: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83847"/>
                </a:solidFill>
                <a:effectLst/>
                <a:latin typeface="Times New Roman" pitchFamily="18" charset="0"/>
                <a:cs typeface="Times New Roman" pitchFamily="18" charset="0"/>
              </a:rPr>
              <a:t>ранозаживляющим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83847"/>
                </a:solidFill>
                <a:effectLst/>
                <a:latin typeface="Times New Roman" pitchFamily="18" charset="0"/>
                <a:cs typeface="Times New Roman" pitchFamily="18" charset="0"/>
              </a:rPr>
              <a:t>отхаркивающим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83847"/>
                </a:solidFill>
                <a:effectLst/>
                <a:latin typeface="Times New Roman" pitchFamily="18" charset="0"/>
                <a:cs typeface="Times New Roman" pitchFamily="18" charset="0"/>
              </a:rPr>
              <a:t>обезболивающим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83847"/>
                </a:solidFill>
                <a:effectLst/>
                <a:latin typeface="Times New Roman" pitchFamily="18" charset="0"/>
                <a:cs typeface="Times New Roman" pitchFamily="18" charset="0"/>
              </a:rPr>
              <a:t>обволакивающим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83847"/>
                </a:solidFill>
                <a:effectLst/>
                <a:latin typeface="Times New Roman" pitchFamily="18" charset="0"/>
                <a:cs typeface="Times New Roman" pitchFamily="18" charset="0"/>
              </a:rPr>
              <a:t>противовоспалительным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83847"/>
                </a:solidFill>
                <a:effectLst/>
                <a:latin typeface="Times New Roman" pitchFamily="18" charset="0"/>
                <a:cs typeface="Times New Roman" pitchFamily="18" charset="0"/>
              </a:rPr>
              <a:t>кровоостанавливающим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83847"/>
                </a:solidFill>
                <a:effectLst/>
                <a:latin typeface="Times New Roman" pitchFamily="18" charset="0"/>
                <a:cs typeface="Times New Roman" pitchFamily="18" charset="0"/>
              </a:rPr>
              <a:t>антисептическим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83847"/>
                </a:solidFill>
                <a:effectLst/>
                <a:latin typeface="Times New Roman" pitchFamily="18" charset="0"/>
                <a:cs typeface="Times New Roman" pitchFamily="18" charset="0"/>
              </a:rPr>
              <a:t>секреторным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24578" name="Picture 2" descr="http://www.rulec.ru/foto/podorojnik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46915" y="820324"/>
            <a:ext cx="5494773" cy="566384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482568" y="642918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 </a:t>
            </a: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464312" y="1"/>
            <a:ext cx="9441688" cy="59708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483847"/>
                </a:solidFill>
                <a:effectLst/>
                <a:latin typeface="Times New Roman" pitchFamily="18" charset="0"/>
                <a:cs typeface="Times New Roman" pitchFamily="18" charset="0"/>
              </a:rPr>
              <a:t>Шиповник.</a:t>
            </a:r>
            <a:endParaRPr kumimoji="0" lang="ru-RU" sz="3200" b="1" i="1" u="none" strike="noStrike" cap="none" normalizeH="0" baseline="0" dirty="0" smtClean="0">
              <a:ln>
                <a:noFill/>
              </a:ln>
              <a:solidFill>
                <a:srgbClr val="483847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83847"/>
                </a:solidFill>
                <a:effectLst/>
                <a:latin typeface="Times New Roman" pitchFamily="18" charset="0"/>
                <a:cs typeface="Times New Roman" pitchFamily="18" charset="0"/>
              </a:rPr>
              <a:t>  Стебли шиповника густо усажены шипами, острыми и изогнутыми, как коровий рог. В научной медицине используют плоды шиповника,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83847"/>
                </a:solidFill>
                <a:effectLst/>
                <a:latin typeface="Times New Roman" pitchFamily="18" charset="0"/>
                <a:cs typeface="Times New Roman" pitchFamily="18" charset="0"/>
              </a:rPr>
              <a:t>которые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483847"/>
                </a:solidFill>
                <a:effectLst/>
                <a:latin typeface="Times New Roman" pitchFamily="18" charset="0"/>
                <a:cs typeface="Times New Roman" pitchFamily="18" charset="0"/>
              </a:rPr>
              <a:t>обладают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483847"/>
                </a:solidFill>
                <a:effectLst/>
                <a:latin typeface="Times New Roman" pitchFamily="18" charset="0"/>
                <a:cs typeface="Times New Roman" pitchFamily="18" charset="0"/>
              </a:rPr>
              <a:t>действием: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83847"/>
                </a:solidFill>
                <a:effectLst/>
                <a:latin typeface="Times New Roman" pitchFamily="18" charset="0"/>
                <a:cs typeface="Times New Roman" pitchFamily="18" charset="0"/>
              </a:rPr>
              <a:t>поливитаминным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483847"/>
                </a:solidFill>
                <a:effectLst/>
                <a:latin typeface="Times New Roman" pitchFamily="18" charset="0"/>
                <a:cs typeface="Times New Roman" pitchFamily="18" charset="0"/>
              </a:rPr>
              <a:t>общеукрекляющим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483847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483847"/>
                </a:solidFill>
                <a:effectLst/>
                <a:latin typeface="Times New Roman" pitchFamily="18" charset="0"/>
                <a:cs typeface="Times New Roman" pitchFamily="18" charset="0"/>
              </a:rPr>
              <a:t>фитонцидным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483847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83847"/>
                </a:solidFill>
                <a:effectLst/>
                <a:latin typeface="Times New Roman" pitchFamily="18" charset="0"/>
                <a:cs typeface="Times New Roman" pitchFamily="18" charset="0"/>
              </a:rPr>
              <a:t>ранозаживляющим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83847"/>
                </a:solidFill>
                <a:effectLst/>
                <a:latin typeface="Times New Roman" pitchFamily="18" charset="0"/>
                <a:cs typeface="Times New Roman" pitchFamily="18" charset="0"/>
              </a:rPr>
              <a:t>Одним из препаратов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83847"/>
                </a:solidFill>
                <a:effectLst/>
                <a:latin typeface="Times New Roman" pitchFamily="18" charset="0"/>
                <a:cs typeface="Times New Roman" pitchFamily="18" charset="0"/>
              </a:rPr>
              <a:t>шиповника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83847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83847"/>
                </a:solidFill>
                <a:effectLst/>
                <a:latin typeface="Times New Roman" pitchFamily="18" charset="0"/>
                <a:cs typeface="Times New Roman" pitchFamily="18" charset="0"/>
              </a:rPr>
              <a:t>является 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483847"/>
                </a:solidFill>
                <a:effectLst/>
                <a:latin typeface="Times New Roman" pitchFamily="18" charset="0"/>
                <a:cs typeface="Times New Roman" pitchFamily="18" charset="0"/>
              </a:rPr>
              <a:t>настой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483847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483847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483847"/>
                </a:solidFill>
                <a:effectLst/>
                <a:latin typeface="Times New Roman" pitchFamily="18" charset="0"/>
                <a:cs typeface="Times New Roman" pitchFamily="18" charset="0"/>
              </a:rPr>
              <a:t>Принимают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83847"/>
                </a:solidFill>
                <a:effectLst/>
                <a:latin typeface="Times New Roman" pitchFamily="18" charset="0"/>
                <a:cs typeface="Times New Roman" pitchFamily="18" charset="0"/>
              </a:rPr>
              <a:t> его при: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83847"/>
                </a:solidFill>
                <a:effectLst/>
                <a:latin typeface="Times New Roman" pitchFamily="18" charset="0"/>
                <a:cs typeface="Times New Roman" pitchFamily="18" charset="0"/>
              </a:rPr>
              <a:t>острых и хронических инфекциях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83847"/>
                </a:solidFill>
                <a:effectLst/>
                <a:latin typeface="Times New Roman" pitchFamily="18" charset="0"/>
                <a:cs typeface="Times New Roman" pitchFamily="18" charset="0"/>
              </a:rPr>
              <a:t>атеросклерозе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83847"/>
                </a:solidFill>
                <a:effectLst/>
                <a:latin typeface="Times New Roman" pitchFamily="18" charset="0"/>
                <a:cs typeface="Times New Roman" pitchFamily="18" charset="0"/>
              </a:rPr>
              <a:t>заболеваниях печени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83847"/>
                </a:solidFill>
                <a:effectLst/>
                <a:latin typeface="Times New Roman" pitchFamily="18" charset="0"/>
                <a:cs typeface="Times New Roman" pitchFamily="18" charset="0"/>
              </a:rPr>
              <a:t>заболеваниях кишечника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83847"/>
                </a:solidFill>
                <a:effectLst/>
                <a:latin typeface="Times New Roman" pitchFamily="18" charset="0"/>
                <a:cs typeface="Times New Roman" pitchFamily="18" charset="0"/>
              </a:rPr>
              <a:t>заболеваниях легких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83847"/>
                </a:solidFill>
                <a:effectLst/>
                <a:latin typeface="Times New Roman" pitchFamily="18" charset="0"/>
                <a:cs typeface="Times New Roman" pitchFamily="18" charset="0"/>
              </a:rPr>
              <a:t>заболеваниях кожи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83847"/>
                </a:solidFill>
                <a:effectLst/>
                <a:latin typeface="Times New Roman" pitchFamily="18" charset="0"/>
                <a:cs typeface="Times New Roman" pitchFamily="18" charset="0"/>
              </a:rPr>
              <a:t>почечнокаменной болезни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rgbClr val="483847"/>
              </a:solidFill>
              <a:effectLst/>
              <a:latin typeface="Verdana" pitchFamily="34" charset="0"/>
            </a:endParaRPr>
          </a:p>
        </p:txBody>
      </p:sp>
      <p:pic>
        <p:nvPicPr>
          <p:cNvPr id="8196" name="Picture 4" descr="http://www.rulec.ru/foto/sipovnik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6" y="1643050"/>
            <a:ext cx="5024841" cy="348139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321700" y="714356"/>
            <a:ext cx="4953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 </a:t>
            </a: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1"/>
            <a:ext cx="9906000" cy="363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483847"/>
                </a:solidFill>
                <a:effectLst/>
                <a:latin typeface="Times New Roman" pitchFamily="18" charset="0"/>
                <a:cs typeface="Times New Roman" pitchFamily="18" charset="0"/>
              </a:rPr>
              <a:t>Чистотел.</a:t>
            </a:r>
            <a:endParaRPr kumimoji="0" lang="ru-RU" sz="3200" b="1" i="1" u="none" strike="noStrike" cap="none" normalizeH="0" baseline="0" dirty="0" smtClean="0">
              <a:ln>
                <a:noFill/>
              </a:ln>
              <a:solidFill>
                <a:srgbClr val="483847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83847"/>
                </a:solidFill>
                <a:effectLst/>
                <a:latin typeface="Times New Roman" pitchFamily="18" charset="0"/>
                <a:cs typeface="Times New Roman" pitchFamily="18" charset="0"/>
              </a:rPr>
              <a:t>Чистотел - многолетнее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83847"/>
                </a:solidFill>
                <a:effectLst/>
                <a:latin typeface="Times New Roman" pitchFamily="18" charset="0"/>
                <a:cs typeface="Times New Roman" pitchFamily="18" charset="0"/>
              </a:rPr>
              <a:t>сорное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83847"/>
                </a:solidFill>
                <a:effectLst/>
                <a:latin typeface="Times New Roman" pitchFamily="18" charset="0"/>
                <a:cs typeface="Times New Roman" pitchFamily="18" charset="0"/>
              </a:rPr>
              <a:t>травянистое растение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83847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83847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83847"/>
                </a:solidFill>
                <a:effectLst/>
                <a:latin typeface="Times New Roman" pitchFamily="18" charset="0"/>
                <a:cs typeface="Times New Roman" pitchFamily="18" charset="0"/>
              </a:rPr>
              <a:t>В лечебных целях применяют траву растения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83847"/>
                </a:solidFill>
                <a:effectLst/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83847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83847"/>
                </a:solidFill>
                <a:effectLst/>
                <a:latin typeface="Times New Roman" pitchFamily="18" charset="0"/>
                <a:cs typeface="Times New Roman" pitchFamily="18" charset="0"/>
              </a:rPr>
              <a:t>которая обладает действием: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83847"/>
                </a:solidFill>
                <a:effectLst/>
                <a:latin typeface="Times New Roman" pitchFamily="18" charset="0"/>
                <a:cs typeface="Times New Roman" pitchFamily="18" charset="0"/>
              </a:rPr>
              <a:t>спазмолитическим (расслабляющим)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83847"/>
                </a:solidFill>
                <a:effectLst/>
                <a:latin typeface="Times New Roman" pitchFamily="18" charset="0"/>
                <a:cs typeface="Times New Roman" pitchFamily="18" charset="0"/>
              </a:rPr>
              <a:t>желчегонным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83847"/>
                </a:solidFill>
                <a:effectLst/>
                <a:latin typeface="Times New Roman" pitchFamily="18" charset="0"/>
                <a:cs typeface="Times New Roman" pitchFamily="18" charset="0"/>
              </a:rPr>
              <a:t>бактерицидным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83847"/>
                </a:solidFill>
                <a:effectLst/>
                <a:latin typeface="Times New Roman" pitchFamily="18" charset="0"/>
                <a:cs typeface="Times New Roman" pitchFamily="18" charset="0"/>
              </a:rPr>
              <a:t>противовоспалительным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483847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483847"/>
                </a:solidFill>
                <a:effectLst/>
                <a:latin typeface="Times New Roman" pitchFamily="18" charset="0"/>
                <a:cs typeface="Times New Roman" pitchFamily="18" charset="0"/>
              </a:rPr>
              <a:t>Противозудным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483847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7172" name="Picture 4" descr="http://www.rulec.ru/foto/chistotel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27785" y="1785927"/>
            <a:ext cx="6190659" cy="470060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0" y="1"/>
            <a:ext cx="9906000" cy="363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483847"/>
                </a:solidFill>
                <a:effectLst/>
                <a:latin typeface="Times New Roman" pitchFamily="18" charset="0"/>
                <a:cs typeface="Times New Roman" pitchFamily="18" charset="0"/>
              </a:rPr>
              <a:t>Ромашка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83847"/>
                </a:solidFill>
                <a:effectLst/>
                <a:latin typeface="Times New Roman" pitchFamily="18" charset="0"/>
                <a:cs typeface="Times New Roman" pitchFamily="18" charset="0"/>
              </a:rPr>
              <a:t>Ромашка - однолетнее растение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83847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83847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83847"/>
                </a:solidFill>
                <a:effectLst/>
                <a:latin typeface="Times New Roman" pitchFamily="18" charset="0"/>
                <a:cs typeface="Times New Roman" pitchFamily="18" charset="0"/>
              </a:rPr>
              <a:t>Для медицинских нужд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83847"/>
                </a:solidFill>
                <a:effectLst/>
                <a:latin typeface="Times New Roman" pitchFamily="18" charset="0"/>
                <a:cs typeface="Times New Roman" pitchFamily="18" charset="0"/>
              </a:rPr>
              <a:t>заготавливаются</a:t>
            </a:r>
            <a:r>
              <a:rPr kumimoji="0" lang="ru-RU" sz="2000" b="0" i="0" u="none" strike="noStrike" cap="none" normalizeH="0" dirty="0" smtClean="0">
                <a:ln>
                  <a:noFill/>
                </a:ln>
                <a:solidFill>
                  <a:srgbClr val="483847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83847"/>
                </a:solidFill>
                <a:effectLst/>
                <a:latin typeface="Times New Roman" pitchFamily="18" charset="0"/>
                <a:cs typeface="Times New Roman" pitchFamily="18" charset="0"/>
              </a:rPr>
              <a:t>цветки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83847"/>
                </a:solidFill>
                <a:effectLst/>
                <a:latin typeface="Times New Roman" pitchFamily="18" charset="0"/>
                <a:cs typeface="Times New Roman" pitchFamily="18" charset="0"/>
              </a:rPr>
              <a:t>и соцветия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83847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83847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83847"/>
                </a:solidFill>
                <a:effectLst/>
                <a:latin typeface="Times New Roman" pitchFamily="18" charset="0"/>
                <a:cs typeface="Times New Roman" pitchFamily="18" charset="0"/>
              </a:rPr>
              <a:t>Они 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483847"/>
                </a:solidFill>
                <a:effectLst/>
                <a:latin typeface="Times New Roman" pitchFamily="18" charset="0"/>
                <a:cs typeface="Times New Roman" pitchFamily="18" charset="0"/>
              </a:rPr>
              <a:t>обладают действием: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83847"/>
                </a:solidFill>
                <a:effectLst/>
                <a:latin typeface="Times New Roman" pitchFamily="18" charset="0"/>
                <a:cs typeface="Times New Roman" pitchFamily="18" charset="0"/>
              </a:rPr>
              <a:t>противомикробным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83847"/>
                </a:solidFill>
                <a:effectLst/>
                <a:latin typeface="Times New Roman" pitchFamily="18" charset="0"/>
                <a:cs typeface="Times New Roman" pitchFamily="18" charset="0"/>
              </a:rPr>
              <a:t>слабительным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83847"/>
                </a:solidFill>
                <a:effectLst/>
                <a:latin typeface="Times New Roman" pitchFamily="18" charset="0"/>
                <a:cs typeface="Times New Roman" pitchFamily="18" charset="0"/>
              </a:rPr>
              <a:t>желчегонным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83847"/>
                </a:solidFill>
                <a:effectLst/>
                <a:latin typeface="Times New Roman" pitchFamily="18" charset="0"/>
                <a:cs typeface="Times New Roman" pitchFamily="18" charset="0"/>
              </a:rPr>
              <a:t>противоспазматическим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483847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83847"/>
                </a:solidFill>
                <a:effectLst/>
                <a:latin typeface="Times New Roman" pitchFamily="18" charset="0"/>
                <a:cs typeface="Times New Roman" pitchFamily="18" charset="0"/>
              </a:rPr>
              <a:t>противовоспалительным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6149" name="Picture 5" descr="http://www.rulec.ru/foto/romask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30648" y="1357299"/>
            <a:ext cx="6549801" cy="509589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0" y="0"/>
            <a:ext cx="9906000" cy="4862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483847"/>
                </a:solidFill>
                <a:effectLst/>
                <a:latin typeface="Times New Roman" pitchFamily="18" charset="0"/>
                <a:cs typeface="Times New Roman" pitchFamily="18" charset="0"/>
              </a:rPr>
              <a:t>Пижма обыкновенная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83847"/>
                </a:solidFill>
                <a:effectLst/>
                <a:latin typeface="Times New Roman" pitchFamily="18" charset="0"/>
                <a:cs typeface="Times New Roman" pitchFamily="18" charset="0"/>
              </a:rPr>
              <a:t>Уже давно отцвел одуванчик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83847"/>
                </a:solidFill>
                <a:effectLst/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83847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83847"/>
                </a:solidFill>
                <a:effectLst/>
                <a:latin typeface="Times New Roman" pitchFamily="18" charset="0"/>
                <a:cs typeface="Times New Roman" pitchFamily="18" charset="0"/>
              </a:rPr>
              <a:t>рассыпали свои семена злаковые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83847"/>
                </a:solidFill>
                <a:effectLst/>
                <a:latin typeface="Times New Roman" pitchFamily="18" charset="0"/>
                <a:cs typeface="Times New Roman" pitchFamily="18" charset="0"/>
              </a:rPr>
              <a:t>травы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83847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83847"/>
                </a:solidFill>
                <a:effectLst/>
                <a:latin typeface="Times New Roman" pitchFamily="18" charset="0"/>
                <a:cs typeface="Times New Roman" pitchFamily="18" charset="0"/>
              </a:rPr>
              <a:t>а пижма стоит как ни в чем не бывало.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483847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83847"/>
                </a:solidFill>
                <a:effectLst/>
                <a:latin typeface="Times New Roman" pitchFamily="18" charset="0"/>
                <a:cs typeface="Times New Roman" pitchFamily="18" charset="0"/>
              </a:rPr>
              <a:t>Пижма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83847"/>
                </a:solidFill>
                <a:effectLst/>
                <a:latin typeface="Times New Roman" pitchFamily="18" charset="0"/>
                <a:cs typeface="Times New Roman" pitchFamily="18" charset="0"/>
              </a:rPr>
              <a:t>- многолетнее травянистое растение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83847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83847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83847"/>
                </a:solidFill>
                <a:effectLst/>
                <a:latin typeface="Times New Roman" pitchFamily="18" charset="0"/>
                <a:cs typeface="Times New Roman" pitchFamily="18" charset="0"/>
              </a:rPr>
              <a:t>В медицине используют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483847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83847"/>
                </a:solidFill>
                <a:effectLst/>
                <a:latin typeface="Times New Roman" pitchFamily="18" charset="0"/>
                <a:cs typeface="Times New Roman" pitchFamily="18" charset="0"/>
              </a:rPr>
              <a:t>цветочные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83847"/>
                </a:solidFill>
                <a:effectLst/>
                <a:latin typeface="Times New Roman" pitchFamily="18" charset="0"/>
                <a:cs typeface="Times New Roman" pitchFamily="18" charset="0"/>
              </a:rPr>
              <a:t>корзинки с соцветиями.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483847"/>
                </a:solidFill>
                <a:effectLst/>
                <a:latin typeface="Times New Roman" pitchFamily="18" charset="0"/>
                <a:cs typeface="Times New Roman" pitchFamily="18" charset="0"/>
              </a:rPr>
              <a:t>Соцветия растения обладают действием: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83847"/>
                </a:solidFill>
                <a:effectLst/>
                <a:latin typeface="Times New Roman" pitchFamily="18" charset="0"/>
                <a:cs typeface="Times New Roman" pitchFamily="18" charset="0"/>
              </a:rPr>
              <a:t>секреторным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83847"/>
                </a:solidFill>
                <a:effectLst/>
                <a:latin typeface="Times New Roman" pitchFamily="18" charset="0"/>
                <a:cs typeface="Times New Roman" pitchFamily="18" charset="0"/>
              </a:rPr>
              <a:t>желчегонным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83847"/>
                </a:solidFill>
                <a:effectLst/>
                <a:latin typeface="Times New Roman" pitchFamily="18" charset="0"/>
                <a:cs typeface="Times New Roman" pitchFamily="18" charset="0"/>
              </a:rPr>
              <a:t>тонизирующим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83847"/>
                </a:solidFill>
                <a:effectLst/>
                <a:latin typeface="Times New Roman" pitchFamily="18" charset="0"/>
                <a:cs typeface="Times New Roman" pitchFamily="18" charset="0"/>
              </a:rPr>
              <a:t>глистогонным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483847"/>
                </a:solidFill>
                <a:effectLst/>
                <a:latin typeface="Times New Roman" pitchFamily="18" charset="0"/>
                <a:cs typeface="Times New Roman" pitchFamily="18" charset="0"/>
              </a:rPr>
              <a:t>фитонцидным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483847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125" name="AutoShape 5" descr="http://www.rulec.ru/foto/pigma.jpg"/>
          <p:cNvSpPr>
            <a:spLocks noChangeAspect="1" noChangeArrowheads="1"/>
          </p:cNvSpPr>
          <p:nvPr/>
        </p:nvSpPr>
        <p:spPr bwMode="auto">
          <a:xfrm>
            <a:off x="141023" y="-700088"/>
            <a:ext cx="3302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5127" name="Picture 7" descr="http://www.rulec.ru/foto/pigm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98218" y="1142984"/>
            <a:ext cx="4787910" cy="548085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0" y="1"/>
            <a:ext cx="9906000" cy="363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483847"/>
                </a:solidFill>
                <a:effectLst/>
                <a:latin typeface="Times New Roman" pitchFamily="18" charset="0"/>
                <a:cs typeface="Times New Roman" pitchFamily="18" charset="0"/>
              </a:rPr>
              <a:t>Зверобой 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483847"/>
                </a:solidFill>
                <a:effectLst/>
                <a:latin typeface="Times New Roman" pitchFamily="18" charset="0"/>
                <a:cs typeface="Times New Roman" pitchFamily="18" charset="0"/>
              </a:rPr>
              <a:t>лекарственный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83847"/>
                </a:solidFill>
                <a:effectLst/>
                <a:latin typeface="Times New Roman" pitchFamily="18" charset="0"/>
                <a:cs typeface="Times New Roman" pitchFamily="18" charset="0"/>
              </a:rPr>
              <a:t>Зверобой - многолетнее травянистое растение.</a:t>
            </a:r>
            <a:endParaRPr kumimoji="0" lang="ru-RU" sz="2000" b="0" i="1" u="none" strike="noStrike" cap="none" normalizeH="0" baseline="0" dirty="0" smtClean="0">
              <a:ln>
                <a:noFill/>
              </a:ln>
              <a:solidFill>
                <a:srgbClr val="483847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483847"/>
                </a:solidFill>
                <a:effectLst/>
                <a:latin typeface="Times New Roman" pitchFamily="18" charset="0"/>
                <a:cs typeface="Times New Roman" pitchFamily="18" charset="0"/>
              </a:rPr>
              <a:t>Полезные свойства зверобоя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83847"/>
                </a:solidFill>
                <a:effectLst/>
                <a:latin typeface="Times New Roman" pitchFamily="18" charset="0"/>
                <a:cs typeface="Times New Roman" pitchFamily="18" charset="0"/>
              </a:rPr>
              <a:t>Препараты из зверобоя обладают действием: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83847"/>
                </a:solidFill>
                <a:effectLst/>
                <a:latin typeface="Times New Roman" pitchFamily="18" charset="0"/>
                <a:cs typeface="Times New Roman" pitchFamily="18" charset="0"/>
              </a:rPr>
              <a:t>вяжущим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83847"/>
                </a:solidFill>
                <a:effectLst/>
                <a:latin typeface="Times New Roman" pitchFamily="18" charset="0"/>
                <a:cs typeface="Times New Roman" pitchFamily="18" charset="0"/>
              </a:rPr>
              <a:t>асептическим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83847"/>
                </a:solidFill>
                <a:effectLst/>
                <a:latin typeface="Times New Roman" pitchFamily="18" charset="0"/>
                <a:cs typeface="Times New Roman" pitchFamily="18" charset="0"/>
              </a:rPr>
              <a:t>диуретическим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83847"/>
                </a:solidFill>
                <a:effectLst/>
                <a:latin typeface="Times New Roman" pitchFamily="18" charset="0"/>
                <a:cs typeface="Times New Roman" pitchFamily="18" charset="0"/>
              </a:rPr>
              <a:t>кровоостанавливающим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83847"/>
                </a:solidFill>
                <a:effectLst/>
                <a:latin typeface="Times New Roman" pitchFamily="18" charset="0"/>
                <a:cs typeface="Times New Roman" pitchFamily="18" charset="0"/>
              </a:rPr>
              <a:t>успокаивающим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4100" name="Picture 4" descr="http://www.rulec.ru/foto/zveroboy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85173" y="428605"/>
            <a:ext cx="4024341" cy="586238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0" y="0"/>
            <a:ext cx="9906000" cy="3939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483847"/>
                </a:solidFill>
                <a:effectLst/>
                <a:latin typeface="Times New Roman" pitchFamily="18" charset="0"/>
                <a:cs typeface="Times New Roman" pitchFamily="18" charset="0"/>
              </a:rPr>
              <a:t>Мать-и-мачеха</a:t>
            </a:r>
            <a:endParaRPr kumimoji="0" lang="ru-RU" sz="3200" b="1" i="1" u="none" strike="noStrike" cap="none" normalizeH="0" baseline="0" dirty="0" smtClean="0">
              <a:ln>
                <a:noFill/>
              </a:ln>
              <a:solidFill>
                <a:srgbClr val="483847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83847"/>
                </a:solidFill>
                <a:effectLst/>
                <a:latin typeface="Times New Roman" pitchFamily="18" charset="0"/>
                <a:cs typeface="Times New Roman" pitchFamily="18" charset="0"/>
              </a:rPr>
              <a:t>Мать-и-мачеха - многолетнее травянистое растение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83847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83847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83847"/>
                </a:solidFill>
                <a:effectLst/>
                <a:latin typeface="Times New Roman" pitchFamily="18" charset="0"/>
                <a:cs typeface="Times New Roman" pitchFamily="18" charset="0"/>
              </a:rPr>
              <a:t>Для лечебных целей собирают листья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83847"/>
                </a:solidFill>
                <a:effectLst/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83847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83847"/>
                </a:solidFill>
                <a:effectLst/>
                <a:latin typeface="Times New Roman" pitchFamily="18" charset="0"/>
                <a:cs typeface="Times New Roman" pitchFamily="18" charset="0"/>
              </a:rPr>
              <a:t>реже - цветочные корзинки.</a:t>
            </a:r>
            <a:endParaRPr kumimoji="0" lang="ru-RU" sz="2000" b="0" i="1" u="none" strike="noStrike" cap="none" normalizeH="0" baseline="0" dirty="0" smtClean="0">
              <a:ln>
                <a:noFill/>
              </a:ln>
              <a:solidFill>
                <a:srgbClr val="483847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83847"/>
                </a:solidFill>
                <a:effectLst/>
                <a:latin typeface="Times New Roman" pitchFamily="18" charset="0"/>
                <a:cs typeface="Times New Roman" pitchFamily="18" charset="0"/>
              </a:rPr>
              <a:t>Трава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83847"/>
                </a:solidFill>
                <a:effectLst/>
                <a:latin typeface="Times New Roman" pitchFamily="18" charset="0"/>
                <a:cs typeface="Times New Roman" pitchFamily="18" charset="0"/>
              </a:rPr>
              <a:t>мать-и-мачеха (листья)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483847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83847"/>
                </a:solidFill>
                <a:effectLst/>
                <a:latin typeface="Times New Roman" pitchFamily="18" charset="0"/>
                <a:cs typeface="Times New Roman" pitchFamily="18" charset="0"/>
              </a:rPr>
              <a:t>обладает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83847"/>
                </a:solidFill>
                <a:effectLst/>
                <a:latin typeface="Times New Roman" pitchFamily="18" charset="0"/>
                <a:cs typeface="Times New Roman" pitchFamily="18" charset="0"/>
              </a:rPr>
              <a:t>действием: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83847"/>
                </a:solidFill>
                <a:effectLst/>
                <a:latin typeface="Times New Roman" pitchFamily="18" charset="0"/>
                <a:cs typeface="Times New Roman" pitchFamily="18" charset="0"/>
              </a:rPr>
              <a:t>отхаркивающим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83847"/>
                </a:solidFill>
                <a:effectLst/>
                <a:latin typeface="Times New Roman" pitchFamily="18" charset="0"/>
                <a:cs typeface="Times New Roman" pitchFamily="18" charset="0"/>
              </a:rPr>
              <a:t>потогонным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83847"/>
                </a:solidFill>
                <a:effectLst/>
                <a:latin typeface="Times New Roman" pitchFamily="18" charset="0"/>
                <a:cs typeface="Times New Roman" pitchFamily="18" charset="0"/>
              </a:rPr>
              <a:t>мягчительным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83847"/>
                </a:solidFill>
                <a:effectLst/>
                <a:latin typeface="Times New Roman" pitchFamily="18" charset="0"/>
                <a:cs typeface="Times New Roman" pitchFamily="18" charset="0"/>
              </a:rPr>
              <a:t>противомикробным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3076" name="Picture 4" descr="http://www.rulec.ru/foto/mat-i-mahex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44310" y="2428868"/>
            <a:ext cx="7272444" cy="393383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://www.rulec.ru/foto/kalendul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26912" y="571480"/>
            <a:ext cx="3714741" cy="581437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5" name="Прямоугольник 4"/>
          <p:cNvSpPr/>
          <p:nvPr/>
        </p:nvSpPr>
        <p:spPr>
          <a:xfrm>
            <a:off x="0" y="0"/>
            <a:ext cx="9906000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Календула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Ярко-оранжевые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корзинки известного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декоративного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лекарственного растения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заметно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выделяются на фоне других цветков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Календула, или цветы ноготки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как лекарственное растение известно очень давно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 лекарственной целью используют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цветочные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корзинки и язычковые лепестки календулы.</a:t>
            </a:r>
          </a:p>
          <a:p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Свойства календулы лекарственной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Препараты из календулы обладают действием: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успокаивающим нервную систему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способным снижать артериальное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давление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586</TotalTime>
  <Words>398</Words>
  <Application>Microsoft Office PowerPoint</Application>
  <PresentationFormat>Лист A4 (210x297 мм)</PresentationFormat>
  <Paragraphs>125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60</cp:revision>
  <dcterms:created xsi:type="dcterms:W3CDTF">2013-09-26T12:40:44Z</dcterms:created>
  <dcterms:modified xsi:type="dcterms:W3CDTF">2013-09-27T18:06:41Z</dcterms:modified>
</cp:coreProperties>
</file>