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70" r:id="rId6"/>
    <p:sldId id="269" r:id="rId7"/>
    <p:sldId id="261" r:id="rId8"/>
    <p:sldId id="260" r:id="rId9"/>
    <p:sldId id="262" r:id="rId10"/>
    <p:sldId id="263" r:id="rId11"/>
    <p:sldId id="265" r:id="rId12"/>
    <p:sldId id="266" r:id="rId13"/>
    <p:sldId id="264" r:id="rId14"/>
    <p:sldId id="267" r:id="rId15"/>
    <p:sldId id="268" r:id="rId16"/>
    <p:sldId id="272" r:id="rId17"/>
    <p:sldId id="271" r:id="rId18"/>
    <p:sldId id="273" r:id="rId19"/>
    <p:sldId id="276" r:id="rId20"/>
    <p:sldId id="274" r:id="rId21"/>
    <p:sldId id="275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78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22EF9-A1E2-450D-BA70-6048C5A2B550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9A35C-594C-41DC-BB8F-D8C11AB4D0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22EF9-A1E2-450D-BA70-6048C5A2B550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9A35C-594C-41DC-BB8F-D8C11AB4D0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22EF9-A1E2-450D-BA70-6048C5A2B550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9A35C-594C-41DC-BB8F-D8C11AB4D0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22EF9-A1E2-450D-BA70-6048C5A2B550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9A35C-594C-41DC-BB8F-D8C11AB4D0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22EF9-A1E2-450D-BA70-6048C5A2B550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9A35C-594C-41DC-BB8F-D8C11AB4D0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22EF9-A1E2-450D-BA70-6048C5A2B550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9A35C-594C-41DC-BB8F-D8C11AB4D0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22EF9-A1E2-450D-BA70-6048C5A2B550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9A35C-594C-41DC-BB8F-D8C11AB4D0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22EF9-A1E2-450D-BA70-6048C5A2B550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9A35C-594C-41DC-BB8F-D8C11AB4D0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22EF9-A1E2-450D-BA70-6048C5A2B550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9A35C-594C-41DC-BB8F-D8C11AB4D0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22EF9-A1E2-450D-BA70-6048C5A2B550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9A35C-594C-41DC-BB8F-D8C11AB4D0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22EF9-A1E2-450D-BA70-6048C5A2B550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319A35C-594C-41DC-BB8F-D8C11AB4D07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C522EF9-A1E2-450D-BA70-6048C5A2B550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319A35C-594C-41DC-BB8F-D8C11AB4D073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zoom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7" Type="http://schemas.openxmlformats.org/officeDocument/2006/relationships/image" Target="../media/image61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7" Type="http://schemas.openxmlformats.org/officeDocument/2006/relationships/image" Target="../media/image67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jpeg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jpeg"/><Relationship Id="rId3" Type="http://schemas.openxmlformats.org/officeDocument/2006/relationships/image" Target="../media/image73.jpeg"/><Relationship Id="rId7" Type="http://schemas.openxmlformats.org/officeDocument/2006/relationships/image" Target="../media/image77.jpeg"/><Relationship Id="rId12" Type="http://schemas.openxmlformats.org/officeDocument/2006/relationships/image" Target="../media/image82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jpeg"/><Relationship Id="rId11" Type="http://schemas.openxmlformats.org/officeDocument/2006/relationships/image" Target="../media/image81.jpeg"/><Relationship Id="rId5" Type="http://schemas.openxmlformats.org/officeDocument/2006/relationships/image" Target="../media/image75.jpeg"/><Relationship Id="rId10" Type="http://schemas.openxmlformats.org/officeDocument/2006/relationships/image" Target="../media/image80.jpeg"/><Relationship Id="rId4" Type="http://schemas.openxmlformats.org/officeDocument/2006/relationships/image" Target="../media/image74.jpeg"/><Relationship Id="rId9" Type="http://schemas.openxmlformats.org/officeDocument/2006/relationships/image" Target="../media/image7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64479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Инновационные формы работы ДОУ с семьями воспитанников. </a:t>
            </a:r>
            <a:endParaRPr lang="ru-RU" b="1" dirty="0"/>
          </a:p>
        </p:txBody>
      </p:sp>
      <p:pic>
        <p:nvPicPr>
          <p:cNvPr id="6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771800" y="2356679"/>
            <a:ext cx="2808312" cy="3426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2412298" y="5780782"/>
            <a:ext cx="610397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0"/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Андрейчук Елена Алексеевна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864096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Родительские собрания</a:t>
            </a:r>
            <a:endParaRPr lang="ru-RU" sz="3200" b="1" dirty="0"/>
          </a:p>
        </p:txBody>
      </p:sp>
      <p:pic>
        <p:nvPicPr>
          <p:cNvPr id="6" name="Содержимое 5" descr="S73F7413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3888" y="1412776"/>
            <a:ext cx="5248583" cy="2952328"/>
          </a:xfrm>
        </p:spPr>
      </p:pic>
      <p:pic>
        <p:nvPicPr>
          <p:cNvPr id="3074" name="Picture 2" descr="C:\Users\User\Pictures\getImageCAGS3O0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3861048"/>
            <a:ext cx="4704071" cy="264604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экскурсии</a:t>
            </a:r>
            <a:endParaRPr lang="ru-RU" b="1" dirty="0"/>
          </a:p>
        </p:txBody>
      </p:sp>
      <p:pic>
        <p:nvPicPr>
          <p:cNvPr id="4" name="Содержимое 3" descr="getImageCA2T46E4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628800"/>
            <a:ext cx="2736304" cy="2052228"/>
          </a:xfrm>
        </p:spPr>
      </p:pic>
      <p:pic>
        <p:nvPicPr>
          <p:cNvPr id="4098" name="Picture 2" descr="C:\Users\User\Pictures\getImageCAYM63CV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7824" y="764704"/>
            <a:ext cx="2664296" cy="1998222"/>
          </a:xfrm>
          <a:prstGeom prst="rect">
            <a:avLst/>
          </a:prstGeom>
          <a:noFill/>
        </p:spPr>
      </p:pic>
      <p:pic>
        <p:nvPicPr>
          <p:cNvPr id="4099" name="Picture 3" descr="C:\Users\User\Pictures\getImageCA4PR36J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4149080"/>
            <a:ext cx="3235401" cy="2153564"/>
          </a:xfrm>
          <a:prstGeom prst="rect">
            <a:avLst/>
          </a:prstGeom>
          <a:noFill/>
        </p:spPr>
      </p:pic>
      <p:pic>
        <p:nvPicPr>
          <p:cNvPr id="4100" name="Picture 4" descr="C:\Users\User\Pictures\8NYmG2c9xl4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184" y="4365104"/>
            <a:ext cx="2660526" cy="1995395"/>
          </a:xfrm>
          <a:prstGeom prst="rect">
            <a:avLst/>
          </a:prstGeom>
          <a:noFill/>
        </p:spPr>
      </p:pic>
      <p:pic>
        <p:nvPicPr>
          <p:cNvPr id="4101" name="Picture 5" descr="C:\Users\User\Desktop\IMG_0222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5856" y="3068960"/>
            <a:ext cx="2880320" cy="2160240"/>
          </a:xfrm>
          <a:prstGeom prst="rect">
            <a:avLst/>
          </a:prstGeom>
          <a:noFill/>
        </p:spPr>
      </p:pic>
      <p:pic>
        <p:nvPicPr>
          <p:cNvPr id="4102" name="Picture 6" descr="C:\Users\User\Desktop\P1140285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6136" y="764704"/>
            <a:ext cx="3024336" cy="2268252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08012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Развлечения с родителями за пределами ДОУ</a:t>
            </a:r>
            <a:endParaRPr lang="ru-RU" b="1" dirty="0"/>
          </a:p>
        </p:txBody>
      </p:sp>
      <p:pic>
        <p:nvPicPr>
          <p:cNvPr id="4" name="Содержимое 3" descr="getImageCA4KCA3I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1520" y="4077072"/>
            <a:ext cx="4425124" cy="2232248"/>
          </a:xfrm>
        </p:spPr>
      </p:pic>
      <p:pic>
        <p:nvPicPr>
          <p:cNvPr id="5122" name="Picture 2" descr="C:\Users\User\Pictures\getImageCAC0U6HY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836712"/>
            <a:ext cx="3775968" cy="2831976"/>
          </a:xfrm>
          <a:prstGeom prst="rect">
            <a:avLst/>
          </a:prstGeom>
          <a:noFill/>
        </p:spPr>
      </p:pic>
      <p:pic>
        <p:nvPicPr>
          <p:cNvPr id="5123" name="Picture 3" descr="C:\Users\User\Pictures\getImageCAS88FYS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1340768"/>
            <a:ext cx="3384376" cy="2538282"/>
          </a:xfrm>
          <a:prstGeom prst="rect">
            <a:avLst/>
          </a:prstGeom>
          <a:noFill/>
        </p:spPr>
      </p:pic>
      <p:pic>
        <p:nvPicPr>
          <p:cNvPr id="5124" name="Picture 4" descr="C:\Users\User\Pictures\getImageCAXW2H76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4221088"/>
            <a:ext cx="4032448" cy="2198758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Развлечения, праздники в ДОУ</a:t>
            </a:r>
            <a:endParaRPr lang="ru-RU" b="1" dirty="0"/>
          </a:p>
        </p:txBody>
      </p:sp>
      <p:pic>
        <p:nvPicPr>
          <p:cNvPr id="2052" name="Picture 4" descr="C:\Users\User\Desktop\IMG_155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6096" y="980728"/>
            <a:ext cx="3384376" cy="2538282"/>
          </a:xfrm>
          <a:prstGeom prst="rect">
            <a:avLst/>
          </a:prstGeom>
          <a:noFill/>
        </p:spPr>
      </p:pic>
      <p:pic>
        <p:nvPicPr>
          <p:cNvPr id="2051" name="Picture 3" descr="C:\Users\User\Desktop\IMG_154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908720"/>
            <a:ext cx="3419872" cy="2564904"/>
          </a:xfrm>
          <a:prstGeom prst="rect">
            <a:avLst/>
          </a:prstGeom>
          <a:noFill/>
        </p:spPr>
      </p:pic>
      <p:pic>
        <p:nvPicPr>
          <p:cNvPr id="2053" name="Picture 5" descr="C:\Users\User\Desktop\IMG_152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3789040"/>
            <a:ext cx="6156176" cy="2664296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Участие родителей в утренниках</a:t>
            </a:r>
            <a:endParaRPr lang="ru-RU" b="1" dirty="0"/>
          </a:p>
        </p:txBody>
      </p:sp>
      <p:pic>
        <p:nvPicPr>
          <p:cNvPr id="4" name="Содержимое 3" descr="IMG_0279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9992" y="764704"/>
            <a:ext cx="3600400" cy="2700300"/>
          </a:xfrm>
        </p:spPr>
      </p:pic>
      <p:pic>
        <p:nvPicPr>
          <p:cNvPr id="6146" name="Picture 2" descr="C:\Users\User\Desktop\IMG_019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3717032"/>
            <a:ext cx="3816424" cy="2862318"/>
          </a:xfrm>
          <a:prstGeom prst="rect">
            <a:avLst/>
          </a:prstGeom>
          <a:noFill/>
        </p:spPr>
      </p:pic>
      <p:pic>
        <p:nvPicPr>
          <p:cNvPr id="6147" name="Picture 3" descr="C:\Users\User\Desktop\для е.А.Андрейчук\родители\P104025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764704"/>
            <a:ext cx="3851920" cy="2888940"/>
          </a:xfrm>
          <a:prstGeom prst="rect">
            <a:avLst/>
          </a:prstGeom>
          <a:noFill/>
        </p:spPr>
      </p:pic>
      <p:pic>
        <p:nvPicPr>
          <p:cNvPr id="6148" name="Picture 4" descr="C:\Users\User\Desktop\P114036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4" y="3573016"/>
            <a:ext cx="4064315" cy="3048236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648072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Субботники , ремонт, оформление участков</a:t>
            </a:r>
            <a:endParaRPr lang="ru-RU" sz="2800" b="1" dirty="0"/>
          </a:p>
        </p:txBody>
      </p:sp>
      <p:pic>
        <p:nvPicPr>
          <p:cNvPr id="6146" name="Picture 2" descr="C:\Users\User\Documents\мо\для е.А.Андрейчук\родители\S73F913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24744"/>
            <a:ext cx="3613690" cy="2032701"/>
          </a:xfrm>
          <a:prstGeom prst="rect">
            <a:avLst/>
          </a:prstGeom>
          <a:noFill/>
        </p:spPr>
      </p:pic>
      <p:pic>
        <p:nvPicPr>
          <p:cNvPr id="6147" name="Picture 3" descr="C:\Users\User\Documents\мо\для е.А.Андрейчук\родители\S73F9122.JPG"/>
          <p:cNvPicPr>
            <a:picLocks noChangeAspect="1" noChangeArrowheads="1"/>
          </p:cNvPicPr>
          <p:nvPr/>
        </p:nvPicPr>
        <p:blipFill>
          <a:blip r:embed="rId3" cstate="print"/>
          <a:srcRect l="5113" r="26375"/>
          <a:stretch>
            <a:fillRect/>
          </a:stretch>
        </p:blipFill>
        <p:spPr bwMode="auto">
          <a:xfrm>
            <a:off x="395536" y="3573016"/>
            <a:ext cx="3312368" cy="2719552"/>
          </a:xfrm>
          <a:prstGeom prst="rect">
            <a:avLst/>
          </a:prstGeom>
          <a:noFill/>
        </p:spPr>
      </p:pic>
      <p:pic>
        <p:nvPicPr>
          <p:cNvPr id="6148" name="Picture 4" descr="C:\Users\User\Documents\мо\для е.А.Андрейчук\родители\S73F9121.JPG"/>
          <p:cNvPicPr>
            <a:picLocks noChangeAspect="1" noChangeArrowheads="1"/>
          </p:cNvPicPr>
          <p:nvPr/>
        </p:nvPicPr>
        <p:blipFill>
          <a:blip r:embed="rId4" cstate="print"/>
          <a:srcRect r="17713"/>
          <a:stretch>
            <a:fillRect/>
          </a:stretch>
        </p:blipFill>
        <p:spPr bwMode="auto">
          <a:xfrm>
            <a:off x="4932040" y="1052736"/>
            <a:ext cx="2736304" cy="1870490"/>
          </a:xfrm>
          <a:prstGeom prst="rect">
            <a:avLst/>
          </a:prstGeom>
          <a:noFill/>
        </p:spPr>
      </p:pic>
      <p:pic>
        <p:nvPicPr>
          <p:cNvPr id="1026" name="Picture 2" descr="E:\мо\getImageCA18W636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3968" y="3140968"/>
            <a:ext cx="4208016" cy="3156012"/>
          </a:xfrm>
          <a:prstGeom prst="rect">
            <a:avLst/>
          </a:prstGeom>
          <a:noFill/>
        </p:spPr>
      </p:pic>
      <p:pic>
        <p:nvPicPr>
          <p:cNvPr id="7" name="Picture 2" descr="C:\Users\User\Documents\мо\для е.А.Андрейчук\родители\S73F9132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192" y="1129156"/>
            <a:ext cx="3613690" cy="2032701"/>
          </a:xfrm>
          <a:prstGeom prst="rect">
            <a:avLst/>
          </a:prstGeom>
          <a:noFill/>
        </p:spPr>
      </p:pic>
      <p:pic>
        <p:nvPicPr>
          <p:cNvPr id="8" name="Picture 3" descr="C:\Users\User\Documents\мо\для е.А.Андрейчук\родители\S73F9122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3577428"/>
            <a:ext cx="3312368" cy="2719552"/>
          </a:xfrm>
          <a:prstGeom prst="rect">
            <a:avLst/>
          </a:prstGeom>
          <a:noFill/>
        </p:spPr>
      </p:pic>
      <p:pic>
        <p:nvPicPr>
          <p:cNvPr id="9" name="Picture 4" descr="C:\Users\User\Documents\мо\для е.А.Андрейчук\родители\S73F9121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93704" y="1057148"/>
            <a:ext cx="2736304" cy="187049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640960" cy="504056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/>
              <a:t>Тематические недели и организация выставок</a:t>
            </a:r>
            <a:endParaRPr lang="ru-RU" sz="3200" b="1" dirty="0"/>
          </a:p>
        </p:txBody>
      </p:sp>
      <p:pic>
        <p:nvPicPr>
          <p:cNvPr id="8194" name="Picture 2" descr="C:\Users\User\Documents\мо\IMG_022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2664296" cy="2102564"/>
          </a:xfrm>
          <a:prstGeom prst="rect">
            <a:avLst/>
          </a:prstGeom>
          <a:noFill/>
        </p:spPr>
      </p:pic>
      <p:pic>
        <p:nvPicPr>
          <p:cNvPr id="8195" name="Picture 3" descr="D:\DCIM\101___03\IMG_015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3933056"/>
            <a:ext cx="4057493" cy="2592288"/>
          </a:xfrm>
          <a:prstGeom prst="rect">
            <a:avLst/>
          </a:prstGeom>
          <a:noFill/>
        </p:spPr>
      </p:pic>
      <p:pic>
        <p:nvPicPr>
          <p:cNvPr id="8196" name="Picture 4" descr="D:\DCIM\101___03\IMG_040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176" y="908720"/>
            <a:ext cx="2736304" cy="2052228"/>
          </a:xfrm>
          <a:prstGeom prst="rect">
            <a:avLst/>
          </a:prstGeom>
          <a:noFill/>
        </p:spPr>
      </p:pic>
      <p:pic>
        <p:nvPicPr>
          <p:cNvPr id="8197" name="Picture 5" descr="D:\DCIM\101___03\IMG_040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3573016"/>
            <a:ext cx="3960440" cy="2970330"/>
          </a:xfrm>
          <a:prstGeom prst="rect">
            <a:avLst/>
          </a:prstGeom>
          <a:noFill/>
        </p:spPr>
      </p:pic>
      <p:pic>
        <p:nvPicPr>
          <p:cNvPr id="8198" name="Picture 6" descr="D:\DCIM\101___03\IMG_0381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3808" y="908720"/>
            <a:ext cx="2808312" cy="2566468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/>
              <a:t>Изготовление дидактического материала, создание развивающей среды</a:t>
            </a:r>
            <a:endParaRPr lang="ru-RU" sz="3200" b="1" dirty="0"/>
          </a:p>
        </p:txBody>
      </p:sp>
      <p:pic>
        <p:nvPicPr>
          <p:cNvPr id="7170" name="Picture 2" descr="D:\DCIM\101___03\IMG_035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2120" y="764704"/>
            <a:ext cx="3096344" cy="2321595"/>
          </a:xfrm>
          <a:prstGeom prst="rect">
            <a:avLst/>
          </a:prstGeom>
          <a:noFill/>
        </p:spPr>
      </p:pic>
      <p:pic>
        <p:nvPicPr>
          <p:cNvPr id="7171" name="Picture 3" descr="D:\DCIM\101___03\IMG_035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3968" y="3284984"/>
            <a:ext cx="3960440" cy="2982706"/>
          </a:xfrm>
          <a:prstGeom prst="rect">
            <a:avLst/>
          </a:prstGeom>
          <a:noFill/>
        </p:spPr>
      </p:pic>
      <p:pic>
        <p:nvPicPr>
          <p:cNvPr id="7172" name="Picture 4" descr="C:\Users\User\Documents\мо\getImageCA1GWI6T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3320828" cy="4272136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>Написание статей в печатных изданиях</a:t>
            </a:r>
            <a:endParaRPr lang="ru-RU" sz="3600" b="1" dirty="0"/>
          </a:p>
        </p:txBody>
      </p:sp>
      <p:pic>
        <p:nvPicPr>
          <p:cNvPr id="9218" name="Picture 2" descr="D:\DCIM\101___03\IMG_039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836712"/>
            <a:ext cx="2279712" cy="3039616"/>
          </a:xfrm>
          <a:prstGeom prst="rect">
            <a:avLst/>
          </a:prstGeom>
          <a:noFill/>
        </p:spPr>
      </p:pic>
      <p:pic>
        <p:nvPicPr>
          <p:cNvPr id="9219" name="Picture 3" descr="D:\DCIM\101___03\IMG_039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1800" y="836712"/>
            <a:ext cx="2088232" cy="2968389"/>
          </a:xfrm>
          <a:prstGeom prst="rect">
            <a:avLst/>
          </a:prstGeom>
          <a:noFill/>
        </p:spPr>
      </p:pic>
      <p:pic>
        <p:nvPicPr>
          <p:cNvPr id="9220" name="Picture 4" descr="D:\DCIM\101___03\IMG_039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104" y="980728"/>
            <a:ext cx="3384376" cy="2456066"/>
          </a:xfrm>
          <a:prstGeom prst="rect">
            <a:avLst/>
          </a:prstGeom>
          <a:noFill/>
        </p:spPr>
      </p:pic>
      <p:pic>
        <p:nvPicPr>
          <p:cNvPr id="9221" name="Picture 5" descr="D:\DCIM\101___03\IMG_0396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4005064"/>
            <a:ext cx="3024336" cy="2524590"/>
          </a:xfrm>
          <a:prstGeom prst="rect">
            <a:avLst/>
          </a:prstGeom>
          <a:noFill/>
        </p:spPr>
      </p:pic>
      <p:pic>
        <p:nvPicPr>
          <p:cNvPr id="9222" name="Picture 6" descr="D:\DCIM\101___03\IMG_0398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4077072"/>
            <a:ext cx="4248472" cy="2529952"/>
          </a:xfrm>
          <a:prstGeom prst="rect">
            <a:avLst/>
          </a:prstGeom>
          <a:noFill/>
        </p:spPr>
      </p:pic>
      <p:pic>
        <p:nvPicPr>
          <p:cNvPr id="9223" name="Picture 7" descr="D:\DCIM\101___03\IMG_0397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591795">
            <a:off x="3147277" y="2928243"/>
            <a:ext cx="2736304" cy="1507286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648072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                 Тематические выставки  </a:t>
            </a:r>
            <a:endParaRPr lang="ru-RU" sz="3200" b="1" dirty="0"/>
          </a:p>
        </p:txBody>
      </p:sp>
      <p:pic>
        <p:nvPicPr>
          <p:cNvPr id="2050" name="Picture 2" descr="C:\Users\User\Documents\работы детей\P113080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2784310" cy="2088232"/>
          </a:xfrm>
          <a:prstGeom prst="rect">
            <a:avLst/>
          </a:prstGeom>
          <a:noFill/>
        </p:spPr>
      </p:pic>
      <p:pic>
        <p:nvPicPr>
          <p:cNvPr id="2051" name="Picture 3" descr="C:\Users\User\Documents\работы детей\P113079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1358" y="4581128"/>
            <a:ext cx="2000889" cy="1868270"/>
          </a:xfrm>
          <a:prstGeom prst="rect">
            <a:avLst/>
          </a:prstGeom>
          <a:noFill/>
        </p:spPr>
      </p:pic>
      <p:pic>
        <p:nvPicPr>
          <p:cNvPr id="2052" name="Picture 4" descr="C:\Users\User\Documents\работы детей\P113078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1760" y="4005064"/>
            <a:ext cx="1982543" cy="2410150"/>
          </a:xfrm>
          <a:prstGeom prst="rect">
            <a:avLst/>
          </a:prstGeom>
          <a:noFill/>
        </p:spPr>
      </p:pic>
      <p:pic>
        <p:nvPicPr>
          <p:cNvPr id="2053" name="Picture 5" descr="C:\Users\User\Documents\работы детей\P1130773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224" y="764704"/>
            <a:ext cx="2257432" cy="3068960"/>
          </a:xfrm>
          <a:prstGeom prst="rect">
            <a:avLst/>
          </a:prstGeom>
          <a:noFill/>
        </p:spPr>
      </p:pic>
      <p:pic>
        <p:nvPicPr>
          <p:cNvPr id="2054" name="Picture 6" descr="C:\Users\User\Documents\работы детей\P1120458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9992" y="4005064"/>
            <a:ext cx="4355976" cy="2469804"/>
          </a:xfrm>
          <a:prstGeom prst="rect">
            <a:avLst/>
          </a:prstGeom>
          <a:noFill/>
        </p:spPr>
      </p:pic>
      <p:pic>
        <p:nvPicPr>
          <p:cNvPr id="2055" name="Picture 7" descr="C:\Users\User\Documents\работы детей\P1120403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1840" y="1052736"/>
            <a:ext cx="3248526" cy="2592288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628800"/>
            <a:ext cx="8305800" cy="3096344"/>
          </a:xfrm>
        </p:spPr>
        <p:txBody>
          <a:bodyPr>
            <a:normAutofit/>
          </a:bodyPr>
          <a:lstStyle/>
          <a:p>
            <a:r>
              <a:rPr lang="ru-RU" b="1" dirty="0" smtClean="0"/>
              <a:t>Цель: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создание единого образовательного пространства ДОУ и семьи </a:t>
            </a:r>
            <a:endParaRPr lang="ru-RU" b="1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20080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      Газеты в группах для родителей</a:t>
            </a:r>
            <a:endParaRPr lang="ru-RU" sz="3200" b="1" dirty="0"/>
          </a:p>
        </p:txBody>
      </p:sp>
      <p:pic>
        <p:nvPicPr>
          <p:cNvPr id="10242" name="Picture 2" descr="D:\DCIM\101___03\IMG_038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1124744"/>
            <a:ext cx="3358340" cy="2474780"/>
          </a:xfrm>
          <a:prstGeom prst="rect">
            <a:avLst/>
          </a:prstGeom>
          <a:noFill/>
        </p:spPr>
      </p:pic>
      <p:pic>
        <p:nvPicPr>
          <p:cNvPr id="10243" name="Picture 3" descr="C:\Users\User\Documents\мо\getImageCA8N397S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124744"/>
            <a:ext cx="3631952" cy="2831976"/>
          </a:xfrm>
          <a:prstGeom prst="rect">
            <a:avLst/>
          </a:prstGeom>
          <a:noFill/>
        </p:spPr>
      </p:pic>
      <p:pic>
        <p:nvPicPr>
          <p:cNvPr id="10244" name="Picture 4" descr="C:\Users\User\Documents\мо\P114040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9992" y="3861048"/>
            <a:ext cx="3816424" cy="2642139"/>
          </a:xfrm>
          <a:prstGeom prst="rect">
            <a:avLst/>
          </a:prstGeom>
          <a:noFill/>
        </p:spPr>
      </p:pic>
      <p:pic>
        <p:nvPicPr>
          <p:cNvPr id="10245" name="Picture 5" descr="C:\Users\User\Documents\мо\getImageCALQVT0M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4293096"/>
            <a:ext cx="3599292" cy="2166241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648072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        Участие в городских конкурсах</a:t>
            </a:r>
            <a:endParaRPr lang="ru-RU" sz="3200" b="1" dirty="0"/>
          </a:p>
        </p:txBody>
      </p:sp>
      <p:pic>
        <p:nvPicPr>
          <p:cNvPr id="1026" name="Picture 2" descr="D:\садовские грамоты\1 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192" y="3573016"/>
            <a:ext cx="1872208" cy="2577040"/>
          </a:xfrm>
          <a:prstGeom prst="rect">
            <a:avLst/>
          </a:prstGeom>
          <a:noFill/>
        </p:spPr>
      </p:pic>
      <p:pic>
        <p:nvPicPr>
          <p:cNvPr id="1027" name="Picture 3" descr="D:\садовские грамоты\2 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980728"/>
            <a:ext cx="1728192" cy="2378805"/>
          </a:xfrm>
          <a:prstGeom prst="rect">
            <a:avLst/>
          </a:prstGeom>
          <a:noFill/>
        </p:spPr>
      </p:pic>
      <p:pic>
        <p:nvPicPr>
          <p:cNvPr id="1028" name="Picture 4" descr="D:\садовские грамоты\6 0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836712"/>
            <a:ext cx="1778659" cy="2448272"/>
          </a:xfrm>
          <a:prstGeom prst="rect">
            <a:avLst/>
          </a:prstGeom>
          <a:noFill/>
        </p:spPr>
      </p:pic>
      <p:pic>
        <p:nvPicPr>
          <p:cNvPr id="1029" name="Picture 5" descr="D:\садовские грамоты\7 00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184" y="1052736"/>
            <a:ext cx="1728192" cy="2378805"/>
          </a:xfrm>
          <a:prstGeom prst="rect">
            <a:avLst/>
          </a:prstGeom>
          <a:noFill/>
        </p:spPr>
      </p:pic>
      <p:pic>
        <p:nvPicPr>
          <p:cNvPr id="1030" name="Picture 6" descr="D:\садовские грамоты\9 001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7745" y="3501008"/>
            <a:ext cx="1944216" cy="2676155"/>
          </a:xfrm>
          <a:prstGeom prst="rect">
            <a:avLst/>
          </a:prstGeom>
          <a:noFill/>
        </p:spPr>
      </p:pic>
      <p:pic>
        <p:nvPicPr>
          <p:cNvPr id="1031" name="Picture 7" descr="D:\садовские грамоты\10 001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3968" y="3573016"/>
            <a:ext cx="1872208" cy="2577039"/>
          </a:xfrm>
          <a:prstGeom prst="rect">
            <a:avLst/>
          </a:prstGeom>
          <a:noFill/>
        </p:spPr>
      </p:pic>
      <p:pic>
        <p:nvPicPr>
          <p:cNvPr id="1032" name="Picture 8" descr="D:\садовские грамоты\11 001.jpg"/>
          <p:cNvPicPr>
            <a:picLocks noChangeAspect="1" noChangeArrowheads="1"/>
          </p:cNvPicPr>
          <p:nvPr/>
        </p:nvPicPr>
        <p:blipFill>
          <a:blip r:embed="rId8" cstate="print"/>
          <a:srcRect l="15313" t="13251" r="19649" b="17450"/>
          <a:stretch>
            <a:fillRect/>
          </a:stretch>
        </p:blipFill>
        <p:spPr bwMode="auto">
          <a:xfrm>
            <a:off x="4283968" y="980728"/>
            <a:ext cx="1584176" cy="2323458"/>
          </a:xfrm>
          <a:prstGeom prst="rect">
            <a:avLst/>
          </a:prstGeom>
          <a:noFill/>
        </p:spPr>
      </p:pic>
      <p:pic>
        <p:nvPicPr>
          <p:cNvPr id="1033" name="Picture 9" descr="D:\садовские грамоты\14 001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3501008"/>
            <a:ext cx="1872208" cy="2550553"/>
          </a:xfrm>
          <a:prstGeom prst="rect">
            <a:avLst/>
          </a:prstGeom>
          <a:noFill/>
        </p:spPr>
      </p:pic>
      <p:pic>
        <p:nvPicPr>
          <p:cNvPr id="11" name="Picture 3" descr="D:\садовские грамоты\2 001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7744" y="1052736"/>
            <a:ext cx="1728192" cy="2378805"/>
          </a:xfrm>
          <a:prstGeom prst="rect">
            <a:avLst/>
          </a:prstGeom>
          <a:noFill/>
        </p:spPr>
      </p:pic>
      <p:pic>
        <p:nvPicPr>
          <p:cNvPr id="12" name="Picture 4" descr="D:\садовские грамоты\6 001.jp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908720"/>
            <a:ext cx="1778659" cy="2448272"/>
          </a:xfrm>
          <a:prstGeom prst="rect">
            <a:avLst/>
          </a:prstGeom>
          <a:noFill/>
        </p:spPr>
      </p:pic>
      <p:pic>
        <p:nvPicPr>
          <p:cNvPr id="13" name="Picture 8" descr="D:\садовские грамоты\11 001.jpg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3968" y="1052736"/>
            <a:ext cx="1584176" cy="2323458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936104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Принципы работы:</a:t>
            </a:r>
            <a:endParaRPr lang="ru-RU" sz="3600" b="1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12568"/>
          </a:xfrm>
        </p:spPr>
        <p:txBody>
          <a:bodyPr>
            <a:normAutofit/>
          </a:bodyPr>
          <a:lstStyle/>
          <a:p>
            <a:pPr marL="742950" indent="-742950">
              <a:buNone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1. Партнерство (общение на равных).</a:t>
            </a:r>
          </a:p>
          <a:p>
            <a:pPr marL="742950" indent="-742950">
              <a:buNone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2.  Единое понимание педагогами и родителями целей и задач воспитания.</a:t>
            </a:r>
          </a:p>
          <a:p>
            <a:pPr marL="742950" indent="-742950">
              <a:buNone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3.  Уважение и доверие, помощь ребенку, как со стороны педагогов, так и со стороны родителей.</a:t>
            </a:r>
          </a:p>
          <a:p>
            <a:pPr marL="742950" indent="-742950">
              <a:buNone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4.  Максимальное использование воспитательных возможностей коллектива и семьи в совместной работе с детьми.</a:t>
            </a:r>
          </a:p>
          <a:p>
            <a:pPr marL="742950" indent="-742950">
              <a:buNone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5.  Мониторинг. </a:t>
            </a:r>
          </a:p>
          <a:p>
            <a:pPr marL="742950" indent="-742950">
              <a:buNone/>
            </a:pPr>
            <a:endParaRPr lang="ru-RU" sz="28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indent="-742950">
              <a:buNone/>
            </a:pPr>
            <a:endParaRPr lang="ru-RU" sz="36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indent="-742950">
              <a:buAutoNum type="arabicPeriod"/>
            </a:pPr>
            <a:endParaRPr lang="ru-RU" sz="36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864096"/>
          </a:xfrm>
        </p:spPr>
        <p:txBody>
          <a:bodyPr/>
          <a:lstStyle/>
          <a:p>
            <a:r>
              <a:rPr lang="ru-RU" b="1" dirty="0" smtClean="0"/>
              <a:t>Направления 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96752"/>
            <a:ext cx="8640960" cy="5127848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1. Самообразование педагогов.</a:t>
            </a:r>
          </a:p>
          <a:p>
            <a:pPr marL="514350" indent="-514350">
              <a:buNone/>
            </a:pP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2. Изучение семьи и установление с ней контактов.</a:t>
            </a:r>
          </a:p>
          <a:p>
            <a:pPr marL="514350" indent="-514350">
              <a:buNone/>
            </a:pP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3. Планирование и организация различных форм сотрудничества.</a:t>
            </a:r>
          </a:p>
          <a:p>
            <a:pPr marL="514350" indent="-514350">
              <a:buNone/>
            </a:pP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4. Просвещение родителей и повышение их компетентности.</a:t>
            </a:r>
          </a:p>
          <a:p>
            <a:pPr marL="514350" indent="-514350">
              <a:buNone/>
            </a:pP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5. Вовлечение родителей в </a:t>
            </a:r>
            <a:r>
              <a:rPr lang="ru-RU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педпроцесс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в управление </a:t>
            </a:r>
            <a:r>
              <a:rPr lang="ru-RU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педпроцессом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(ФГТ).</a:t>
            </a:r>
          </a:p>
          <a:p>
            <a:pPr marL="514350" indent="-514350">
              <a:buAutoNum type="arabicPeriod" startAt="3"/>
            </a:pP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endParaRPr lang="ru-RU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/>
              <a:t>Демонстрация условий созданных в ДОУ</a:t>
            </a:r>
            <a:br>
              <a:rPr lang="ru-RU" sz="3200" b="1" dirty="0" smtClean="0"/>
            </a:br>
            <a:r>
              <a:rPr lang="ru-RU" sz="3200" b="1" dirty="0" smtClean="0"/>
              <a:t>                             для ребенка.</a:t>
            </a:r>
            <a:endParaRPr lang="ru-RU" sz="3200" dirty="0"/>
          </a:p>
        </p:txBody>
      </p:sp>
      <p:pic>
        <p:nvPicPr>
          <p:cNvPr id="2050" name="Picture 2" descr="D:\DCIM\101___03\IMG_036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980728"/>
            <a:ext cx="3862396" cy="2423596"/>
          </a:xfrm>
          <a:prstGeom prst="rect">
            <a:avLst/>
          </a:prstGeom>
          <a:noFill/>
        </p:spPr>
      </p:pic>
      <p:pic>
        <p:nvPicPr>
          <p:cNvPr id="2052" name="Picture 4" descr="D:\DCIM\101___03\IMG_037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4077072"/>
            <a:ext cx="3895101" cy="2406575"/>
          </a:xfrm>
          <a:prstGeom prst="rect">
            <a:avLst/>
          </a:prstGeom>
          <a:noFill/>
        </p:spPr>
      </p:pic>
      <p:pic>
        <p:nvPicPr>
          <p:cNvPr id="2053" name="Picture 5" descr="D:\DCIM\101___03\IMG_037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3933056"/>
            <a:ext cx="3456384" cy="2487140"/>
          </a:xfrm>
          <a:prstGeom prst="rect">
            <a:avLst/>
          </a:prstGeom>
          <a:noFill/>
        </p:spPr>
      </p:pic>
      <p:pic>
        <p:nvPicPr>
          <p:cNvPr id="2054" name="Picture 6" descr="D:\DCIM\101___03\IMG_0377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124744"/>
            <a:ext cx="3600400" cy="2559489"/>
          </a:xfrm>
          <a:prstGeom prst="rect">
            <a:avLst/>
          </a:prstGeom>
          <a:noFill/>
        </p:spPr>
      </p:pic>
      <p:pic>
        <p:nvPicPr>
          <p:cNvPr id="2051" name="Picture 3" descr="D:\DCIM\101___03\IMG_0369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832" y="2492896"/>
            <a:ext cx="3024336" cy="2032243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568952" cy="576064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>Организация консультативной деятельности</a:t>
            </a:r>
            <a:endParaRPr lang="ru-RU" sz="3600" b="1" dirty="0"/>
          </a:p>
        </p:txBody>
      </p:sp>
      <p:pic>
        <p:nvPicPr>
          <p:cNvPr id="1026" name="Picture 2" descr="D:\DCIM\101___03\IMG_034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836712"/>
            <a:ext cx="3525767" cy="2376264"/>
          </a:xfrm>
          <a:prstGeom prst="rect">
            <a:avLst/>
          </a:prstGeom>
          <a:noFill/>
        </p:spPr>
      </p:pic>
      <p:pic>
        <p:nvPicPr>
          <p:cNvPr id="1027" name="Picture 3" descr="D:\DCIM\101___03\IMG_034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4581128"/>
            <a:ext cx="3672408" cy="2024387"/>
          </a:xfrm>
          <a:prstGeom prst="rect">
            <a:avLst/>
          </a:prstGeom>
          <a:noFill/>
        </p:spPr>
      </p:pic>
      <p:pic>
        <p:nvPicPr>
          <p:cNvPr id="1028" name="Picture 4" descr="D:\DCIM\101___03\IMG_034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088" y="836712"/>
            <a:ext cx="3456384" cy="2226709"/>
          </a:xfrm>
          <a:prstGeom prst="rect">
            <a:avLst/>
          </a:prstGeom>
          <a:noFill/>
        </p:spPr>
      </p:pic>
      <p:pic>
        <p:nvPicPr>
          <p:cNvPr id="1029" name="Picture 5" descr="D:\DCIM\101___03\IMG_0349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4653136"/>
            <a:ext cx="3540093" cy="1867815"/>
          </a:xfrm>
          <a:prstGeom prst="rect">
            <a:avLst/>
          </a:prstGeom>
          <a:noFill/>
        </p:spPr>
      </p:pic>
      <p:pic>
        <p:nvPicPr>
          <p:cNvPr id="1030" name="Picture 6" descr="D:\DCIM\101___03\IMG_0357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62808" y="2420888"/>
            <a:ext cx="4181872" cy="2371088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>Центр развития детей не посещающих ДОУ</a:t>
            </a:r>
            <a:r>
              <a:rPr lang="ru-RU" b="1" dirty="0" smtClean="0"/>
              <a:t>. </a:t>
            </a:r>
            <a:endParaRPr lang="ru-RU" b="1" dirty="0"/>
          </a:p>
        </p:txBody>
      </p:sp>
      <p:pic>
        <p:nvPicPr>
          <p:cNvPr id="4" name="Содержимое 3" descr="DSCF1119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6" y="980728"/>
            <a:ext cx="3732716" cy="2785687"/>
          </a:xfrm>
        </p:spPr>
      </p:pic>
      <p:pic>
        <p:nvPicPr>
          <p:cNvPr id="3074" name="Picture 2" descr="D:\DCIM\101___03\IMG_038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3284984"/>
            <a:ext cx="4355976" cy="3266982"/>
          </a:xfrm>
          <a:prstGeom prst="rect">
            <a:avLst/>
          </a:prstGeom>
          <a:noFill/>
        </p:spPr>
      </p:pic>
      <p:pic>
        <p:nvPicPr>
          <p:cNvPr id="3075" name="Picture 3" descr="D:\DCIM\101___03\IMG_038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3861048"/>
            <a:ext cx="3672408" cy="2754306"/>
          </a:xfrm>
          <a:prstGeom prst="rect">
            <a:avLst/>
          </a:prstGeom>
          <a:noFill/>
        </p:spPr>
      </p:pic>
      <p:pic>
        <p:nvPicPr>
          <p:cNvPr id="3076" name="Picture 4" descr="D:\DCIM\101___03\IMG_039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692696"/>
            <a:ext cx="3024336" cy="2430603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Мини-газета «тополиный пух»</a:t>
            </a:r>
            <a:endParaRPr lang="ru-RU" b="1" dirty="0"/>
          </a:p>
        </p:txBody>
      </p:sp>
      <p:pic>
        <p:nvPicPr>
          <p:cNvPr id="6" name="Содержимое 5" descr="IMG_0341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72000" y="1628800"/>
            <a:ext cx="4248472" cy="4790830"/>
          </a:xfrm>
        </p:spPr>
      </p:pic>
      <p:pic>
        <p:nvPicPr>
          <p:cNvPr id="7" name="Рисунок 6" descr="IMG_034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23528" y="2420888"/>
            <a:ext cx="5375348" cy="4057914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Кружки нашего сада</a:t>
            </a:r>
            <a:endParaRPr lang="ru-RU" b="1" dirty="0"/>
          </a:p>
        </p:txBody>
      </p:sp>
      <p:pic>
        <p:nvPicPr>
          <p:cNvPr id="5122" name="Picture 2" descr="D:\DCIM\101___03\IMG_040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44" y="260648"/>
            <a:ext cx="2859782" cy="3202911"/>
          </a:xfrm>
          <a:prstGeom prst="rect">
            <a:avLst/>
          </a:prstGeom>
          <a:noFill/>
        </p:spPr>
      </p:pic>
      <p:pic>
        <p:nvPicPr>
          <p:cNvPr id="5123" name="Picture 3" descr="D:\DCIM\101___03\IMG_040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980728"/>
            <a:ext cx="3995936" cy="2996952"/>
          </a:xfrm>
          <a:prstGeom prst="rect">
            <a:avLst/>
          </a:prstGeom>
          <a:noFill/>
        </p:spPr>
      </p:pic>
      <p:pic>
        <p:nvPicPr>
          <p:cNvPr id="1026" name="Picture 2" descr="D:\P1150649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5896" y="3429000"/>
            <a:ext cx="4536504" cy="305853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347</TotalTime>
  <Words>200</Words>
  <Application>Microsoft Office PowerPoint</Application>
  <PresentationFormat>Экран (4:3)</PresentationFormat>
  <Paragraphs>33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Calibri</vt:lpstr>
      <vt:lpstr>Constantia</vt:lpstr>
      <vt:lpstr>Times New Roman</vt:lpstr>
      <vt:lpstr>Wingdings 2</vt:lpstr>
      <vt:lpstr>Поток</vt:lpstr>
      <vt:lpstr>Инновационные формы работы ДОУ с семьями воспитанников. </vt:lpstr>
      <vt:lpstr>Цель: создание единого образовательного пространства ДОУ и семьи </vt:lpstr>
      <vt:lpstr>Принципы работы:</vt:lpstr>
      <vt:lpstr>Направления </vt:lpstr>
      <vt:lpstr>Демонстрация условий созданных в ДОУ                              для ребенка.</vt:lpstr>
      <vt:lpstr>Организация консультативной деятельности</vt:lpstr>
      <vt:lpstr>Центр развития детей не посещающих ДОУ. </vt:lpstr>
      <vt:lpstr>Мини-газета «тополиный пух»</vt:lpstr>
      <vt:lpstr>Кружки нашего сада</vt:lpstr>
      <vt:lpstr>Родительские собрания</vt:lpstr>
      <vt:lpstr>экскурсии</vt:lpstr>
      <vt:lpstr>Развлечения с родителями за пределами ДОУ</vt:lpstr>
      <vt:lpstr>Развлечения, праздники в ДОУ</vt:lpstr>
      <vt:lpstr>Участие родителей в утренниках</vt:lpstr>
      <vt:lpstr>Субботники , ремонт, оформление участков</vt:lpstr>
      <vt:lpstr>Тематические недели и организация выставок</vt:lpstr>
      <vt:lpstr>Изготовление дидактического материала, создание развивающей среды</vt:lpstr>
      <vt:lpstr>Написание статей в печатных изданиях</vt:lpstr>
      <vt:lpstr>                 Тематические выставки  </vt:lpstr>
      <vt:lpstr>      Газеты в группах для родителей</vt:lpstr>
      <vt:lpstr>        Участие в городских конкурсах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Инновационные формы работы с родителями </dc:title>
  <dc:creator>User</dc:creator>
  <cp:lastModifiedBy>DAY</cp:lastModifiedBy>
  <cp:revision>29</cp:revision>
  <dcterms:created xsi:type="dcterms:W3CDTF">2013-03-09T15:28:45Z</dcterms:created>
  <dcterms:modified xsi:type="dcterms:W3CDTF">2014-02-09T17:21:50Z</dcterms:modified>
</cp:coreProperties>
</file>