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8280400" cy="10801350"/>
  <p:notesSz cx="6858000" cy="9710738"/>
  <p:defaultTextStyle>
    <a:defPPr>
      <a:defRPr lang="ru-RU"/>
    </a:defPPr>
    <a:lvl1pPr marL="0" algn="l" defTabSz="1090171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1pPr>
    <a:lvl2pPr marL="545086" algn="l" defTabSz="1090171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2pPr>
    <a:lvl3pPr marL="1090171" algn="l" defTabSz="1090171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3pPr>
    <a:lvl4pPr marL="1635257" algn="l" defTabSz="1090171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4pPr>
    <a:lvl5pPr marL="2180344" algn="l" defTabSz="1090171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5pPr>
    <a:lvl6pPr marL="2725428" algn="l" defTabSz="1090171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6pPr>
    <a:lvl7pPr marL="3270514" algn="l" defTabSz="1090171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7pPr>
    <a:lvl8pPr marL="3815599" algn="l" defTabSz="1090171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8pPr>
    <a:lvl9pPr marL="4360684" algn="l" defTabSz="1090171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-1464" y="-102"/>
      </p:cViewPr>
      <p:guideLst>
        <p:guide orient="horz" pos="3403"/>
        <p:guide pos="26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21031" y="3355422"/>
            <a:ext cx="7038340" cy="231528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42060" y="6120767"/>
            <a:ext cx="5796280" cy="276034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5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901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52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803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54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705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155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606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9FDBC-5D92-4450-AD15-20F0A6304FD1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F028F-BFAD-4BE7-A373-82760906E0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9FDBC-5D92-4450-AD15-20F0A6304FD1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F028F-BFAD-4BE7-A373-82760906E0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003290" y="432557"/>
            <a:ext cx="1863091" cy="921615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14024" y="432557"/>
            <a:ext cx="5451264" cy="921615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9FDBC-5D92-4450-AD15-20F0A6304FD1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F028F-BFAD-4BE7-A373-82760906E0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9FDBC-5D92-4450-AD15-20F0A6304FD1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F028F-BFAD-4BE7-A373-82760906E0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4096" y="6940868"/>
            <a:ext cx="7038340" cy="2145268"/>
          </a:xfrm>
        </p:spPr>
        <p:txBody>
          <a:bodyPr anchor="t"/>
          <a:lstStyle>
            <a:lvl1pPr algn="l">
              <a:defRPr sz="48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54096" y="4578077"/>
            <a:ext cx="7038340" cy="2362794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5086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9017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3525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8034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2542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7051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81559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6068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9FDBC-5D92-4450-AD15-20F0A6304FD1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F028F-BFAD-4BE7-A373-82760906E0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14023" y="2520318"/>
            <a:ext cx="3657177" cy="7128391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09206" y="2520318"/>
            <a:ext cx="3657177" cy="7128391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9FDBC-5D92-4450-AD15-20F0A6304FD1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F028F-BFAD-4BE7-A373-82760906E0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14021" y="2417806"/>
            <a:ext cx="3658615" cy="1007625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45086" indent="0">
              <a:buNone/>
              <a:defRPr sz="2400" b="1"/>
            </a:lvl2pPr>
            <a:lvl3pPr marL="1090171" indent="0">
              <a:buNone/>
              <a:defRPr sz="2200" b="1"/>
            </a:lvl3pPr>
            <a:lvl4pPr marL="1635257" indent="0">
              <a:buNone/>
              <a:defRPr sz="1900" b="1"/>
            </a:lvl4pPr>
            <a:lvl5pPr marL="2180344" indent="0">
              <a:buNone/>
              <a:defRPr sz="1900" b="1"/>
            </a:lvl5pPr>
            <a:lvl6pPr marL="2725428" indent="0">
              <a:buNone/>
              <a:defRPr sz="1900" b="1"/>
            </a:lvl6pPr>
            <a:lvl7pPr marL="3270514" indent="0">
              <a:buNone/>
              <a:defRPr sz="1900" b="1"/>
            </a:lvl7pPr>
            <a:lvl8pPr marL="3815599" indent="0">
              <a:buNone/>
              <a:defRPr sz="1900" b="1"/>
            </a:lvl8pPr>
            <a:lvl9pPr marL="4360684" indent="0">
              <a:buNone/>
              <a:defRPr sz="1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4021" y="3425430"/>
            <a:ext cx="3658615" cy="62232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206329" y="2417806"/>
            <a:ext cx="3660052" cy="1007625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45086" indent="0">
              <a:buNone/>
              <a:defRPr sz="2400" b="1"/>
            </a:lvl2pPr>
            <a:lvl3pPr marL="1090171" indent="0">
              <a:buNone/>
              <a:defRPr sz="2200" b="1"/>
            </a:lvl3pPr>
            <a:lvl4pPr marL="1635257" indent="0">
              <a:buNone/>
              <a:defRPr sz="1900" b="1"/>
            </a:lvl4pPr>
            <a:lvl5pPr marL="2180344" indent="0">
              <a:buNone/>
              <a:defRPr sz="1900" b="1"/>
            </a:lvl5pPr>
            <a:lvl6pPr marL="2725428" indent="0">
              <a:buNone/>
              <a:defRPr sz="1900" b="1"/>
            </a:lvl6pPr>
            <a:lvl7pPr marL="3270514" indent="0">
              <a:buNone/>
              <a:defRPr sz="1900" b="1"/>
            </a:lvl7pPr>
            <a:lvl8pPr marL="3815599" indent="0">
              <a:buNone/>
              <a:defRPr sz="1900" b="1"/>
            </a:lvl8pPr>
            <a:lvl9pPr marL="4360684" indent="0">
              <a:buNone/>
              <a:defRPr sz="1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206329" y="3425430"/>
            <a:ext cx="3660052" cy="62232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9FDBC-5D92-4450-AD15-20F0A6304FD1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F028F-BFAD-4BE7-A373-82760906E0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9FDBC-5D92-4450-AD15-20F0A6304FD1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F028F-BFAD-4BE7-A373-82760906E0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9FDBC-5D92-4450-AD15-20F0A6304FD1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F028F-BFAD-4BE7-A373-82760906E0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4024" y="430057"/>
            <a:ext cx="2724195" cy="1830228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7406" y="430057"/>
            <a:ext cx="4628975" cy="9218654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14024" y="2260286"/>
            <a:ext cx="2724195" cy="7388425"/>
          </a:xfrm>
        </p:spPr>
        <p:txBody>
          <a:bodyPr/>
          <a:lstStyle>
            <a:lvl1pPr marL="0" indent="0">
              <a:buNone/>
              <a:defRPr sz="1700"/>
            </a:lvl1pPr>
            <a:lvl2pPr marL="545086" indent="0">
              <a:buNone/>
              <a:defRPr sz="1500"/>
            </a:lvl2pPr>
            <a:lvl3pPr marL="1090171" indent="0">
              <a:buNone/>
              <a:defRPr sz="1100"/>
            </a:lvl3pPr>
            <a:lvl4pPr marL="1635257" indent="0">
              <a:buNone/>
              <a:defRPr sz="1000"/>
            </a:lvl4pPr>
            <a:lvl5pPr marL="2180344" indent="0">
              <a:buNone/>
              <a:defRPr sz="1000"/>
            </a:lvl5pPr>
            <a:lvl6pPr marL="2725428" indent="0">
              <a:buNone/>
              <a:defRPr sz="1000"/>
            </a:lvl6pPr>
            <a:lvl7pPr marL="3270514" indent="0">
              <a:buNone/>
              <a:defRPr sz="1000"/>
            </a:lvl7pPr>
            <a:lvl8pPr marL="3815599" indent="0">
              <a:buNone/>
              <a:defRPr sz="1000"/>
            </a:lvl8pPr>
            <a:lvl9pPr marL="436068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9FDBC-5D92-4450-AD15-20F0A6304FD1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F028F-BFAD-4BE7-A373-82760906E0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3019" y="7560946"/>
            <a:ext cx="4968240" cy="892612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623019" y="965121"/>
            <a:ext cx="4968240" cy="6480810"/>
          </a:xfrm>
        </p:spPr>
        <p:txBody>
          <a:bodyPr/>
          <a:lstStyle>
            <a:lvl1pPr marL="0" indent="0">
              <a:buNone/>
              <a:defRPr sz="3800"/>
            </a:lvl1pPr>
            <a:lvl2pPr marL="545086" indent="0">
              <a:buNone/>
              <a:defRPr sz="3300"/>
            </a:lvl2pPr>
            <a:lvl3pPr marL="1090171" indent="0">
              <a:buNone/>
              <a:defRPr sz="2800"/>
            </a:lvl3pPr>
            <a:lvl4pPr marL="1635257" indent="0">
              <a:buNone/>
              <a:defRPr sz="2400"/>
            </a:lvl4pPr>
            <a:lvl5pPr marL="2180344" indent="0">
              <a:buNone/>
              <a:defRPr sz="2400"/>
            </a:lvl5pPr>
            <a:lvl6pPr marL="2725428" indent="0">
              <a:buNone/>
              <a:defRPr sz="2400"/>
            </a:lvl6pPr>
            <a:lvl7pPr marL="3270514" indent="0">
              <a:buNone/>
              <a:defRPr sz="2400"/>
            </a:lvl7pPr>
            <a:lvl8pPr marL="3815599" indent="0">
              <a:buNone/>
              <a:defRPr sz="2400"/>
            </a:lvl8pPr>
            <a:lvl9pPr marL="4360684" indent="0">
              <a:buNone/>
              <a:defRPr sz="24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23019" y="8453560"/>
            <a:ext cx="4968240" cy="1267658"/>
          </a:xfrm>
        </p:spPr>
        <p:txBody>
          <a:bodyPr/>
          <a:lstStyle>
            <a:lvl1pPr marL="0" indent="0">
              <a:buNone/>
              <a:defRPr sz="1700"/>
            </a:lvl1pPr>
            <a:lvl2pPr marL="545086" indent="0">
              <a:buNone/>
              <a:defRPr sz="1500"/>
            </a:lvl2pPr>
            <a:lvl3pPr marL="1090171" indent="0">
              <a:buNone/>
              <a:defRPr sz="1100"/>
            </a:lvl3pPr>
            <a:lvl4pPr marL="1635257" indent="0">
              <a:buNone/>
              <a:defRPr sz="1000"/>
            </a:lvl4pPr>
            <a:lvl5pPr marL="2180344" indent="0">
              <a:buNone/>
              <a:defRPr sz="1000"/>
            </a:lvl5pPr>
            <a:lvl6pPr marL="2725428" indent="0">
              <a:buNone/>
              <a:defRPr sz="1000"/>
            </a:lvl6pPr>
            <a:lvl7pPr marL="3270514" indent="0">
              <a:buNone/>
              <a:defRPr sz="1000"/>
            </a:lvl7pPr>
            <a:lvl8pPr marL="3815599" indent="0">
              <a:buNone/>
              <a:defRPr sz="1000"/>
            </a:lvl8pPr>
            <a:lvl9pPr marL="436068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9FDBC-5D92-4450-AD15-20F0A6304FD1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F028F-BFAD-4BE7-A373-82760906E0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4022" y="432555"/>
            <a:ext cx="7452360" cy="1800225"/>
          </a:xfrm>
          <a:prstGeom prst="rect">
            <a:avLst/>
          </a:prstGeom>
        </p:spPr>
        <p:txBody>
          <a:bodyPr vert="horz" lIns="109018" tIns="54508" rIns="109018" bIns="54508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14022" y="2520318"/>
            <a:ext cx="7452360" cy="7128391"/>
          </a:xfrm>
          <a:prstGeom prst="rect">
            <a:avLst/>
          </a:prstGeom>
        </p:spPr>
        <p:txBody>
          <a:bodyPr vert="horz" lIns="109018" tIns="54508" rIns="109018" bIns="5450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14021" y="10011253"/>
            <a:ext cx="1932093" cy="575072"/>
          </a:xfrm>
          <a:prstGeom prst="rect">
            <a:avLst/>
          </a:prstGeom>
        </p:spPr>
        <p:txBody>
          <a:bodyPr vert="horz" lIns="109018" tIns="54508" rIns="109018" bIns="54508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9FDBC-5D92-4450-AD15-20F0A6304FD1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829141" y="10011253"/>
            <a:ext cx="2622127" cy="575072"/>
          </a:xfrm>
          <a:prstGeom prst="rect">
            <a:avLst/>
          </a:prstGeom>
        </p:spPr>
        <p:txBody>
          <a:bodyPr vert="horz" lIns="109018" tIns="54508" rIns="109018" bIns="54508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934287" y="10011253"/>
            <a:ext cx="1932093" cy="575072"/>
          </a:xfrm>
          <a:prstGeom prst="rect">
            <a:avLst/>
          </a:prstGeom>
        </p:spPr>
        <p:txBody>
          <a:bodyPr vert="horz" lIns="109018" tIns="54508" rIns="109018" bIns="54508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F028F-BFAD-4BE7-A373-82760906E0B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90171" rtl="0" eaLnBrk="1" latinLnBrk="0" hangingPunct="1">
        <a:spcBef>
          <a:spcPct val="0"/>
        </a:spcBef>
        <a:buNone/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8814" indent="-408814" algn="l" defTabSz="1090171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85763" indent="-340679" algn="l" defTabSz="1090171" rtl="0" eaLnBrk="1" latinLnBrk="0" hangingPunct="1">
        <a:spcBef>
          <a:spcPct val="20000"/>
        </a:spcBef>
        <a:buFont typeface="Arial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62714" indent="-272542" algn="l" defTabSz="1090171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907799" indent="-272542" algn="l" defTabSz="1090171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52886" indent="-272542" algn="l" defTabSz="1090171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97971" indent="-272542" algn="l" defTabSz="1090171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43057" indent="-272542" algn="l" defTabSz="1090171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8143" indent="-272542" algn="l" defTabSz="1090171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33227" indent="-272542" algn="l" defTabSz="1090171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9017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45086" algn="l" defTabSz="109017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90171" algn="l" defTabSz="109017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35257" algn="l" defTabSz="109017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180344" algn="l" defTabSz="109017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25428" algn="l" defTabSz="109017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0514" algn="l" defTabSz="109017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15599" algn="l" defTabSz="109017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60684" algn="l" defTabSz="109017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4361" y="4766997"/>
            <a:ext cx="6835010" cy="388849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32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Bookman Old Style" pitchFamily="18" charset="0"/>
              </a:rPr>
              <a:t/>
            </a:r>
            <a:br>
              <a:rPr lang="ru-RU" sz="32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Bookman Old Style" pitchFamily="18" charset="0"/>
              </a:rPr>
            </a:br>
            <a:r>
              <a:rPr lang="ru-RU" sz="32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Bookman Old Style" pitchFamily="18" charset="0"/>
              </a:rPr>
              <a:t/>
            </a:r>
            <a:br>
              <a:rPr lang="ru-RU" sz="32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Bookman Old Style" pitchFamily="18" charset="0"/>
              </a:rPr>
            </a:br>
            <a:r>
              <a:rPr lang="ru-RU" sz="32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Bookman Old Style" pitchFamily="18" charset="0"/>
              </a:rPr>
              <a:t/>
            </a:r>
            <a:br>
              <a:rPr lang="ru-RU" sz="32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Bookman Old Style" pitchFamily="18" charset="0"/>
              </a:rPr>
            </a:br>
            <a:r>
              <a:rPr lang="ru-RU" sz="32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Bookman Old Style" pitchFamily="18" charset="0"/>
              </a:rPr>
              <a:t/>
            </a:r>
            <a:br>
              <a:rPr lang="ru-RU" sz="32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Bookman Old Style" pitchFamily="18" charset="0"/>
              </a:rPr>
            </a:br>
            <a:r>
              <a:rPr lang="ru-RU" sz="32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Bookman Old Style" pitchFamily="18" charset="0"/>
              </a:rPr>
              <a:t/>
            </a:r>
            <a:br>
              <a:rPr lang="ru-RU" sz="32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Bookman Old Style" pitchFamily="18" charset="0"/>
              </a:rPr>
            </a:br>
            <a:r>
              <a:rPr lang="ru-RU" sz="32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Bookman Old Style" pitchFamily="18" charset="0"/>
              </a:rPr>
              <a:t>Как слушать музыку с ребёнком.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sz="2200" b="1" i="1" dirty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200" dirty="0">
                <a:latin typeface="Bookman Old Style" pitchFamily="18" charset="0"/>
              </a:rPr>
              <a:t> Внимание ребёнка  к непрерывно звучащей музыке устойчиво в течение 1 – 2,5 минут, а с небольшими перерывами между пьесами – в течение 5 – 7 минут. Слушание может быть более или менее продолжительным в зависимости от индивидуальных особенностей ребёнка, от его физического состояния.</a:t>
            </a:r>
            <a:br>
              <a:rPr lang="ru-RU" sz="2200" dirty="0">
                <a:latin typeface="Bookman Old Style" pitchFamily="18" charset="0"/>
              </a:rPr>
            </a:br>
            <a:r>
              <a:rPr lang="ru-RU" sz="2200" dirty="0">
                <a:latin typeface="Bookman Old Style" pitchFamily="18" charset="0"/>
              </a:rPr>
              <a:t>         Заранее подготовьте аппаратуру и диск, определите силу звука. Музыка не должна звучать громко! Предупредите членов семьи, чтобы в доме было тихо и в комнату, где будет проходить прослушивание музыки, никто не входил. Пригласите ребёнка слушать музыку. Можно позвать также и кого-то из членов семьи. Слушать музыку нужно сидя, удобно расположившись.</a:t>
            </a:r>
            <a:br>
              <a:rPr lang="ru-RU" sz="2200" dirty="0">
                <a:latin typeface="Bookman Old Style" pitchFamily="18" charset="0"/>
              </a:rPr>
            </a:br>
            <a:r>
              <a:rPr lang="ru-RU" sz="2200" dirty="0">
                <a:latin typeface="Bookman Old Style" pitchFamily="18" charset="0"/>
              </a:rPr>
              <a:t>         Когда? Выберите удобное для ребёнка и взрослых время в течение дня (когда ребёнок не увлечён игрой, не возбуждён приходом кого-либо в дом, хорошо себя чувствует). Лучшее время – после завтрака или дневного сна. Доверяйте ребёнку! Он воспринимает классическую музыку по-своему. Не навязывайте малышам ваше толкование той или иной пьесы. Музыка – самый субъективный вид искусства. Ведь и мы, взрослые, воспринимаем одну и туже пьесу по-разному. Давайте предоставим такое право и детям. Да, ребёнок очень мал, но практика доказала: Он СЛЫШИТ, СЛУШАЕТ И ХОЧЕТ СЛУШАТЬ!</a:t>
            </a:r>
            <a:r>
              <a:rPr lang="ru-RU" dirty="0">
                <a:latin typeface="Bookman Old Style" pitchFamily="18" charset="0"/>
              </a:rPr>
              <a:t/>
            </a:r>
            <a:br>
              <a:rPr lang="ru-RU" dirty="0">
                <a:latin typeface="Bookman Old Style" pitchFamily="18" charset="0"/>
              </a:rPr>
            </a:br>
            <a:r>
              <a:rPr lang="ru-RU" b="1" i="1" dirty="0" smtClean="0">
                <a:latin typeface="Bookman Old Style" pitchFamily="18" charset="0"/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242060" y="10801349"/>
            <a:ext cx="5796280" cy="54014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839082" y="432061"/>
            <a:ext cx="6859853" cy="9835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9018" tIns="54508" rIns="109018" bIns="54508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>
                <a:solidFill>
                  <a:srgbClr val="548DD4"/>
                </a:solidFill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Виды детской музыкальной деятельности</a:t>
            </a:r>
            <a:endParaRPr lang="ru-RU" sz="700" dirty="0">
              <a:latin typeface="Bookman Old Style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900" dirty="0">
                <a:solidFill>
                  <a:srgbClr val="333333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  </a:t>
            </a:r>
            <a:r>
              <a:rPr lang="ru-RU" sz="1900" dirty="0">
                <a:solidFill>
                  <a:srgbClr val="333333"/>
                </a:solidFill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lang="ru-RU" sz="1900" i="1" dirty="0">
                <a:solidFill>
                  <a:srgbClr val="333333"/>
                </a:solidFill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Музыкальная деятельность ребёнка</a:t>
            </a:r>
            <a:r>
              <a:rPr lang="ru-RU" sz="1900" dirty="0">
                <a:solidFill>
                  <a:srgbClr val="333333"/>
                </a:solidFill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900" dirty="0">
                <a:solidFill>
                  <a:srgbClr val="333333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lang="ru-RU" sz="1900" dirty="0">
                <a:solidFill>
                  <a:srgbClr val="333333"/>
                </a:solidFill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900" i="1" dirty="0">
                <a:solidFill>
                  <a:srgbClr val="333333"/>
                </a:solidFill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дошкольника</a:t>
            </a:r>
            <a:r>
              <a:rPr lang="ru-RU" sz="1900" dirty="0">
                <a:solidFill>
                  <a:srgbClr val="333333"/>
                </a:solidFill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включает в себя активное</a:t>
            </a:r>
            <a:r>
              <a:rPr lang="ru-RU" sz="1900" dirty="0">
                <a:solidFill>
                  <a:srgbClr val="333333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lang="ru-RU" sz="1900" dirty="0">
                <a:solidFill>
                  <a:srgbClr val="333333"/>
                </a:solidFill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восприятие</a:t>
            </a:r>
            <a:r>
              <a:rPr lang="ru-RU" sz="1900" dirty="0">
                <a:solidFill>
                  <a:srgbClr val="333333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lang="ru-RU" sz="1900" dirty="0">
                <a:solidFill>
                  <a:srgbClr val="333333"/>
                </a:solidFill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(слушание музыки), развивающее эмоциональную отзывчивость на музыку, посильное детям</a:t>
            </a:r>
            <a:r>
              <a:rPr lang="ru-RU" sz="1900" dirty="0">
                <a:solidFill>
                  <a:srgbClr val="333333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lang="ru-RU" sz="1900" dirty="0">
                <a:solidFill>
                  <a:srgbClr val="333333"/>
                </a:solidFill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исполнительство, основанное на опыте восприятия, - пение, игра на музыкальных инструментах,              музыкально-ритмические движения, а также музыкально</a:t>
            </a:r>
            <a:r>
              <a:rPr lang="ru-RU" sz="1900" dirty="0">
                <a:solidFill>
                  <a:srgbClr val="333333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lang="ru-RU" sz="1900" dirty="0">
                <a:solidFill>
                  <a:srgbClr val="333333"/>
                </a:solidFill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игровое</a:t>
            </a:r>
            <a:r>
              <a:rPr lang="ru-RU" sz="1900" dirty="0">
                <a:solidFill>
                  <a:srgbClr val="333333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lang="ru-RU" sz="1900" dirty="0">
                <a:solidFill>
                  <a:srgbClr val="333333"/>
                </a:solidFill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творчество.</a:t>
            </a:r>
            <a:endParaRPr lang="ru-RU" sz="700" dirty="0">
              <a:latin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900" dirty="0">
                <a:solidFill>
                  <a:srgbClr val="333333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    </a:t>
            </a:r>
            <a:r>
              <a:rPr lang="ru-RU" sz="1900" dirty="0">
                <a:solidFill>
                  <a:srgbClr val="333333"/>
                </a:solidFill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  С помощью пения, игры на музыкальных инструментах можно развить умение представить и воспроизвести высоту музыкальных звуков в мелодии. Развитие этой способности предполагает умственные операции: сравнение, анализ, сопоставление, запоминание </a:t>
            </a:r>
            <a:r>
              <a:rPr lang="ru-RU" sz="1900" dirty="0">
                <a:solidFill>
                  <a:srgbClr val="333333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lang="ru-RU" sz="1900" dirty="0">
                <a:solidFill>
                  <a:srgbClr val="333333"/>
                </a:solidFill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и, таким образом, влияет не только на музыкальное, но и на общее развитие ребенка.</a:t>
            </a:r>
            <a:endParaRPr lang="ru-RU" sz="700" dirty="0">
              <a:latin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900" dirty="0">
                <a:solidFill>
                  <a:srgbClr val="333333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lang="ru-RU" sz="1900" dirty="0">
                <a:solidFill>
                  <a:srgbClr val="333333"/>
                </a:solidFill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    Чувство ритма формируется прежде всего в музыкально-ритмических движениях, которые позволяют ребенку глубже откликнуться на музыку, смену её настроений, как бы </a:t>
            </a:r>
            <a:r>
              <a:rPr lang="ru-RU" sz="1900" dirty="0">
                <a:solidFill>
                  <a:srgbClr val="333333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lang="ru-RU" sz="1900" dirty="0">
                <a:solidFill>
                  <a:srgbClr val="333333"/>
                </a:solidFill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пропустить её через себя</a:t>
            </a:r>
            <a:r>
              <a:rPr lang="ru-RU" sz="1900" dirty="0">
                <a:solidFill>
                  <a:srgbClr val="333333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lang="ru-RU" sz="1900" dirty="0">
                <a:solidFill>
                  <a:srgbClr val="333333"/>
                </a:solidFill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. Эти занятия требуют внимания, сосредоточенности, концентрации памяти, эмоций, что также важно не только в музыкальной, но и в других видах деятельности.</a:t>
            </a:r>
            <a:endParaRPr lang="ru-RU" sz="700" dirty="0">
              <a:latin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900" dirty="0">
                <a:solidFill>
                  <a:srgbClr val="333333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  </a:t>
            </a:r>
            <a:r>
              <a:rPr lang="ru-RU" sz="1900" dirty="0">
                <a:solidFill>
                  <a:srgbClr val="333333"/>
                </a:solidFill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         В каждом виде исполнительства дети выполняют посильные и</a:t>
            </a:r>
            <a:r>
              <a:rPr lang="ru-RU" sz="1900" dirty="0">
                <a:solidFill>
                  <a:srgbClr val="333333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lang="ru-RU" sz="1900" dirty="0">
                <a:solidFill>
                  <a:srgbClr val="333333"/>
                </a:solidFill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творческие</a:t>
            </a:r>
            <a:r>
              <a:rPr lang="ru-RU" sz="1900" dirty="0">
                <a:solidFill>
                  <a:srgbClr val="333333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lang="ru-RU" sz="1900" dirty="0">
                <a:solidFill>
                  <a:srgbClr val="333333"/>
                </a:solidFill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задания, которые способствуют развитию их воображения, фантазии, уверенности в себе, в своих силах.</a:t>
            </a:r>
            <a:endParaRPr lang="ru-RU" sz="700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689548" y="464457"/>
            <a:ext cx="7045377" cy="10156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Музыка и личность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i="1" dirty="0">
                <a:solidFill>
                  <a:srgbClr val="548DD4"/>
                </a:solidFill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solidFill>
                  <a:srgbClr val="548DD4"/>
                </a:solidFill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           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Издавна музыка признавалась важным и незаменимым средством  формирования личностных качеств человека, его духовного мира. Музыка учит не только слушать, но и слышать, не только смотреть, но и видеть, а, видя и слыша, чувствовать. Следовательно, музыка развивает различные виды восприятия (зрительное, слуховое, чувственное) и  памяти (зрительную, слуховую, моторную, образную, ассоциативную). 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                Музыка приучает ребенка к труду, воспитывает в нём терпение, силу воли и усидчивость, совершенствует эмоции, даёт особое видение окружающего мира. Музыка развивает ассоциативную фантазию, без которой невозможно овладение другими видами искусств. Дети, обучающиеся музыке, обычно обнаруживают способности и тягу к другим видам искусства, потому что, помимо музыкальных способностей занятия музыкой развивают эмоции, совершенствуют личностные качества. Музыка развивает ребёнка и умственно. Помимо разнообразных сведений о музыке, имеющих познавательное значение, беседа о ней включает характеристику эмоционально-образного содержания. Словарь детей обогащается образными словами и выражениями, характеризующими настроения, чувства, переданные в музыке.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                  Приобщаясь к культурному музыкальному наследию, ребёнок познаёт эталоны красоты.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493486" y="653143"/>
            <a:ext cx="7344228" cy="9664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Музыкальные способности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детей дошкольного возраста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1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Воспитание музыкальной культуры детей невозможно без развития у них музыкальных способностей в процессе музыкальной деятельности. Б. М. Теплов в своей работе «Психология музыкальных способностей» выделил следующие </a:t>
            </a:r>
            <a:r>
              <a:rPr kumimoji="0" lang="ru-RU" sz="1800" b="0" i="1" u="sng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музыкальные способности</a:t>
            </a:r>
            <a:r>
              <a:rPr kumimoji="0" lang="ru-RU" sz="1800" b="0" i="0" u="sng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-  ладовое чувство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       (</a:t>
            </a:r>
            <a:r>
              <a:rPr kumimoji="0" lang="ru-RU" sz="1800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проявляется в восприятии и лёгком узнавании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        мелодии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);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-способность к музыкально-слуховым представлениям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      (</a:t>
            </a:r>
            <a:r>
              <a:rPr kumimoji="0" lang="ru-RU" sz="1800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проявляется в воспроизведении мелодии по слуху);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- музыкально-ритмическое чувство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      (</a:t>
            </a:r>
            <a:r>
              <a:rPr kumimoji="0" lang="ru-RU" sz="1800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проявляется в способности чувствовать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             музыкальный ритм и воспроизводить его).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      Перечисленные способности являются «общими», т.е. необходимыми для осуществления любой музыкальной деятельности. Именно эти «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общемузыкальные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» способности в сочетании с умением чувствовать содержание музыки представляют собой музыкальность.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      Музыкальные способности детей проявляются индивидуально: у одних они ярко выражены, у других – нет. Но это не следует считать доказательством отсутствия у ребёнка музыкальных способностей. Музыкальные способности развиваются в музыкальной деятельности.  Чем она активнее и разнообразнее, тем эффективнее протекает процесс музыкального развития.  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Роль семьи в музыкально-эстетическом развитии ребёнка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        Формирование основ музыкальной и общей культуры, эмоциональной и нравственной сферы ребёнка предполагает взаимодействие педагогов (музыкального руководителя и воспитателей) и родителей при организации музыкальной деятельности детей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478971" y="319314"/>
            <a:ext cx="7329715" cy="1027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  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    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Большое влияние на усвоение детьми музыкального опыта оказывает общение. Ребёнку передаётся отношение родителей к музыке. Если взрослые заинтересованно слушают какое-либо произведение вместе с ребёнком и выражают своё отношение, объясняют свои ощущения, это не проходит бесследно для малыша: он духовно обогащается, формируются его вкус и привязанности. Чтобы ребёнку было легче воспринять музыкальный образ, полезно привлекать различные виды искусства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литературу, живопись и т.д. Таким образом,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     </a:t>
            </a:r>
            <a:r>
              <a:rPr kumimoji="0" lang="ru-RU" sz="1800" b="0" i="0" u="sng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родителям можно посоветовать следующее: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- беседуйте с ребёнком о различных музыкальных впечатлениях, полученных на музыкальных занятиях, концертах, спектаклях;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- посещайте вместе театры, концерты, выставки;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- собирайте детскую фонотеку разных жанров;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- создайте дома условия для элементарного детского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музицирования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(муз. игры, игрушки);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- посещайте мероприятия ДОУ, покажите ребёнку, как важны для Вас его успехи.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Ориентируйтесь на чувства и эмоции ребёнка!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Музыкальные произведения для слушания дома: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- П. Чайковский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Танец маленьких лебедей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 П. Чайковский, пьесы для фортепиано из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Детского 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1800" dirty="0">
                <a:solidFill>
                  <a:srgbClr val="333333"/>
                </a:solidFill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rgbClr val="333333"/>
                </a:solidFill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альбома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- Ж. Рамо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Курица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- П. Чайковский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Марш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Вальс снежных хлопьев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из 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800" dirty="0">
                <a:solidFill>
                  <a:srgbClr val="333333"/>
                </a:solidFill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rgbClr val="333333"/>
                </a:solidFill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балета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Щелкунчик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 Д. Шостакович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Вальс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шутка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Интермеццо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, 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1800" dirty="0">
                <a:solidFill>
                  <a:srgbClr val="333333"/>
                </a:solidFill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rgbClr val="333333"/>
                </a:solidFill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Мурзилка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Шарманка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   Г. Свиридов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Музыкальный момент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Весна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из 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1800" dirty="0">
                <a:solidFill>
                  <a:srgbClr val="333333"/>
                </a:solidFill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rgbClr val="333333"/>
                </a:solidFill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музыкальных иллюстраций к повести А. С. Пушкина 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1800" dirty="0">
                <a:solidFill>
                  <a:srgbClr val="333333"/>
                </a:solidFill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rgbClr val="333333"/>
                </a:solidFill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Метель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</TotalTime>
  <Words>56</Words>
  <Application>Microsoft Office PowerPoint</Application>
  <PresentationFormat>Произвольный</PresentationFormat>
  <Paragraphs>45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     Как слушать музыку с ребёнком.    Внимание ребёнка  к непрерывно звучащей музыке устойчиво в течение 1 – 2,5 минут, а с небольшими перерывами между пьесами – в течение 5 – 7 минут. Слушание может быть более или менее продолжительным в зависимости от индивидуальных особенностей ребёнка, от его физического состояния.          Заранее подготовьте аппаратуру и диск, определите силу звука. Музыка не должна звучать громко! Предупредите членов семьи, чтобы в доме было тихо и в комнату, где будет проходить прослушивание музыки, никто не входил. Пригласите ребёнка слушать музыку. Можно позвать также и кого-то из членов семьи. Слушать музыку нужно сидя, удобно расположившись.          Когда? Выберите удобное для ребёнка и взрослых время в течение дня (когда ребёнок не увлечён игрой, не возбуждён приходом кого-либо в дом, хорошо себя чувствует). Лучшее время – после завтрака или дневного сна. Доверяйте ребёнку! Он воспринимает классическую музыку по-своему. Не навязывайте малышам ваше толкование той или иной пьесы. Музыка – самый субъективный вид искусства. Ведь и мы, взрослые, воспринимаем одну и туже пьесу по-разному. Давайте предоставим такое право и детям. Да, ребёнок очень мал, но практика доказала: Он СЛЫШИТ, СЛУШАЕТ И ХОЧЕТ СЛУШАТЬ!   </vt:lpstr>
      <vt:lpstr>Слайд 2</vt:lpstr>
      <vt:lpstr>Слайд 3</vt:lpstr>
      <vt:lpstr>Слайд 4</vt:lpstr>
      <vt:lpstr>Слайд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Tanya</dc:creator>
  <cp:lastModifiedBy>Tanya</cp:lastModifiedBy>
  <cp:revision>8</cp:revision>
  <dcterms:created xsi:type="dcterms:W3CDTF">2013-11-13T16:03:03Z</dcterms:created>
  <dcterms:modified xsi:type="dcterms:W3CDTF">2014-02-09T10:44:19Z</dcterms:modified>
</cp:coreProperties>
</file>