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58" r:id="rId6"/>
    <p:sldId id="262" r:id="rId7"/>
    <p:sldId id="265" r:id="rId8"/>
    <p:sldId id="266" r:id="rId9"/>
    <p:sldId id="267" r:id="rId10"/>
    <p:sldId id="268" r:id="rId11"/>
    <p:sldId id="260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7219528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libri" pitchFamily="34" charset="0"/>
                <a:cs typeface="Arial" pitchFamily="34" charset="0"/>
              </a:rPr>
              <a:t>Роль семьи в жизни человека</a:t>
            </a:r>
            <a:endParaRPr lang="ru-RU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50064"/>
            <a:ext cx="7507560" cy="460327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	</a:t>
            </a:r>
          </a:p>
          <a:p>
            <a:r>
              <a:rPr lang="ru-RU" sz="1800" dirty="0" smtClean="0"/>
              <a:t>				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семь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5273752" cy="4293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836854"/>
          </a:xfrm>
        </p:spPr>
        <p:txBody>
          <a:bodyPr/>
          <a:lstStyle/>
          <a:p>
            <a:r>
              <a:rPr lang="ru-RU" dirty="0" smtClean="0"/>
              <a:t>Психологическая поддержка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50064"/>
            <a:ext cx="7579568" cy="409921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безусловное </a:t>
            </a:r>
            <a:br>
              <a:rPr lang="ru-RU" dirty="0" smtClean="0"/>
            </a:br>
            <a:r>
              <a:rPr lang="ru-RU" dirty="0" smtClean="0"/>
              <a:t>      принятие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позитивное </a:t>
            </a:r>
            <a:br>
              <a:rPr lang="ru-RU" dirty="0" smtClean="0"/>
            </a:br>
            <a:r>
              <a:rPr lang="ru-RU" dirty="0" smtClean="0"/>
              <a:t>      внимание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признание продуктов деятельности и особенностей поведения ребенка,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одобрение его личностных свойств.</a:t>
            </a:r>
          </a:p>
          <a:p>
            <a:endParaRPr lang="ru-RU" dirty="0"/>
          </a:p>
        </p:txBody>
      </p:sp>
      <p:pic>
        <p:nvPicPr>
          <p:cNvPr id="4" name="Рисунок 3" descr="семья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556792"/>
            <a:ext cx="3672170" cy="244933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320"/>
            <a:ext cx="7602048" cy="560295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« СЕМЬЯ — это общество в миниатюре, от целостности которого зависит безопасность всего большого человеческого общества 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Феликс Адлер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498080" cy="1143000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9898"/>
            <a:ext cx="7363544" cy="141291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Семья – это…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50064"/>
            <a:ext cx="7435552" cy="4819296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 marL="541782" indent="-514350">
              <a:buAutoNum type="arabicPeriod"/>
            </a:pPr>
            <a:r>
              <a:rPr lang="ru-RU" sz="2800" dirty="0" smtClean="0"/>
              <a:t>Группа людей, основанная на кровном родстве или заключении брака</a:t>
            </a:r>
          </a:p>
          <a:p>
            <a:pPr marL="541782" indent="-514350">
              <a:buAutoNum type="arabicPeriod"/>
            </a:pPr>
            <a:r>
              <a:rPr lang="ru-RU" sz="2800" dirty="0" smtClean="0"/>
              <a:t>Базовая ячейка общества</a:t>
            </a:r>
          </a:p>
          <a:p>
            <a:pPr marL="541782" indent="-514350">
              <a:buAutoNum type="arabicPeriod"/>
            </a:pPr>
            <a:r>
              <a:rPr lang="ru-RU" sz="2800" dirty="0" smtClean="0"/>
              <a:t>Группа лиц, проживающих вместе и любящих друг друга</a:t>
            </a:r>
          </a:p>
          <a:p>
            <a:pPr marL="541782" indent="-514350">
              <a:buAutoNum type="arabicPeriod"/>
            </a:pPr>
            <a:r>
              <a:rPr lang="ru-RU" sz="2800" dirty="0" smtClean="0"/>
              <a:t>Основанная на единой общесемейной деятельности общность людей, связанных узами супружества – </a:t>
            </a:r>
            <a:r>
              <a:rPr lang="ru-RU" sz="2800" dirty="0" err="1" smtClean="0"/>
              <a:t>родительства</a:t>
            </a:r>
            <a:r>
              <a:rPr lang="ru-RU" sz="2800" dirty="0" smtClean="0"/>
              <a:t> - родства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3285126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« Семья — это та первичная среда, где человек должен учиться творить добро»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7435552" cy="1397800"/>
          </a:xfrm>
        </p:spPr>
        <p:txBody>
          <a:bodyPr/>
          <a:lstStyle/>
          <a:p>
            <a:r>
              <a:rPr lang="ru-RU" dirty="0" smtClean="0"/>
              <a:t>					В.А.Сухомлинский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9898"/>
            <a:ext cx="7363544" cy="980870"/>
          </a:xfrm>
        </p:spPr>
        <p:txBody>
          <a:bodyPr/>
          <a:lstStyle/>
          <a:p>
            <a:r>
              <a:rPr lang="ru-RU" dirty="0" smtClean="0"/>
              <a:t>Основные функции семьи: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50064"/>
            <a:ext cx="7507560" cy="4459256"/>
          </a:xfrm>
        </p:spPr>
        <p:txBody>
          <a:bodyPr>
            <a:normAutofit/>
          </a:bodyPr>
          <a:lstStyle/>
          <a:p>
            <a:pPr marL="541782" indent="-514350">
              <a:buAutoNum type="arabicPeriod"/>
            </a:pPr>
            <a:r>
              <a:rPr lang="ru-RU" dirty="0" smtClean="0"/>
              <a:t>Рождение и воспитание детей</a:t>
            </a:r>
          </a:p>
          <a:p>
            <a:pPr marL="541782" indent="-514350">
              <a:buAutoNum type="arabicPeriod"/>
            </a:pPr>
            <a:r>
              <a:rPr lang="ru-RU" dirty="0" smtClean="0"/>
              <a:t>Сохранение, развитие и передача последующим поколениям ценностей и традиций общества</a:t>
            </a:r>
          </a:p>
          <a:p>
            <a:pPr marL="541782" indent="-514350">
              <a:buAutoNum type="arabicPeriod"/>
            </a:pPr>
            <a:r>
              <a:rPr lang="ru-RU" dirty="0" smtClean="0"/>
              <a:t>Удовлетворение потребностей в чувстве безопасности, физическом и психологическом комфорте</a:t>
            </a:r>
          </a:p>
          <a:p>
            <a:pPr marL="541782" indent="-514350">
              <a:buAutoNum type="arabicPeriod"/>
            </a:pPr>
            <a:r>
              <a:rPr lang="ru-RU" dirty="0" smtClean="0"/>
              <a:t>Создание условий для развития личности и удовлетворения потребностей каждого из членов семьи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4234800"/>
          </a:xfrm>
        </p:spPr>
        <p:txBody>
          <a:bodyPr>
            <a:normAutofit/>
          </a:bodyPr>
          <a:lstStyle/>
          <a:p>
            <a:pPr algn="ctr"/>
            <a:r>
              <a:rPr lang="ru-RU" i="1" u="sng" dirty="0" smtClean="0"/>
              <a:t>Простая аксиома: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«Каждая семья хочет быть счастливой». 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3" name="Рисунок 2" descr="семья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005064"/>
            <a:ext cx="3096344" cy="232225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41782" indent="-514350">
              <a:buNone/>
            </a:pPr>
            <a:r>
              <a:rPr lang="ru-RU" dirty="0" smtClean="0"/>
              <a:t>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59898"/>
            <a:ext cx="7291536" cy="908862"/>
          </a:xfrm>
        </p:spPr>
        <p:txBody>
          <a:bodyPr/>
          <a:lstStyle/>
          <a:p>
            <a:pPr algn="ctr"/>
            <a:r>
              <a:rPr lang="ru-RU" dirty="0" smtClean="0"/>
              <a:t>«Дети учатся жить»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51576" cy="4896544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   Если ребенка постоянно </a:t>
            </a:r>
            <a:r>
              <a:rPr lang="ru-RU" sz="4000" u="sng" dirty="0" smtClean="0"/>
              <a:t>критиковать</a:t>
            </a:r>
            <a:r>
              <a:rPr lang="ru-RU" sz="4000" dirty="0" smtClean="0"/>
              <a:t>, он учится </a:t>
            </a:r>
            <a:r>
              <a:rPr lang="ru-RU" sz="4000" u="sng" dirty="0" smtClean="0"/>
              <a:t>осуждать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/>
          </a:p>
          <a:p>
            <a:endParaRPr lang="ru-RU" sz="4000" dirty="0" smtClean="0"/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   Если ребенок растет в </a:t>
            </a:r>
            <a:r>
              <a:rPr lang="ru-RU" sz="4000" u="sng" dirty="0" smtClean="0"/>
              <a:t>страхе</a:t>
            </a:r>
            <a:r>
              <a:rPr lang="ru-RU" sz="4000" dirty="0" smtClean="0"/>
              <a:t>, он учится </a:t>
            </a:r>
            <a:r>
              <a:rPr lang="ru-RU" sz="4000" u="sng" dirty="0" smtClean="0"/>
              <a:t>бояться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/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   Если ребенок растет </a:t>
            </a:r>
            <a:r>
              <a:rPr lang="ru-RU" sz="4000" u="sng" dirty="0" smtClean="0"/>
              <a:t>среди</a:t>
            </a:r>
            <a:r>
              <a:rPr lang="ru-RU" sz="4000" dirty="0" smtClean="0"/>
              <a:t> </a:t>
            </a:r>
            <a:r>
              <a:rPr lang="ru-RU" sz="4000" u="sng" dirty="0" smtClean="0"/>
              <a:t>насмешек</a:t>
            </a:r>
            <a:r>
              <a:rPr lang="ru-RU" sz="4000" dirty="0" smtClean="0"/>
              <a:t>, он становится </a:t>
            </a:r>
            <a:r>
              <a:rPr lang="ru-RU" sz="4000" u="sng" dirty="0" smtClean="0"/>
              <a:t>застенчивым</a:t>
            </a:r>
          </a:p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59898"/>
            <a:ext cx="7507560" cy="764846"/>
          </a:xfrm>
        </p:spPr>
        <p:txBody>
          <a:bodyPr/>
          <a:lstStyle/>
          <a:p>
            <a:pPr algn="ctr"/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35552" cy="445925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ребенка постоянно </a:t>
            </a:r>
            <a:r>
              <a:rPr lang="ru-RU" u="sng" dirty="0" smtClean="0"/>
              <a:t>сравнивать</a:t>
            </a:r>
            <a:r>
              <a:rPr lang="ru-RU" dirty="0" smtClean="0"/>
              <a:t> с другими, он учится </a:t>
            </a:r>
            <a:r>
              <a:rPr lang="ru-RU" u="sng" dirty="0" smtClean="0"/>
              <a:t>завидовать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ребенок растет во </a:t>
            </a:r>
            <a:r>
              <a:rPr lang="ru-RU" u="sng" dirty="0" smtClean="0"/>
              <a:t>враждебности</a:t>
            </a:r>
            <a:r>
              <a:rPr lang="ru-RU" dirty="0" smtClean="0"/>
              <a:t>, он учится </a:t>
            </a:r>
            <a:r>
              <a:rPr lang="ru-RU" u="sng" dirty="0" smtClean="0"/>
              <a:t>агрессивности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ребенок растет с </a:t>
            </a:r>
            <a:r>
              <a:rPr lang="ru-RU" u="sng" dirty="0" smtClean="0"/>
              <a:t>чувством стыда </a:t>
            </a:r>
            <a:r>
              <a:rPr lang="ru-RU" dirty="0" smtClean="0"/>
              <a:t>, он учится всегда </a:t>
            </a:r>
            <a:r>
              <a:rPr lang="ru-RU" u="sng" dirty="0" smtClean="0"/>
              <a:t>быть виноватым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9898"/>
            <a:ext cx="7363544" cy="1052878"/>
          </a:xfrm>
        </p:spPr>
        <p:txBody>
          <a:bodyPr/>
          <a:lstStyle/>
          <a:p>
            <a:pPr algn="ctr"/>
            <a:r>
              <a:rPr lang="ru-RU" dirty="0" smtClean="0"/>
              <a:t>НО!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50064"/>
            <a:ext cx="7579568" cy="43152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ребенок растет в </a:t>
            </a:r>
            <a:r>
              <a:rPr lang="ru-RU" u="sng" dirty="0" smtClean="0"/>
              <a:t>атмосфере поддержки</a:t>
            </a:r>
            <a:r>
              <a:rPr lang="ru-RU" dirty="0" smtClean="0"/>
              <a:t>, он учится </a:t>
            </a:r>
            <a:r>
              <a:rPr lang="ru-RU" b="1" dirty="0" smtClean="0"/>
              <a:t>быть уверенным в себе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ребенок растет в </a:t>
            </a:r>
            <a:r>
              <a:rPr lang="ru-RU" u="sng" dirty="0" smtClean="0"/>
              <a:t>похвале</a:t>
            </a:r>
            <a:r>
              <a:rPr lang="ru-RU" dirty="0" smtClean="0"/>
              <a:t>, он учится быть </a:t>
            </a:r>
            <a:r>
              <a:rPr lang="ru-RU" b="1" dirty="0" smtClean="0"/>
              <a:t>благодарным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Если ребенок растет в </a:t>
            </a:r>
            <a:r>
              <a:rPr lang="ru-RU" u="sng" dirty="0" smtClean="0"/>
              <a:t>атмосфере принятия</a:t>
            </a:r>
            <a:r>
              <a:rPr lang="ru-RU" dirty="0" smtClean="0"/>
              <a:t>, он учится </a:t>
            </a:r>
            <a:r>
              <a:rPr lang="ru-RU" b="1" dirty="0" smtClean="0"/>
              <a:t>любить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6 параметров семейной системы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</a:t>
            </a:r>
            <a:r>
              <a:rPr lang="ru-RU" sz="2800" dirty="0" smtClean="0"/>
              <a:t>А. Я. Варга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7363544" cy="4176464"/>
          </a:xfrm>
        </p:spPr>
        <p:txBody>
          <a:bodyPr/>
          <a:lstStyle/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Стереотипы взаимодействия.</a:t>
            </a:r>
          </a:p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Семейные правила.</a:t>
            </a:r>
          </a:p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Семейные мифы.</a:t>
            </a:r>
          </a:p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Границы.</a:t>
            </a:r>
          </a:p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Стабилизаторы.</a:t>
            </a:r>
          </a:p>
          <a:p>
            <a:pPr marL="541782" lvl="0" indent="-514350" fontAlgn="base">
              <a:buFont typeface="+mj-lt"/>
              <a:buAutoNum type="arabicPeriod"/>
            </a:pPr>
            <a:r>
              <a:rPr lang="ru-RU" dirty="0" smtClean="0"/>
              <a:t>Семейная история.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259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Роль семьи в жизни человека</vt:lpstr>
      <vt:lpstr>Семья – это…</vt:lpstr>
      <vt:lpstr>« Семья — это та первичная среда, где человек должен учиться творить добро»  </vt:lpstr>
      <vt:lpstr>Основные функции семьи:</vt:lpstr>
      <vt:lpstr>Простая аксиома:  «Каждая семья хочет быть счастливой».  </vt:lpstr>
      <vt:lpstr>«Дети учатся жить»</vt:lpstr>
      <vt:lpstr>***</vt:lpstr>
      <vt:lpstr>НО!</vt:lpstr>
      <vt:lpstr>6 параметров семейной системы      А. Я. Варга</vt:lpstr>
      <vt:lpstr>Психологическая поддержка</vt:lpstr>
      <vt:lpstr>« СЕМЬЯ — это общество в миниатюре, от целостности которого зависит безопасность всего большого человеческого общества »                Феликс Адлер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жизни человека</dc:title>
  <dc:creator>Ученик</dc:creator>
  <cp:lastModifiedBy>Lenovo13</cp:lastModifiedBy>
  <cp:revision>12</cp:revision>
  <dcterms:modified xsi:type="dcterms:W3CDTF">2014-11-10T11:08:16Z</dcterms:modified>
</cp:coreProperties>
</file>