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https://encrypted-tbn2.gstatic.com/images?q=tbn:ANd9GcQijHmBu4yJFrp-AHj4KayzELBd0wL0diokB9-ZzwFPfjXOa2xu" TargetMode="External"/><Relationship Id="rId7" Type="http://schemas.openxmlformats.org/officeDocument/2006/relationships/image" Target="http://www.mydoska.com/images/normal/15468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http://resses.ru/pic/tkan45/A.jpg" TargetMode="External"/><Relationship Id="rId4" Type="http://schemas.openxmlformats.org/officeDocument/2006/relationships/image" Target="../media/image18.jpeg"/><Relationship Id="rId9" Type="http://schemas.openxmlformats.org/officeDocument/2006/relationships/image" Target="http://masteriua.ru/IGLA/prepare/images/10010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http://wergin.ru/sites/default/files/56.jpg" TargetMode="External"/><Relationship Id="rId7" Type="http://schemas.openxmlformats.org/officeDocument/2006/relationships/image" Target="http://ya-modnaya.ru/_ph/71/1/152189648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http://epics.zabmedia.ru/3d7d834da70bfd33d43474f908606475.jpg" TargetMode="External"/><Relationship Id="rId4" Type="http://schemas.openxmlformats.org/officeDocument/2006/relationships/image" Target="../media/image22.jpeg"/><Relationship Id="rId9" Type="http://schemas.openxmlformats.org/officeDocument/2006/relationships/image" Target="http://www.supershtory.ru/images/shtori/212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esta-prestige.ru/wp-content/uploads/2011/08/odegda-iz-w-.png" TargetMode="External"/><Relationship Id="rId7" Type="http://schemas.openxmlformats.org/officeDocument/2006/relationships/image" Target="http://www.kover-online.ru/content/images/Turkey/1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http://damskieshtu4ki.ru/wp-content/uploads/2012/11/izdeliya-iz-verblyuzhey-shersti11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28" y="404813"/>
            <a:ext cx="6076972" cy="1166799"/>
          </a:xfrm>
        </p:spPr>
        <p:txBody>
          <a:bodyPr/>
          <a:lstStyle/>
          <a:p>
            <a:pPr algn="ctr" eaLnBrk="1" hangingPunct="1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2214555"/>
            <a:ext cx="6240484" cy="178595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Волокна животного происхождения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Ткани из шёлка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98613"/>
            <a:ext cx="7650163" cy="44973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гладкокрашеные, пёстрокрашеные, печатаные.</a:t>
            </a:r>
          </a:p>
          <a:p>
            <a:pPr eaLnBrk="1" hangingPunct="1">
              <a:buFontTx/>
              <a:buNone/>
            </a:pPr>
            <a:endParaRPr lang="ru-RU" b="1" i="1" smtClean="0"/>
          </a:p>
        </p:txBody>
      </p:sp>
      <p:pic>
        <p:nvPicPr>
          <p:cNvPr id="12292" name="rg_hi" descr="https://encrypted-tbn2.gstatic.com/images?q=tbn:ANd9GcQijHmBu4yJFrp-AHj4KayzELBd0wL0diokB9-ZzwFPfjXOa2xu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24525" y="5300663"/>
            <a:ext cx="1638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l_fi" descr="http://resses.ru/pic/tkan45/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724525" y="3933825"/>
            <a:ext cx="1655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http://www.mydoska.com/images/normal/154682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5724525" y="2420938"/>
            <a:ext cx="1676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http://masteriua.ru/IGLA/prepare/images/100102.jpg"/>
          <p:cNvPicPr>
            <a:picLocks noChangeAspect="1" noChangeArrowheads="1"/>
          </p:cNvPicPr>
          <p:nvPr/>
        </p:nvPicPr>
        <p:blipFill>
          <a:blip r:embed="rId8" r:link="rId9"/>
          <a:srcRect t="9834" b="12585"/>
          <a:stretch>
            <a:fillRect/>
          </a:stretch>
        </p:blipFill>
        <p:spPr bwMode="auto">
          <a:xfrm>
            <a:off x="539750" y="2924175"/>
            <a:ext cx="47418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1323975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28940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0" y="4530725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692785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681037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Изделия из шёлка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836613"/>
            <a:ext cx="7386638" cy="57610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Одежда, нижнее бельё, постель-</a:t>
            </a:r>
          </a:p>
          <a:p>
            <a:pPr algn="ctr" eaLnBrk="1" hangingPunct="1">
              <a:buFontTx/>
              <a:buNone/>
            </a:pPr>
            <a:r>
              <a:rPr lang="ru-RU" b="1" i="1" smtClean="0"/>
              <a:t>ное бельё, занавески и др.</a:t>
            </a:r>
          </a:p>
        </p:txBody>
      </p:sp>
      <p:pic>
        <p:nvPicPr>
          <p:cNvPr id="13316" name="il_fi" descr="http://wergin.ru/sites/default/files/56.jpg"/>
          <p:cNvPicPr>
            <a:picLocks noChangeAspect="1" noChangeArrowheads="1"/>
          </p:cNvPicPr>
          <p:nvPr/>
        </p:nvPicPr>
        <p:blipFill>
          <a:blip r:embed="rId2" r:link="rId3"/>
          <a:srcRect l="16052" t="13655" r="13956"/>
          <a:stretch>
            <a:fillRect/>
          </a:stretch>
        </p:blipFill>
        <p:spPr bwMode="auto">
          <a:xfrm>
            <a:off x="3995738" y="4365625"/>
            <a:ext cx="25209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epics.zabmedia.ru/3d7d834da70bfd33d43474f908606475.jpg"/>
          <p:cNvPicPr>
            <a:picLocks noChangeAspect="1" noChangeArrowheads="1"/>
          </p:cNvPicPr>
          <p:nvPr/>
        </p:nvPicPr>
        <p:blipFill>
          <a:blip r:embed="rId4" r:link="rId5"/>
          <a:srcRect l="2455" t="1019" r="3946" b="12994"/>
          <a:stretch>
            <a:fillRect/>
          </a:stretch>
        </p:blipFill>
        <p:spPr bwMode="auto">
          <a:xfrm>
            <a:off x="250825" y="2636838"/>
            <a:ext cx="3851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http://ya-modnaya.ru/_ph/71/1/152189648.jpg"/>
          <p:cNvPicPr>
            <a:picLocks noChangeAspect="1" noChangeArrowheads="1"/>
          </p:cNvPicPr>
          <p:nvPr/>
        </p:nvPicPr>
        <p:blipFill>
          <a:blip r:embed="rId6" r:link="rId7"/>
          <a:srcRect l="22371"/>
          <a:stretch>
            <a:fillRect/>
          </a:stretch>
        </p:blipFill>
        <p:spPr bwMode="auto">
          <a:xfrm>
            <a:off x="6659563" y="4365625"/>
            <a:ext cx="1076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http://www.supershtory.ru/images/shtori/2121.jpg"/>
          <p:cNvPicPr>
            <a:picLocks noChangeAspect="1" noChangeArrowheads="1"/>
          </p:cNvPicPr>
          <p:nvPr/>
        </p:nvPicPr>
        <p:blipFill>
          <a:blip r:embed="rId8" r:link="rId9"/>
          <a:srcRect l="6908" t="4080" r="8578" b="13635"/>
          <a:stretch>
            <a:fillRect/>
          </a:stretch>
        </p:blipFill>
        <p:spPr bwMode="auto">
          <a:xfrm>
            <a:off x="4356100" y="1989138"/>
            <a:ext cx="27352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2141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817938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5711825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7586663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400" b="1" i="1" smtClean="0"/>
              <a:t>Волокна шерсти</a:t>
            </a:r>
            <a:r>
              <a:rPr lang="ru-RU" sz="4400" b="1" i="1" smtClean="0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7429500" cy="57324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/>
              <a:t>            Это – волосяной покров животных: овец, коз, верблюдов, длина волокон от 20 до 450 мм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  <p:pic>
        <p:nvPicPr>
          <p:cNvPr id="4100" name="Picture 4" descr="275px-Bactrian_Cam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652963"/>
            <a:ext cx="29718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275px-Ovis_orientalis_aries_%27Skudde%27_%28aka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1300"/>
            <a:ext cx="25146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коз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708275"/>
            <a:ext cx="2971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Волокна шерсти</a:t>
            </a:r>
          </a:p>
        </p:txBody>
      </p:sp>
      <p:pic>
        <p:nvPicPr>
          <p:cNvPr id="5123" name="il_fi" descr="TSvetnaya-sherst-merinosa-s-shelkom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3573463"/>
            <a:ext cx="4032250" cy="3024187"/>
          </a:xfrm>
          <a:noFill/>
        </p:spPr>
      </p:pic>
      <p:pic>
        <p:nvPicPr>
          <p:cNvPr id="5124" name="il_fi" descr="MKponya2"/>
          <p:cNvPicPr>
            <a:picLocks noChangeAspect="1" noChangeArrowheads="1"/>
          </p:cNvPicPr>
          <p:nvPr/>
        </p:nvPicPr>
        <p:blipFill>
          <a:blip r:embed="rId3"/>
          <a:srcRect l="14658" t="9619" r="15834"/>
          <a:stretch>
            <a:fillRect/>
          </a:stretch>
        </p:blipFill>
        <p:spPr bwMode="auto">
          <a:xfrm>
            <a:off x="2987675" y="1268413"/>
            <a:ext cx="21463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l_fi" descr="3"/>
          <p:cNvPicPr>
            <a:picLocks noChangeAspect="1" noChangeArrowheads="1"/>
          </p:cNvPicPr>
          <p:nvPr/>
        </p:nvPicPr>
        <p:blipFill>
          <a:blip r:embed="rId4"/>
          <a:srcRect l="25795" r="48416" b="26151"/>
          <a:stretch>
            <a:fillRect/>
          </a:stretch>
        </p:blipFill>
        <p:spPr bwMode="auto">
          <a:xfrm>
            <a:off x="5795963" y="1341438"/>
            <a:ext cx="15382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l_fi" descr="3"/>
          <p:cNvPicPr>
            <a:picLocks noChangeAspect="1" noChangeArrowheads="1"/>
          </p:cNvPicPr>
          <p:nvPr/>
        </p:nvPicPr>
        <p:blipFill>
          <a:blip r:embed="rId4"/>
          <a:srcRect l="77357" t="6337" b="26151"/>
          <a:stretch>
            <a:fillRect/>
          </a:stretch>
        </p:blipFill>
        <p:spPr bwMode="auto">
          <a:xfrm>
            <a:off x="539750" y="1268413"/>
            <a:ext cx="15827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Свойства шерсти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6540500" cy="4497387"/>
          </a:xfrm>
        </p:spPr>
        <p:txBody>
          <a:bodyPr/>
          <a:lstStyle/>
          <a:p>
            <a:pPr eaLnBrk="1" hangingPunct="1"/>
            <a:r>
              <a:rPr lang="ru-RU" b="1" smtClean="0"/>
              <a:t>высокая гигроскопичность (хорошо впитывают влагу) волокон;</a:t>
            </a:r>
          </a:p>
          <a:p>
            <a:pPr eaLnBrk="1" hangingPunct="1"/>
            <a:r>
              <a:rPr lang="ru-RU" b="1" smtClean="0"/>
              <a:t> волокна упругие, стойкие к воздействию солнца.</a:t>
            </a:r>
          </a:p>
          <a:p>
            <a:pPr eaLnBrk="1" hangingPunct="1">
              <a:buFontTx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Ткани из шерсти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7386638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smtClean="0"/>
              <a:t>    Драп, сукно, трикотажные, габардин, кашемир и др.</a:t>
            </a:r>
          </a:p>
        </p:txBody>
      </p:sp>
      <p:pic>
        <p:nvPicPr>
          <p:cNvPr id="7172" name="il_fi" descr="665e3813fd056a665771729e399a77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36838"/>
            <a:ext cx="45354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l_fi" descr="00109383_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2514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Изделия из шерсти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b="1" i="1" smtClean="0"/>
              <a:t>  </a:t>
            </a:r>
            <a:r>
              <a:rPr lang="ru-RU" sz="3000" b="1" i="1" smtClean="0"/>
              <a:t>Одежда, верхняя одежда, головные уборы, обувь, пледы, ковры и др.</a:t>
            </a:r>
          </a:p>
        </p:txBody>
      </p:sp>
      <p:pic>
        <p:nvPicPr>
          <p:cNvPr id="8196" name="il_fi" descr="http://westa-prestige.ru/wp-content/uploads/2011/08/odegda-iz-w-.png"/>
          <p:cNvPicPr>
            <a:picLocks noChangeAspect="1" noChangeArrowheads="1"/>
          </p:cNvPicPr>
          <p:nvPr/>
        </p:nvPicPr>
        <p:blipFill>
          <a:blip r:embed="rId2" r:link="rId3"/>
          <a:srcRect l="71178" t="59100" r="14644"/>
          <a:stretch>
            <a:fillRect/>
          </a:stretch>
        </p:blipFill>
        <p:spPr bwMode="auto">
          <a:xfrm>
            <a:off x="6948488" y="3213100"/>
            <a:ext cx="762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http://westa-prestige.ru/wp-content/uploads/2011/08/odegda-iz-w-.png"/>
          <p:cNvPicPr>
            <a:picLocks noChangeAspect="1" noChangeArrowheads="1"/>
          </p:cNvPicPr>
          <p:nvPr/>
        </p:nvPicPr>
        <p:blipFill>
          <a:blip r:embed="rId2" r:link="rId3"/>
          <a:srcRect l="61934" t="10619" r="23175" b="40900"/>
          <a:stretch>
            <a:fillRect/>
          </a:stretch>
        </p:blipFill>
        <p:spPr bwMode="auto">
          <a:xfrm>
            <a:off x="6011863" y="3068638"/>
            <a:ext cx="800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http://westa-prestige.ru/wp-content/uploads/2011/08/odegda-iz-w-.png"/>
          <p:cNvPicPr>
            <a:picLocks noChangeAspect="1" noChangeArrowheads="1"/>
          </p:cNvPicPr>
          <p:nvPr/>
        </p:nvPicPr>
        <p:blipFill>
          <a:blip r:embed="rId2" r:link="rId3"/>
          <a:srcRect l="19266" t="14101" r="61565"/>
          <a:stretch>
            <a:fillRect/>
          </a:stretch>
        </p:blipFill>
        <p:spPr bwMode="auto">
          <a:xfrm>
            <a:off x="5148263" y="2708275"/>
            <a:ext cx="752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http://damskieshtu4ki.ru/wp-content/uploads/2012/11/izdeliya-iz-verblyuzhey-shersti11.jpg"/>
          <p:cNvPicPr>
            <a:picLocks noChangeAspect="1" noChangeArrowheads="1"/>
          </p:cNvPicPr>
          <p:nvPr/>
        </p:nvPicPr>
        <p:blipFill>
          <a:blip r:embed="rId4" r:link="rId5"/>
          <a:srcRect l="3592" r="7652" b="12848"/>
          <a:stretch>
            <a:fillRect/>
          </a:stretch>
        </p:blipFill>
        <p:spPr bwMode="auto">
          <a:xfrm>
            <a:off x="250825" y="2708275"/>
            <a:ext cx="485933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03822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2541588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441642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69580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/>
          </a:p>
        </p:txBody>
      </p:sp>
      <p:pic>
        <p:nvPicPr>
          <p:cNvPr id="8205" name="il_fi" descr="http://www.kover-online.ru/content/images/Turkey/1.gif"/>
          <p:cNvPicPr>
            <a:picLocks noChangeAspect="1" noChangeArrowheads="1"/>
          </p:cNvPicPr>
          <p:nvPr/>
        </p:nvPicPr>
        <p:blipFill>
          <a:blip r:embed="rId6" r:link="rId7">
            <a:lum bright="-12000"/>
          </a:blip>
          <a:srcRect l="69518" b="70856"/>
          <a:stretch>
            <a:fillRect/>
          </a:stretch>
        </p:blipFill>
        <p:spPr bwMode="auto">
          <a:xfrm>
            <a:off x="5219700" y="4508500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http://www.kover-online.ru/content/images/Turkey/1.gif"/>
          <p:cNvPicPr>
            <a:picLocks noChangeAspect="1" noChangeArrowheads="1"/>
          </p:cNvPicPr>
          <p:nvPr/>
        </p:nvPicPr>
        <p:blipFill>
          <a:blip r:embed="rId6" r:link="rId7"/>
          <a:srcRect l="35724" t="33934" r="35179" b="37073"/>
          <a:stretch>
            <a:fillRect/>
          </a:stretch>
        </p:blipFill>
        <p:spPr bwMode="auto">
          <a:xfrm>
            <a:off x="6659563" y="4581525"/>
            <a:ext cx="1028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3" descr="http://www.kover-online.ru/content/images/Turkey/1.gif"/>
          <p:cNvPicPr>
            <a:picLocks noChangeAspect="1" noChangeArrowheads="1"/>
          </p:cNvPicPr>
          <p:nvPr/>
        </p:nvPicPr>
        <p:blipFill>
          <a:blip r:embed="rId6" r:link="rId7"/>
          <a:srcRect l="68057" t="65628" b="3220"/>
          <a:stretch>
            <a:fillRect/>
          </a:stretch>
        </p:blipFill>
        <p:spPr bwMode="auto">
          <a:xfrm>
            <a:off x="5867400" y="5157788"/>
            <a:ext cx="1123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1789113"/>
            <a:ext cx="26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  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3533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8255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Шёлк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7637463" cy="547211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/>
              <a:t>    Волокна шёлка это - тонкие нити, которые получают при размотке коконов гусеницы тутового шелкопряда, длина коконной нити: 600–900 м</a:t>
            </a:r>
          </a:p>
          <a:p>
            <a:pPr eaLnBrk="1" hangingPunct="1"/>
            <a:endParaRPr lang="ru-RU" b="1" smtClean="0"/>
          </a:p>
        </p:txBody>
      </p:sp>
      <p:pic>
        <p:nvPicPr>
          <p:cNvPr id="9220" name="Picture 4" descr="шелкопряд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86313"/>
            <a:ext cx="208756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шелкопряд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643313"/>
            <a:ext cx="18129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шелкопряд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284538"/>
            <a:ext cx="173672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шелкопря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724400"/>
            <a:ext cx="20875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Волокна шёлка</a:t>
            </a:r>
          </a:p>
        </p:txBody>
      </p:sp>
      <p:pic>
        <p:nvPicPr>
          <p:cNvPr id="10243" name="il_fi" descr="7b76212567-materialy-dlya-tvorchestva-shelk-mulberry-volokna-n629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598613"/>
            <a:ext cx="5199062" cy="449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Свойства шёлка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6443663" cy="4538662"/>
          </a:xfrm>
        </p:spPr>
        <p:txBody>
          <a:bodyPr/>
          <a:lstStyle/>
          <a:p>
            <a:pPr eaLnBrk="1" hangingPunct="1"/>
            <a:r>
              <a:rPr lang="ru-RU" b="1" i="1" smtClean="0"/>
              <a:t> гигроскопичность;</a:t>
            </a:r>
          </a:p>
          <a:p>
            <a:pPr eaLnBrk="1" hangingPunct="1"/>
            <a:r>
              <a:rPr lang="ru-RU" b="1" i="1" smtClean="0"/>
              <a:t> воздухопроницаемость;</a:t>
            </a:r>
          </a:p>
          <a:p>
            <a:pPr eaLnBrk="1" hangingPunct="1"/>
            <a:r>
              <a:rPr lang="ru-RU" b="1" i="1" smtClean="0"/>
              <a:t> малоустойчивые к солнцу.</a:t>
            </a:r>
          </a:p>
          <a:p>
            <a:pPr eaLnBrk="1" hangingPunct="1">
              <a:buFontTx/>
              <a:buNone/>
            </a:pPr>
            <a:endParaRPr 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161</Words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Волокна шерсти </vt:lpstr>
      <vt:lpstr>Волокна шерсти</vt:lpstr>
      <vt:lpstr>Свойства шерсти</vt:lpstr>
      <vt:lpstr>Ткани из шерсти</vt:lpstr>
      <vt:lpstr>Изделия из шерсти</vt:lpstr>
      <vt:lpstr>Шёлк </vt:lpstr>
      <vt:lpstr>Волокна шёлка</vt:lpstr>
      <vt:lpstr>Свойства шёлка</vt:lpstr>
      <vt:lpstr>Ткани из шёлка</vt:lpstr>
      <vt:lpstr>Изделия из шёлка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Швейное материаловедение</dc:title>
  <cp:lastModifiedBy>Aleksey</cp:lastModifiedBy>
  <cp:revision>3</cp:revision>
  <dcterms:modified xsi:type="dcterms:W3CDTF">2015-03-28T13:07:51Z</dcterms:modified>
</cp:coreProperties>
</file>