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8" r:id="rId3"/>
    <p:sldId id="259" r:id="rId4"/>
    <p:sldId id="261" r:id="rId5"/>
    <p:sldId id="263" r:id="rId6"/>
    <p:sldId id="264" r:id="rId7"/>
    <p:sldId id="266" r:id="rId8"/>
    <p:sldId id="265" r:id="rId9"/>
    <p:sldId id="267" r:id="rId10"/>
    <p:sldId id="269" r:id="rId11"/>
    <p:sldId id="268" r:id="rId12"/>
    <p:sldId id="271" r:id="rId13"/>
    <p:sldId id="270" r:id="rId14"/>
    <p:sldId id="273" r:id="rId15"/>
    <p:sldId id="274" r:id="rId16"/>
    <p:sldId id="276" r:id="rId17"/>
    <p:sldId id="275" r:id="rId18"/>
    <p:sldId id="277" r:id="rId19"/>
    <p:sldId id="278" r:id="rId20"/>
    <p:sldId id="279" r:id="rId21"/>
    <p:sldId id="280" r:id="rId22"/>
    <p:sldId id="281" r:id="rId23"/>
    <p:sldId id="283" r:id="rId24"/>
    <p:sldId id="282" r:id="rId25"/>
    <p:sldId id="285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6" r:id="rId37"/>
    <p:sldId id="297" r:id="rId38"/>
    <p:sldId id="295" r:id="rId39"/>
    <p:sldId id="298" r:id="rId40"/>
    <p:sldId id="299" r:id="rId41"/>
    <p:sldId id="300" r:id="rId42"/>
    <p:sldId id="301" r:id="rId43"/>
    <p:sldId id="302" r:id="rId44"/>
    <p:sldId id="303" r:id="rId45"/>
    <p:sldId id="305" r:id="rId46"/>
    <p:sldId id="304" r:id="rId47"/>
    <p:sldId id="307" r:id="rId48"/>
    <p:sldId id="306" r:id="rId49"/>
    <p:sldId id="308" r:id="rId50"/>
    <p:sldId id="309" r:id="rId51"/>
    <p:sldId id="321" r:id="rId52"/>
    <p:sldId id="310" r:id="rId53"/>
    <p:sldId id="312" r:id="rId54"/>
    <p:sldId id="313" r:id="rId55"/>
    <p:sldId id="314" r:id="rId56"/>
    <p:sldId id="315" r:id="rId57"/>
    <p:sldId id="316" r:id="rId58"/>
    <p:sldId id="318" r:id="rId59"/>
    <p:sldId id="319" r:id="rId60"/>
    <p:sldId id="320" r:id="rId61"/>
    <p:sldId id="272" r:id="rId6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A89-5898-4116-B408-962092620C72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0D5B0-5B87-47F3-9B85-2E76AE6A7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3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342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966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41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796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675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124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159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621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37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01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862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629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52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0983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9280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2352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3824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842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586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113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33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5058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5273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59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32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45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6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30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427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43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25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D5B0-5B87-47F3-9B85-2E76AE6A70CF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8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1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2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6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36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93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70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7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8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B33FE-BBBC-4139-AA8E-71584724DA2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9ACF8-AAAF-4E2C-9B3F-A467B2D95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13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13" Type="http://schemas.openxmlformats.org/officeDocument/2006/relationships/slide" Target="slide48.xml"/><Relationship Id="rId18" Type="http://schemas.openxmlformats.org/officeDocument/2006/relationships/slide" Target="slide40.xml"/><Relationship Id="rId3" Type="http://schemas.openxmlformats.org/officeDocument/2006/relationships/slide" Target="slide30.xml"/><Relationship Id="rId21" Type="http://schemas.openxmlformats.org/officeDocument/2006/relationships/slide" Target="slide50.xml"/><Relationship Id="rId7" Type="http://schemas.openxmlformats.org/officeDocument/2006/relationships/slide" Target="slide36.xml"/><Relationship Id="rId12" Type="http://schemas.openxmlformats.org/officeDocument/2006/relationships/slide" Target="slide43.xml"/><Relationship Id="rId17" Type="http://schemas.openxmlformats.org/officeDocument/2006/relationships/slide" Target="slide49.xml"/><Relationship Id="rId2" Type="http://schemas.openxmlformats.org/officeDocument/2006/relationships/image" Target="../media/image1.png"/><Relationship Id="rId16" Type="http://schemas.openxmlformats.org/officeDocument/2006/relationships/slide" Target="slide44.xml"/><Relationship Id="rId20" Type="http://schemas.openxmlformats.org/officeDocument/2006/relationships/slide" Target="slide4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1.xml"/><Relationship Id="rId11" Type="http://schemas.openxmlformats.org/officeDocument/2006/relationships/slide" Target="slide38.xml"/><Relationship Id="rId5" Type="http://schemas.openxmlformats.org/officeDocument/2006/relationships/slide" Target="slide46.xml"/><Relationship Id="rId15" Type="http://schemas.openxmlformats.org/officeDocument/2006/relationships/slide" Target="slide39.xml"/><Relationship Id="rId23" Type="http://schemas.openxmlformats.org/officeDocument/2006/relationships/slide" Target="slide51.xml"/><Relationship Id="rId10" Type="http://schemas.openxmlformats.org/officeDocument/2006/relationships/slide" Target="slide32.xml"/><Relationship Id="rId19" Type="http://schemas.openxmlformats.org/officeDocument/2006/relationships/slide" Target="slide34.xml"/><Relationship Id="rId4" Type="http://schemas.openxmlformats.org/officeDocument/2006/relationships/slide" Target="slide41.xml"/><Relationship Id="rId9" Type="http://schemas.openxmlformats.org/officeDocument/2006/relationships/slide" Target="slide47.xml"/><Relationship Id="rId14" Type="http://schemas.openxmlformats.org/officeDocument/2006/relationships/slide" Target="slide33.xml"/><Relationship Id="rId22" Type="http://schemas.openxmlformats.org/officeDocument/2006/relationships/slide" Target="slide3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1.xml"/><Relationship Id="rId18" Type="http://schemas.openxmlformats.org/officeDocument/2006/relationships/slide" Target="slide12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7.xml"/><Relationship Id="rId7" Type="http://schemas.openxmlformats.org/officeDocument/2006/relationships/slide" Target="slide5.xml"/><Relationship Id="rId12" Type="http://schemas.openxmlformats.org/officeDocument/2006/relationships/slide" Target="slide6.xml"/><Relationship Id="rId17" Type="http://schemas.openxmlformats.org/officeDocument/2006/relationships/slide" Target="slide7.xml"/><Relationship Id="rId25" Type="http://schemas.openxmlformats.org/officeDocument/2006/relationships/slide" Target="slide23.xml"/><Relationship Id="rId2" Type="http://schemas.openxmlformats.org/officeDocument/2006/relationships/image" Target="../media/image1.png"/><Relationship Id="rId16" Type="http://schemas.openxmlformats.org/officeDocument/2006/relationships/slide" Target="slide2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4.xml"/><Relationship Id="rId11" Type="http://schemas.openxmlformats.org/officeDocument/2006/relationships/slide" Target="slide25.xml"/><Relationship Id="rId24" Type="http://schemas.openxmlformats.org/officeDocument/2006/relationships/slide" Target="slide18.xml"/><Relationship Id="rId5" Type="http://schemas.openxmlformats.org/officeDocument/2006/relationships/slide" Target="slide19.xml"/><Relationship Id="rId15" Type="http://schemas.openxmlformats.org/officeDocument/2006/relationships/slide" Target="slide21.xml"/><Relationship Id="rId23" Type="http://schemas.openxmlformats.org/officeDocument/2006/relationships/slide" Target="slide8.xml"/><Relationship Id="rId28" Type="http://schemas.openxmlformats.org/officeDocument/2006/relationships/slide" Target="slide29.xml"/><Relationship Id="rId10" Type="http://schemas.openxmlformats.org/officeDocument/2006/relationships/slide" Target="slide20.xml"/><Relationship Id="rId19" Type="http://schemas.openxmlformats.org/officeDocument/2006/relationships/slide" Target="slide17.xml"/><Relationship Id="rId4" Type="http://schemas.openxmlformats.org/officeDocument/2006/relationships/slide" Target="slide14.xml"/><Relationship Id="rId9" Type="http://schemas.openxmlformats.org/officeDocument/2006/relationships/slide" Target="slide15.xml"/><Relationship Id="rId14" Type="http://schemas.openxmlformats.org/officeDocument/2006/relationships/slide" Target="slide16.xml"/><Relationship Id="rId22" Type="http://schemas.openxmlformats.org/officeDocument/2006/relationships/slide" Target="slide13.xml"/><Relationship Id="rId27" Type="http://schemas.openxmlformats.org/officeDocument/2006/relationships/slide" Target="slide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slide" Target="slid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3" Type="http://schemas.openxmlformats.org/officeDocument/2006/relationships/slide" Target="slide53.xml"/><Relationship Id="rId7" Type="http://schemas.openxmlformats.org/officeDocument/2006/relationships/slide" Target="slide5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6.xml"/><Relationship Id="rId5" Type="http://schemas.openxmlformats.org/officeDocument/2006/relationships/slide" Target="slide55.xml"/><Relationship Id="rId4" Type="http://schemas.openxmlformats.org/officeDocument/2006/relationships/slide" Target="slide54.xml"/><Relationship Id="rId9" Type="http://schemas.openxmlformats.org/officeDocument/2006/relationships/slide" Target="slide5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pearls.ru/" TargetMode="External"/><Relationship Id="rId2" Type="http://schemas.openxmlformats.org/officeDocument/2006/relationships/hyperlink" Target="http://images.yandex.ru/yandsearch?text=%D1%81%D0%B2%D0%BE%D1%8F%20%D0%B8%D0%B3%D1%80%D0%B0&amp;noreask=1&amp;pos=1&amp;rpt=simage&amp;lr=9&amp;img_url=http://cs4463.userapi.com/g16000362/a_4b2c76ec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eningmozga.com/tasks/taskssoob.html" TargetMode="External"/><Relationship Id="rId5" Type="http://schemas.openxmlformats.org/officeDocument/2006/relationships/hyperlink" Target="http://www.allchekhov.ru/upload/iblock/708/708e91986d8ab680026a2f94770f26ca.jpg" TargetMode="External"/><Relationship Id="rId4" Type="http://schemas.openxmlformats.org/officeDocument/2006/relationships/hyperlink" Target="http://www.multiserwis.ru/images/baget-nelson-02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7138" y="4075976"/>
            <a:ext cx="934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/>
                </a:solidFill>
              </a:rPr>
              <a:t>Технология обработки металлов 6 класс</a:t>
            </a:r>
            <a:endParaRPr lang="ru-RU" sz="4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Измерительные инструменты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200</a:t>
            </a:r>
          </a:p>
          <a:p>
            <a:r>
              <a:rPr lang="ru-RU" sz="2800" dirty="0"/>
              <a:t>Что является характерной особенностью </a:t>
            </a:r>
            <a:r>
              <a:rPr lang="ru-RU" sz="2800" dirty="0" smtClean="0"/>
              <a:t>штангенциркуля ШЦ </a:t>
            </a:r>
            <a:r>
              <a:rPr lang="ru-RU" sz="2800" dirty="0"/>
              <a:t>– 2?  </a:t>
            </a:r>
          </a:p>
          <a:p>
            <a:pPr algn="ctr"/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5"/>
            <a:ext cx="6697683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Возможность производить размету верхними губками</a:t>
            </a:r>
          </a:p>
        </p:txBody>
      </p:sp>
      <p:sp>
        <p:nvSpPr>
          <p:cNvPr id="6" name="Прямоугольник 5"/>
          <p:cNvSpPr/>
          <p:nvPr/>
        </p:nvSpPr>
        <p:spPr>
          <a:xfrm rot="20280373">
            <a:off x="497117" y="1355071"/>
            <a:ext cx="47850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Аукцион</a:t>
            </a:r>
            <a:endParaRPr lang="ru-RU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8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Измерительные инструменты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300</a:t>
            </a:r>
          </a:p>
          <a:p>
            <a:pPr algn="ctr"/>
            <a:r>
              <a:rPr lang="ru-RU" sz="2800" dirty="0"/>
              <a:t>Назовите основное назначение микрометра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5"/>
            <a:ext cx="6697683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Измерение диаметра проволоки</a:t>
            </a:r>
          </a:p>
        </p:txBody>
      </p:sp>
    </p:spTree>
    <p:extLst>
      <p:ext uri="{BB962C8B-B14F-4D97-AF65-F5344CB8AC3E}">
        <p14:creationId xmlns:p14="http://schemas.microsoft.com/office/powerpoint/2010/main" val="22584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Измерительные инструменты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634" y="4017312"/>
            <a:ext cx="112103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pPr algn="r"/>
            <a:r>
              <a:rPr lang="ru-RU" sz="2800" dirty="0"/>
              <a:t>Прочитайте показание по шкале штанги и нониуса: </a:t>
            </a:r>
            <a:r>
              <a:rPr lang="ru-RU" sz="2800" dirty="0" smtClean="0"/>
              <a:t> </a:t>
            </a:r>
            <a:endParaRPr lang="ru-RU" sz="2800" dirty="0"/>
          </a:p>
          <a:p>
            <a:pPr algn="ctr"/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5"/>
            <a:ext cx="6697683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34.3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 rot="20280373">
            <a:off x="3260471" y="1473463"/>
            <a:ext cx="68110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Кот в мешке</a:t>
            </a:r>
            <a:endParaRPr lang="ru-RU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Рисунок 1" descr="http://chtangel.90mb.ru/pict/126375862724432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61224" r="1785"/>
          <a:stretch>
            <a:fillRect/>
          </a:stretch>
        </p:blipFill>
        <p:spPr bwMode="auto">
          <a:xfrm>
            <a:off x="320634" y="4017312"/>
            <a:ext cx="3277571" cy="173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11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Измерительные инструменты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500</a:t>
            </a:r>
          </a:p>
          <a:p>
            <a:pPr algn="ctr"/>
            <a:r>
              <a:rPr lang="ru-RU" sz="2800" dirty="0"/>
              <a:t>Назовите, где расположен нониус штангенциркуля?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5"/>
            <a:ext cx="6697683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На подвижной рамке</a:t>
            </a:r>
          </a:p>
        </p:txBody>
      </p:sp>
    </p:spTree>
    <p:extLst>
      <p:ext uri="{BB962C8B-B14F-4D97-AF65-F5344CB8AC3E}">
        <p14:creationId xmlns:p14="http://schemas.microsoft.com/office/powerpoint/2010/main" val="32169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Устройство сверлильного станка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100</a:t>
            </a:r>
          </a:p>
          <a:p>
            <a:pPr algn="ctr"/>
            <a:r>
              <a:rPr lang="ru-RU" sz="2800" dirty="0"/>
              <a:t>Сверло закрепленное в патроне крепится на ……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5"/>
            <a:ext cx="6697683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Шпинделе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501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Устройство сверлильного станка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200</a:t>
            </a:r>
          </a:p>
          <a:p>
            <a:pPr algn="ctr"/>
            <a:r>
              <a:rPr lang="ru-RU" sz="2800" dirty="0"/>
              <a:t>Как можно изменить скорость вращения  патрона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5"/>
            <a:ext cx="6697683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Изменяя коэффициент  передачи </a:t>
            </a:r>
          </a:p>
        </p:txBody>
      </p:sp>
    </p:spTree>
    <p:extLst>
      <p:ext uri="{BB962C8B-B14F-4D97-AF65-F5344CB8AC3E}">
        <p14:creationId xmlns:p14="http://schemas.microsoft.com/office/powerpoint/2010/main" val="281551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Устройство сверлильного станка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300</a:t>
            </a:r>
          </a:p>
          <a:p>
            <a:pPr algn="ctr"/>
            <a:r>
              <a:rPr lang="ru-RU" sz="2800" dirty="0"/>
              <a:t>Перечислите основные узлы сверлильного станка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53" y="5878285"/>
            <a:ext cx="10117778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Патрон, рукоятка подачи, ременная передача, электродвигатель, рукоятка подъема и опускания шпиндельной бабки, станина, станина </a:t>
            </a:r>
          </a:p>
        </p:txBody>
      </p:sp>
    </p:spTree>
    <p:extLst>
      <p:ext uri="{BB962C8B-B14F-4D97-AF65-F5344CB8AC3E}">
        <p14:creationId xmlns:p14="http://schemas.microsoft.com/office/powerpoint/2010/main" val="423260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Устройство сверлильного станка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pPr algn="ctr"/>
            <a:r>
              <a:rPr lang="ru-RU" sz="2800" dirty="0"/>
              <a:t>Какую функцию выполняет реечная передача?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Позволяет поднимать и опускать патрон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111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Устройство сверлильного станка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500</a:t>
            </a:r>
          </a:p>
          <a:p>
            <a:pPr algn="ctr"/>
            <a:r>
              <a:rPr lang="ru-RU" sz="2800" dirty="0"/>
              <a:t>Назовите, узел сверлильного  станка, позволяющий изменить скорость вращения патрона.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Ременная передача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45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Режущий инструмент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100</a:t>
            </a:r>
          </a:p>
          <a:p>
            <a:r>
              <a:rPr lang="ru-RU" sz="2800" dirty="0"/>
              <a:t>Назовите инструменты, применяемые при обработке отверстия?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Сверло</a:t>
            </a:r>
            <a:r>
              <a:rPr lang="ru-RU" sz="2400" b="1" dirty="0"/>
              <a:t>, зенкер, развертка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195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78234" y="3934361"/>
            <a:ext cx="404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8000" b="1" dirty="0">
                <a:solidFill>
                  <a:schemeClr val="accent4"/>
                </a:solidFill>
              </a:rPr>
              <a:t>1</a:t>
            </a:r>
            <a:r>
              <a:rPr lang="ru-RU" sz="8000" b="1" dirty="0" smtClean="0">
                <a:solidFill>
                  <a:schemeClr val="accent4"/>
                </a:solidFill>
              </a:rPr>
              <a:t> раунд</a:t>
            </a:r>
            <a:endParaRPr lang="ru-RU" sz="8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Режущий инструмент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85652" y="4017313"/>
            <a:ext cx="10545289" cy="134171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200</a:t>
            </a:r>
          </a:p>
          <a:p>
            <a:pPr algn="ctr"/>
            <a:r>
              <a:rPr lang="ru-RU" sz="2800" dirty="0"/>
              <a:t>Как отличить личной  и бархатный напильник? </a:t>
            </a:r>
          </a:p>
          <a:p>
            <a:pPr algn="r"/>
            <a:r>
              <a:rPr lang="ru-RU" sz="2800" dirty="0" smtClean="0"/>
              <a:t>  </a:t>
            </a:r>
            <a:endParaRPr lang="ru-RU" sz="2800" dirty="0"/>
          </a:p>
          <a:p>
            <a:pPr algn="ctr"/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5653" y="5474525"/>
            <a:ext cx="9131997" cy="12706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по количеству насечек: на  личном количество зубьев 13-26 на 10 мм,  на бархатном напильник  42-80 зубьев на 10 мм, а значит они очень мелкие</a:t>
            </a:r>
            <a:r>
              <a:rPr lang="ru-RU" sz="28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 rot="20280373">
            <a:off x="3260471" y="1473463"/>
            <a:ext cx="68110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Кот в мешке</a:t>
            </a:r>
            <a:endParaRPr lang="ru-RU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3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Режущий инструмент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300</a:t>
            </a:r>
          </a:p>
          <a:p>
            <a:pPr algn="ctr"/>
            <a:r>
              <a:rPr lang="ru-RU" sz="2800" dirty="0"/>
              <a:t>Назовите элементы режущей части зубила?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Режущая </a:t>
            </a:r>
            <a:r>
              <a:rPr lang="ru-RU" sz="2400" b="1" dirty="0"/>
              <a:t>кромка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82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Режущий инструмент</a:t>
            </a: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pPr algn="ctr"/>
            <a:r>
              <a:rPr lang="ru-RU" sz="2800" dirty="0"/>
              <a:t>Назовите форму насечек напильников и для каких материалов они применяются?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одинарная (цветные металлы), двойная (твердые металлы),  рашпильная (древесина)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485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Режущий инструмент</a:t>
            </a: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22811"/>
            <a:ext cx="10224655" cy="16298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500</a:t>
            </a:r>
          </a:p>
          <a:p>
            <a:r>
              <a:rPr lang="ru-RU" sz="2800" dirty="0" smtClean="0"/>
              <a:t>      Назовите </a:t>
            </a:r>
            <a:r>
              <a:rPr lang="ru-RU" sz="2800" dirty="0"/>
              <a:t>отличие процесса сверления от рассверливания.</a:t>
            </a:r>
          </a:p>
          <a:p>
            <a:pPr algn="ctr"/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06286" y="5771922"/>
            <a:ext cx="9048997" cy="10860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сверление – это способ образования отверстия сплошном металле, рассверливание – это сверление отверстия в несколько приемов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 rot="20280373">
            <a:off x="497117" y="1355071"/>
            <a:ext cx="47850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Аукцион</a:t>
            </a:r>
            <a:endParaRPr lang="ru-RU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9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Приспособления</a:t>
            </a: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43148" y="4017312"/>
            <a:ext cx="11044052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100</a:t>
            </a:r>
          </a:p>
          <a:p>
            <a:pPr algn="ctr"/>
            <a:r>
              <a:rPr lang="ru-RU" sz="2800" dirty="0"/>
              <a:t>Назовите дополнительное приспособления для разрезания тонколистового металла толщиной менее 2 мм слесарной ножовкой?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Заготовку необходимо закрепить между двумя деревянными брускам и затем резать</a:t>
            </a:r>
            <a:r>
              <a:rPr lang="ru-RU" sz="2400" b="1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556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Приспособления</a:t>
            </a: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6280" y="4017312"/>
            <a:ext cx="9999023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200</a:t>
            </a:r>
          </a:p>
          <a:p>
            <a:pPr algn="ctr"/>
            <a:r>
              <a:rPr lang="ru-RU" sz="2800" dirty="0"/>
              <a:t>Каким приспособлением необходимо пользоваться при рубки чтобы не повредить губки в дисках?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Нагубники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757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Приспособления</a:t>
            </a: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6280" y="4017312"/>
            <a:ext cx="9999023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300</a:t>
            </a:r>
          </a:p>
          <a:p>
            <a:pPr algn="ctr"/>
            <a:r>
              <a:rPr lang="ru-RU" sz="2800" dirty="0"/>
              <a:t>Какое приспособление применяется для удержания заготовки при сверлении?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Ручные тиски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459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Приспособления</a:t>
            </a: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pPr algn="ctr"/>
            <a:r>
              <a:rPr lang="ru-RU" sz="2800" dirty="0"/>
              <a:t>Назовите основные способы рубки металл.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В тисках, на плите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80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Приспособления</a:t>
            </a: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500</a:t>
            </a:r>
          </a:p>
          <a:p>
            <a:pPr algn="ctr"/>
            <a:r>
              <a:rPr lang="ru-RU" sz="2800" dirty="0"/>
              <a:t>Что необходимо предпринять при разрезании толстого металла слесарной ножовкой?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Полотно необходимо смазать маслом, для устранения трения и износа зубьев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531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4740"/>
            <a:ext cx="85997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 </a:t>
            </a:r>
            <a:r>
              <a:rPr lang="ru-RU" sz="3200" b="1" dirty="0" smtClean="0">
                <a:solidFill>
                  <a:srgbClr val="FFFF00"/>
                </a:solidFill>
              </a:rPr>
              <a:t>-</a:t>
            </a:r>
            <a:r>
              <a:rPr lang="ru-RU" sz="3200" b="1" dirty="0">
                <a:solidFill>
                  <a:srgbClr val="FFFF00"/>
                </a:solidFill>
              </a:rPr>
              <a:t>«Технология </a:t>
            </a:r>
            <a:r>
              <a:rPr lang="ru-RU" sz="3200" b="1" dirty="0" smtClean="0">
                <a:solidFill>
                  <a:srgbClr val="FFFF00"/>
                </a:solidFill>
              </a:rPr>
              <a:t>металлообработки</a:t>
            </a:r>
            <a:r>
              <a:rPr lang="ru-RU" sz="3200" b="1" dirty="0">
                <a:solidFill>
                  <a:srgbClr val="FFFF00"/>
                </a:solidFill>
              </a:rPr>
              <a:t>»</a:t>
            </a:r>
            <a:endParaRPr lang="ru-RU" sz="3200" dirty="0">
              <a:solidFill>
                <a:srgbClr val="FFFF00"/>
              </a:solidFill>
            </a:endParaRPr>
          </a:p>
          <a:p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8763" y="3519594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Разметка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101" y="4158334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Материаловедение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515" y="4765607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Сортовой прока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8244" y="5404779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Обработка </a:t>
            </a:r>
            <a:r>
              <a:rPr lang="ru-RU" sz="2400" dirty="0" smtClean="0"/>
              <a:t>металла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10450" y="3519594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200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10450" y="4761352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/>
              </a:rPr>
              <a:t>200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82249" y="5404779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5" action="ppaction://hlinksldjump"/>
              </a:rPr>
              <a:t>200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5492" y="3525731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6" action="ppaction://hlinksldjump"/>
              </a:rPr>
              <a:t>400</a:t>
            </a:r>
            <a:endParaRPr lang="ru-RU" sz="28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0089" y="4122758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7" action="ppaction://hlinksldjump"/>
              </a:rPr>
              <a:t>400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50089" y="4780125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8" action="ppaction://hlinksldjump"/>
              </a:rPr>
              <a:t>400</a:t>
            </a:r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824850" y="5400524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9" action="ppaction://hlinksldjump"/>
              </a:rPr>
              <a:t>400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774380" y="3548641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0" action="ppaction://hlinksldjump"/>
              </a:rPr>
              <a:t>600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790744" y="4136773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1" action="ppaction://hlinksldjump"/>
              </a:rPr>
              <a:t>600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813976" y="4780125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2" action="ppaction://hlinksldjump"/>
              </a:rPr>
              <a:t>600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774380" y="5396270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3" action="ppaction://hlinksldjump"/>
              </a:rPr>
              <a:t>600</a:t>
            </a:r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697697" y="3524313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4" action="ppaction://hlinksldjump"/>
              </a:rPr>
              <a:t>800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731399" y="4144562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5" action="ppaction://hlinksldjump"/>
              </a:rPr>
              <a:t>800</a:t>
            </a:r>
            <a:endParaRPr lang="ru-RU" sz="2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712535" y="4769635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6" action="ppaction://hlinksldjump"/>
              </a:rPr>
              <a:t>800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699736" y="5404779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7" action="ppaction://hlinksldjump"/>
              </a:rPr>
              <a:t>800</a:t>
            </a:r>
            <a:endParaRPr lang="ru-RU" sz="2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605162" y="4115700"/>
            <a:ext cx="927245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8" action="ppaction://hlinksldjump"/>
              </a:rPr>
              <a:t>1000</a:t>
            </a:r>
            <a:endParaRPr lang="ru-RU" sz="28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605162" y="3490495"/>
            <a:ext cx="927245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9" action="ppaction://hlinksldjump"/>
              </a:rPr>
              <a:t>1000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631398" y="4791056"/>
            <a:ext cx="927245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0" action="ppaction://hlinksldjump"/>
              </a:rPr>
              <a:t>1000</a:t>
            </a:r>
            <a:endParaRPr lang="ru-RU" sz="28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9605162" y="5401938"/>
            <a:ext cx="949530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1" action="ppaction://hlinksldjump"/>
              </a:rPr>
              <a:t>1000</a:t>
            </a:r>
            <a:endParaRPr lang="ru-RU" sz="28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901562" y="4134067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2" action="ppaction://hlinksldjump"/>
              </a:rPr>
              <a:t>200</a:t>
            </a:r>
            <a:endParaRPr lang="ru-RU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93024" y="6211518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  <a:hlinkClick r:id="rId23" action="ppaction://hlinksldjump"/>
              </a:rPr>
              <a:t>3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6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4740"/>
            <a:ext cx="6723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 - </a:t>
            </a:r>
            <a:r>
              <a:rPr lang="ru-RU" sz="3200" b="1" dirty="0">
                <a:solidFill>
                  <a:srgbClr val="FFFF00"/>
                </a:solidFill>
              </a:rPr>
              <a:t>«Металлообработка»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4390" y="321050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Техника безопасности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4390" y="3812965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Измерительные инструменты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4390" y="4386396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Устройство сверлильного станка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390" y="4993479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Режущий инструмент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4390" y="560056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Приспособления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99069" y="3198329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100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98082" y="4428291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/>
              </a:rPr>
              <a:t>100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86207" y="4998351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5" action="ppaction://hlinksldjump"/>
              </a:rPr>
              <a:t>100</a:t>
            </a:r>
            <a:endParaRPr lang="ru-RU" sz="2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98082" y="5600562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6" action="ppaction://hlinksldjump"/>
              </a:rPr>
              <a:t>100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3756" y="3206247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7" action="ppaction://hlinksldjump"/>
              </a:rPr>
              <a:t>200</a:t>
            </a:r>
            <a:endParaRPr lang="ru-RU" sz="28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0089" y="3804456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8" action="ppaction://hlinksldjump"/>
              </a:rPr>
              <a:t>200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50089" y="4413528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9" action="ppaction://hlinksldjump"/>
              </a:rPr>
              <a:t>200</a:t>
            </a:r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830297" y="4984970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0" action="ppaction://hlinksldjump"/>
              </a:rPr>
              <a:t>200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30297" y="5593847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1" action="ppaction://hlinksldjump"/>
              </a:rPr>
              <a:t>200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774380" y="3216092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2" action="ppaction://hlinksldjump"/>
              </a:rPr>
              <a:t>300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789224" y="3818303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3" action="ppaction://hlinksldjump"/>
              </a:rPr>
              <a:t>300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789223" y="4413528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4" action="ppaction://hlinksldjump"/>
              </a:rPr>
              <a:t>300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789221" y="5016547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5" action="ppaction://hlinksldjump"/>
              </a:rPr>
              <a:t>300</a:t>
            </a:r>
            <a:endParaRPr lang="ru-RU" sz="2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762512" y="5600562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6" action="ppaction://hlinksldjump"/>
              </a:rPr>
              <a:t>300</a:t>
            </a:r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694727" y="3227100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7" action="ppaction://hlinksldjump"/>
              </a:rPr>
              <a:t>400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719456" y="3822596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8" action="ppaction://hlinksldjump"/>
              </a:rPr>
              <a:t>400</a:t>
            </a:r>
            <a:endParaRPr lang="ru-RU" sz="2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715499" y="4404789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9" action="ppaction://hlinksldjump"/>
              </a:rPr>
              <a:t>400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715499" y="4993479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0" action="ppaction://hlinksldjump"/>
              </a:rPr>
              <a:t>400</a:t>
            </a:r>
            <a:endParaRPr lang="ru-RU" sz="2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694727" y="5617893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1" action="ppaction://hlinksldjump"/>
              </a:rPr>
              <a:t>400</a:t>
            </a:r>
            <a:endParaRPr lang="ru-RU" sz="2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615074" y="3832289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2" action="ppaction://hlinksldjump"/>
              </a:rPr>
              <a:t>500</a:t>
            </a:r>
            <a:endParaRPr lang="ru-RU" sz="28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615074" y="3248983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3" action="ppaction://hlinksldjump"/>
              </a:rPr>
              <a:t>500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615073" y="4404788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4" action="ppaction://hlinksldjump"/>
              </a:rPr>
              <a:t>500</a:t>
            </a:r>
            <a:endParaRPr lang="ru-RU" sz="28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9615072" y="5016547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5" action="ppaction://hlinksldjump"/>
              </a:rPr>
              <a:t>500</a:t>
            </a:r>
            <a:endParaRPr lang="ru-RU" sz="2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9606154" y="5606774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6" action="ppaction://hlinksldjump"/>
              </a:rPr>
              <a:t>500</a:t>
            </a:r>
            <a:endParaRPr lang="ru-RU" sz="28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902038" y="3818303"/>
            <a:ext cx="837209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27" action="ppaction://hlinksldjump"/>
              </a:rPr>
              <a:t>100</a:t>
            </a:r>
            <a:endParaRPr lang="ru-RU" sz="2800" b="1" dirty="0"/>
          </a:p>
        </p:txBody>
      </p:sp>
      <p:sp>
        <p:nvSpPr>
          <p:cNvPr id="37" name="TextBox 36">
            <a:hlinkClick r:id="rId28" action="ppaction://hlinksldjump"/>
          </p:cNvPr>
          <p:cNvSpPr txBox="1"/>
          <p:nvPr/>
        </p:nvSpPr>
        <p:spPr>
          <a:xfrm>
            <a:off x="93024" y="6211518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  <a:hlinkClick r:id="rId28" action="ppaction://hlinksldjump"/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2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Разметка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200</a:t>
            </a:r>
          </a:p>
          <a:p>
            <a:pPr algn="ctr"/>
            <a:r>
              <a:rPr lang="ru-RU" sz="2800" dirty="0"/>
              <a:t>Каким разметочным инструментом можно нанести линии на поверхности металл?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Чертилка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349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Разметка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pPr algn="ctr"/>
            <a:r>
              <a:rPr lang="ru-RU" sz="2800" dirty="0"/>
              <a:t>Как называется инструмент для разметки центра отверстия на металле?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Кернер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96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Разметка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85652" y="4017313"/>
            <a:ext cx="10545289" cy="134171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600</a:t>
            </a:r>
          </a:p>
          <a:p>
            <a:pPr algn="ctr"/>
            <a:r>
              <a:rPr lang="ru-RU" sz="2800" dirty="0"/>
              <a:t>Перечислите  линии чертежа</a:t>
            </a:r>
            <a:r>
              <a:rPr lang="ru-RU" sz="2800" dirty="0" smtClean="0"/>
              <a:t>  </a:t>
            </a:r>
            <a:endParaRPr lang="ru-RU" sz="2800" dirty="0"/>
          </a:p>
          <a:p>
            <a:pPr algn="ctr"/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13164" y="5474525"/>
            <a:ext cx="8704486" cy="12706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Основная, тонка линия, пунктирная, осевая, линия сгиба, лини обрыва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 rot="20280373">
            <a:off x="3260471" y="1473463"/>
            <a:ext cx="68110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Кот в мешке</a:t>
            </a:r>
            <a:endParaRPr lang="ru-RU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7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Разметка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800</a:t>
            </a:r>
          </a:p>
          <a:p>
            <a:pPr algn="ctr"/>
            <a:r>
              <a:rPr lang="ru-RU" sz="2800" dirty="0"/>
              <a:t>Базовая линия нужна для ….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начала разметки на заготовке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880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Разметка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1000</a:t>
            </a:r>
          </a:p>
          <a:p>
            <a:pPr algn="ctr"/>
            <a:r>
              <a:rPr lang="ru-RU" sz="2800" dirty="0"/>
              <a:t>Что входит в технологическую карту?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Последовательность выполнения операций, изображение, оборудование и инструменты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475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Материаловедение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200</a:t>
            </a:r>
          </a:p>
          <a:p>
            <a:r>
              <a:rPr lang="ru-RU" sz="2800" dirty="0"/>
              <a:t>В каком сплаве углерода от 2% до 4% 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Чугун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671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Материаловедение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r>
              <a:rPr lang="ru-RU" sz="2800" dirty="0"/>
              <a:t>Из какого материал изготавливают режущие инструменты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Инструментальная сталь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768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Материаловедение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r>
              <a:rPr lang="ru-RU" sz="2800" dirty="0"/>
              <a:t>Из какого материал изготавливают режущие инструменты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Инструментальная сталь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425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Материаловедение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600</a:t>
            </a:r>
          </a:p>
          <a:p>
            <a:pPr algn="ctr"/>
            <a:r>
              <a:rPr lang="ru-RU" sz="2800" dirty="0"/>
              <a:t>Из какого материла изготовлен Памятник </a:t>
            </a:r>
            <a:r>
              <a:rPr lang="ru-RU" sz="2800" dirty="0" smtClean="0"/>
              <a:t>Петру </a:t>
            </a:r>
            <a:r>
              <a:rPr lang="ru-RU" sz="2800" dirty="0"/>
              <a:t>первому в Санкт-Петербурге?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26327" y="5878285"/>
            <a:ext cx="6887689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Бронза</a:t>
            </a:r>
            <a:endParaRPr lang="ru-RU" sz="2400" dirty="0"/>
          </a:p>
        </p:txBody>
      </p:sp>
      <p:pic>
        <p:nvPicPr>
          <p:cNvPr id="1026" name="Picture 2" descr="Der Eherne Rei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40" y="765570"/>
            <a:ext cx="2683823" cy="388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37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Материаловедение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22811"/>
            <a:ext cx="10224655" cy="16298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800</a:t>
            </a:r>
          </a:p>
          <a:p>
            <a:pPr algn="ctr"/>
            <a:r>
              <a:rPr lang="ru-RU" sz="2800" dirty="0"/>
              <a:t>Назовите механические свойства металлов?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06286" y="5771922"/>
            <a:ext cx="9048997" cy="10860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Прочность, твердость,  упругость, пластичность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 rot="20280373">
            <a:off x="497117" y="1355071"/>
            <a:ext cx="47850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Аукцион</a:t>
            </a:r>
            <a:endParaRPr lang="ru-RU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78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Техника безопасности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100</a:t>
            </a:r>
          </a:p>
          <a:p>
            <a:pPr algn="ctr"/>
            <a:r>
              <a:rPr lang="ru-RU" sz="2800" b="1" dirty="0" smtClean="0"/>
              <a:t>Во время работы напильником не захватывать левой рукой…….</a:t>
            </a:r>
          </a:p>
          <a:p>
            <a:pPr algn="ctr"/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6"/>
            <a:ext cx="6697683" cy="7600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Носик напильника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9252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Материаловедение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1000</a:t>
            </a:r>
          </a:p>
          <a:p>
            <a:pPr algn="ctr"/>
            <a:r>
              <a:rPr lang="ru-RU" sz="2800" dirty="0"/>
              <a:t>Какие свойства наиболее ценные в меди по отношению к другим металлам?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7539" y="5878285"/>
            <a:ext cx="8894617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медь поддается обработке при любой температуре, хорошая электропроводность, Устойчив к коррозии, пластичный материал</a:t>
            </a:r>
          </a:p>
        </p:txBody>
      </p:sp>
    </p:spTree>
    <p:extLst>
      <p:ext uri="{BB962C8B-B14F-4D97-AF65-F5344CB8AC3E}">
        <p14:creationId xmlns:p14="http://schemas.microsoft.com/office/powerpoint/2010/main" val="46556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Сортовой прока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200</a:t>
            </a:r>
          </a:p>
          <a:p>
            <a:pPr algn="ctr"/>
            <a:r>
              <a:rPr lang="ru-RU" sz="2800" dirty="0" smtClean="0"/>
              <a:t>Виды тонколистового проката?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60074" y="5878285"/>
            <a:ext cx="7113320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Фольга, жесть кровельная сталь, листовой прокат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108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Сортовой прока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pPr algn="ctr"/>
            <a:r>
              <a:rPr lang="ru-RU" sz="2800" dirty="0"/>
              <a:t>Что называют профиль сортового </a:t>
            </a:r>
            <a:r>
              <a:rPr lang="ru-RU" sz="2800" dirty="0" smtClean="0"/>
              <a:t>проката?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60074" y="5878285"/>
            <a:ext cx="7113320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Форма его поперечного сечения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285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Сортовой прока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600</a:t>
            </a:r>
          </a:p>
          <a:p>
            <a:pPr algn="ctr"/>
            <a:r>
              <a:rPr lang="ru-RU" sz="2800" dirty="0"/>
              <a:t>Перечислите фасонный сортовой прокат?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0074" y="5878285"/>
            <a:ext cx="7113320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швеллер, тауэр, </a:t>
            </a:r>
            <a:r>
              <a:rPr lang="ru-RU" sz="2400" b="1" dirty="0" err="1"/>
              <a:t>двутаур</a:t>
            </a:r>
            <a:r>
              <a:rPr lang="ru-RU" sz="2400" b="1" dirty="0"/>
              <a:t>, уголок, рельс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238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Сортовой прока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800</a:t>
            </a:r>
          </a:p>
          <a:p>
            <a:pPr algn="ctr"/>
            <a:r>
              <a:rPr lang="ru-RU" sz="2800" dirty="0"/>
              <a:t>Сортовой прокат получают….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7537" y="5801097"/>
            <a:ext cx="8847117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Прокаткой (обжатием) нагретых слитков металла между вращающимися валками прокатного </a:t>
            </a:r>
            <a:r>
              <a:rPr lang="ru-RU" sz="2400" b="1" dirty="0" smtClean="0"/>
              <a:t>стана.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61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Сортовой прока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634" y="4017312"/>
            <a:ext cx="112103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1000</a:t>
            </a:r>
          </a:p>
          <a:p>
            <a:pPr algn="ctr"/>
            <a:r>
              <a:rPr lang="ru-RU" sz="2800" dirty="0" smtClean="0"/>
              <a:t>                               Назовите профиль сортового проката.</a:t>
            </a:r>
          </a:p>
          <a:p>
            <a:pPr algn="r"/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5"/>
            <a:ext cx="6697683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Специальный сортовой прокат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 rot="20280373">
            <a:off x="3260471" y="1473463"/>
            <a:ext cx="68110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Кот в мешке</a:t>
            </a:r>
            <a:endParaRPr lang="ru-RU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Алюминиевый профиль для рамок, алюминиевый багет, алюминиевый багет, багетный профиль, профиль нельсон, профиль nelsen, защелки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4010255"/>
            <a:ext cx="3495675" cy="1737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2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Обработка металла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200</a:t>
            </a:r>
          </a:p>
          <a:p>
            <a:pPr algn="ctr"/>
            <a:r>
              <a:rPr lang="ru-RU" sz="2800" dirty="0"/>
              <a:t>Для какой цели на заготовке в местах разрезания делают пропил трехгранным напильником?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70068" y="5973288"/>
            <a:ext cx="7220197" cy="6828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Для того  чтобы не скользила полотно  по металлу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25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Обработка металла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22811"/>
            <a:ext cx="10224655" cy="16298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pPr algn="ctr"/>
            <a:r>
              <a:rPr lang="ru-RU" sz="2800" dirty="0"/>
              <a:t>Какие вида удара применяют при рубки металла?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13216" y="5911828"/>
            <a:ext cx="5842659" cy="69085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Кистевой, плечевой, локтевой удар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 rot="20280373">
            <a:off x="497117" y="1355071"/>
            <a:ext cx="47850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Аукцион</a:t>
            </a:r>
            <a:endParaRPr lang="ru-RU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4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Обработка металла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600</a:t>
            </a:r>
          </a:p>
          <a:p>
            <a:pPr algn="ctr"/>
            <a:r>
              <a:rPr lang="ru-RU" sz="2800" dirty="0"/>
              <a:t>Каким инструментом контролируется профиль  при опиливания?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85703" y="5968857"/>
            <a:ext cx="6412675" cy="6234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Шаблон на просвет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311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Обработка металла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800</a:t>
            </a:r>
          </a:p>
          <a:p>
            <a:pPr algn="ctr"/>
            <a:r>
              <a:rPr lang="ru-RU" sz="2800" dirty="0"/>
              <a:t>В чем преимущество гнутого сортового проката перед листовым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66307" y="5968856"/>
            <a:ext cx="7232072" cy="74070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За счет ребер увеличивается прочность сортового проката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594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Техника безопасности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200</a:t>
            </a:r>
          </a:p>
          <a:p>
            <a:pPr algn="ctr"/>
            <a:r>
              <a:rPr lang="ru-RU" sz="2800" dirty="0"/>
              <a:t>Что необходимо сделать перед началом работы на сверлильном станке?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6"/>
            <a:ext cx="6697683" cy="7600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Проверить наличие и исправность заземления</a:t>
            </a:r>
          </a:p>
        </p:txBody>
      </p:sp>
    </p:spTree>
    <p:extLst>
      <p:ext uri="{BB962C8B-B14F-4D97-AF65-F5344CB8AC3E}">
        <p14:creationId xmlns:p14="http://schemas.microsoft.com/office/powerpoint/2010/main" val="394000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2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Обработка металла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1000</a:t>
            </a:r>
          </a:p>
          <a:p>
            <a:pPr algn="ctr"/>
            <a:r>
              <a:rPr lang="ru-RU" sz="2800" dirty="0"/>
              <a:t>Как по штангенциркулю производится отчет целых и десятых долей мм.?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7538" y="5968856"/>
            <a:ext cx="8692737" cy="74070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Слева от нуля шкалы нониуса по мм линейки определяют целые, а по шкале нониуса определяют десятые доли мм.</a:t>
            </a:r>
          </a:p>
        </p:txBody>
      </p:sp>
    </p:spTree>
    <p:extLst>
      <p:ext uri="{BB962C8B-B14F-4D97-AF65-F5344CB8AC3E}">
        <p14:creationId xmlns:p14="http://schemas.microsoft.com/office/powerpoint/2010/main" val="266106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4740"/>
            <a:ext cx="85997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3 раунд </a:t>
            </a:r>
            <a:r>
              <a:rPr lang="ru-RU" sz="3200" b="1" dirty="0" smtClean="0">
                <a:solidFill>
                  <a:srgbClr val="FFFF00"/>
                </a:solidFill>
              </a:rPr>
              <a:t>-«ФИНАЛ»</a:t>
            </a:r>
            <a:endParaRPr lang="ru-RU" sz="3200" dirty="0">
              <a:solidFill>
                <a:srgbClr val="FFFF00"/>
              </a:solidFill>
            </a:endParaRPr>
          </a:p>
          <a:p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101" y="3519594"/>
            <a:ext cx="5233556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hlinkClick r:id="rId3" action="ppaction://hlinksldjump"/>
              </a:rPr>
              <a:t>Всякая </a:t>
            </a:r>
            <a:r>
              <a:rPr lang="ru-RU" sz="2400" b="1" dirty="0" smtClean="0">
                <a:hlinkClick r:id="rId3" action="ppaction://hlinksldjump"/>
              </a:rPr>
              <a:t>всячина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101" y="4158334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hlinkClick r:id="rId3" action="ppaction://hlinksldjump"/>
              </a:rPr>
              <a:t>Математика</a:t>
            </a:r>
            <a:r>
              <a:rPr lang="ru-RU" sz="2400" dirty="0" smtClean="0"/>
              <a:t>   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515" y="4765607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hlinkClick r:id="rId4" action="ppaction://hlinksldjump"/>
              </a:rPr>
              <a:t>История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8244" y="5404779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hlinkClick r:id="rId5" action="ppaction://hlinksldjump"/>
              </a:rPr>
              <a:t>Физика</a:t>
            </a:r>
            <a:r>
              <a:rPr lang="ru-RU" sz="2400" dirty="0" smtClean="0"/>
              <a:t> 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75274" y="3509963"/>
            <a:ext cx="5222668" cy="5188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hlinkClick r:id="rId6" action="ppaction://hlinksldjump"/>
              </a:rPr>
              <a:t>Материаловедение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93024" y="6211518"/>
            <a:ext cx="160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75275" y="4150248"/>
            <a:ext cx="5222668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hlinkClick r:id="rId7" action="ppaction://hlinksldjump"/>
              </a:rPr>
              <a:t>Загадка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962161" y="5404779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hlinkClick r:id="rId8" action="ppaction://hlinksldjump"/>
              </a:rPr>
              <a:t>Технические измерения</a:t>
            </a:r>
            <a:r>
              <a:rPr lang="ru-RU" sz="2400" b="1" dirty="0" smtClean="0">
                <a:hlinkClick r:id="rId8" action="ppaction://hlinksldjump"/>
              </a:rPr>
              <a:t> 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975274" y="4773003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hlinkClick r:id="rId9" action="ppaction://hlinksldjump"/>
              </a:rPr>
              <a:t>Шуточный </a:t>
            </a:r>
            <a:r>
              <a:rPr lang="ru-RU" sz="2400" b="1" dirty="0" smtClean="0">
                <a:hlinkClick r:id="rId9" action="ppaction://hlinksldjump"/>
              </a:rPr>
              <a:t>вопрос</a:t>
            </a:r>
            <a:r>
              <a:rPr lang="ru-RU" sz="2400" b="1" dirty="0" smtClean="0"/>
              <a:t>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910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34" grpId="0" animBg="1"/>
      <p:bldP spid="36" grpId="0" animBg="1"/>
      <p:bldP spid="39" grpId="0" animBg="1"/>
      <p:bldP spid="4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3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Всякая всячина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3325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/>
              <a:t>При </a:t>
            </a:r>
            <a:r>
              <a:rPr lang="ru-RU" sz="2800" dirty="0"/>
              <a:t>пилении  длинной  заготовки, рамка  слесарной ножовки упирается в ее торец. Что необходимо предпринять?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7538" y="5504234"/>
            <a:ext cx="8692737" cy="119940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Ножовочное полотно поворачивают на 90 градусов по отношению к рамке и продолжают </a:t>
            </a:r>
            <a:r>
              <a:rPr lang="ru-RU" sz="2400" b="1" dirty="0" smtClean="0"/>
              <a:t>работу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753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3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Математика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3325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/>
              <a:t>Назовите приспособление, которое позволяет контролировать угол 90 градусов при  выполнение слесарных работ?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5678" y="5673074"/>
            <a:ext cx="8158348" cy="56405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Слесарный угольник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811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3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История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4017312"/>
            <a:ext cx="9429007" cy="13325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/>
              <a:t>Этот инструмент с перевода с немецкого –скрести. Что это за инструмент?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5678" y="5673074"/>
            <a:ext cx="8158348" cy="56405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Рашпиль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03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3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Физика</a:t>
            </a:r>
            <a:r>
              <a:rPr lang="ru-RU" sz="2400" dirty="0" smtClean="0"/>
              <a:t> 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3409804"/>
            <a:ext cx="9429007" cy="19400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/>
              <a:t>При нагреве и медленном </a:t>
            </a:r>
            <a:r>
              <a:rPr lang="ru-RU" sz="2800" dirty="0" smtClean="0"/>
              <a:t>остывании</a:t>
            </a:r>
          </a:p>
          <a:p>
            <a:pPr lvl="0"/>
            <a:r>
              <a:rPr lang="ru-RU" sz="2800" dirty="0" smtClean="0"/>
              <a:t> </a:t>
            </a:r>
            <a:r>
              <a:rPr lang="ru-RU" sz="2800" dirty="0"/>
              <a:t>я податлив в обработке, но стоить меня нагреть и быстро </a:t>
            </a:r>
            <a:r>
              <a:rPr lang="ru-RU" sz="2800" dirty="0" smtClean="0"/>
              <a:t>остудить, я </a:t>
            </a:r>
            <a:r>
              <a:rPr lang="ru-RU" sz="2800" dirty="0"/>
              <a:t>твердость проявляю. Кто я?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5678" y="5673074"/>
            <a:ext cx="8158348" cy="56405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Сталь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963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3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/>
              <a:t>Материаловедение</a:t>
            </a:r>
            <a:endParaRPr lang="ru-RU" sz="2400" dirty="0"/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7589" y="1623728"/>
            <a:ext cx="5818909" cy="384170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/>
              <a:t>Быть символом не каждому дано, </a:t>
            </a:r>
          </a:p>
          <a:p>
            <a:r>
              <a:rPr lang="ru-RU" sz="2800" dirty="0"/>
              <a:t>Но именем моим не без причины</a:t>
            </a:r>
          </a:p>
          <a:p>
            <a:r>
              <a:rPr lang="ru-RU" sz="2800" dirty="0"/>
              <a:t>Назвали руки, дождь, тельца, руно,</a:t>
            </a:r>
          </a:p>
          <a:p>
            <a:r>
              <a:rPr lang="ru-RU" sz="2800" dirty="0"/>
              <a:t>Сечение и мнений середину.</a:t>
            </a:r>
          </a:p>
          <a:p>
            <a:r>
              <a:rPr lang="ru-RU" sz="2800" dirty="0"/>
              <a:t>И в честь меня был назван даже век,</a:t>
            </a:r>
          </a:p>
          <a:p>
            <a:r>
              <a:rPr lang="ru-RU" sz="2800" dirty="0"/>
              <a:t>Когда был очень счастлив человек.</a:t>
            </a:r>
          </a:p>
          <a:p>
            <a:r>
              <a:rPr lang="ru-RU" sz="2800" dirty="0"/>
              <a:t>Что нынче в имени моем? А встарь</a:t>
            </a:r>
          </a:p>
          <a:p>
            <a:r>
              <a:rPr lang="ru-RU" sz="2800" dirty="0"/>
              <a:t>Считали все, что я - металлов царь.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7589" y="5622453"/>
            <a:ext cx="5818910" cy="56405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Золото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636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3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/>
              <a:t>Загадка</a:t>
            </a:r>
            <a:endParaRPr lang="ru-RU" sz="2400" dirty="0"/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7589" y="1623728"/>
            <a:ext cx="5818909" cy="384170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/>
              <a:t>Он идет на сковородки</a:t>
            </a:r>
          </a:p>
          <a:p>
            <a:r>
              <a:rPr lang="ru-RU" sz="2800" dirty="0"/>
              <a:t>Да узорные решетки, </a:t>
            </a:r>
          </a:p>
          <a:p>
            <a:r>
              <a:rPr lang="ru-RU" sz="2800" dirty="0"/>
              <a:t>Он совсем-совсем неловок,</a:t>
            </a:r>
          </a:p>
          <a:p>
            <a:r>
              <a:rPr lang="ru-RU" sz="2800" dirty="0"/>
              <a:t>Не воспитан и не ковок…</a:t>
            </a:r>
          </a:p>
          <a:p>
            <a:r>
              <a:rPr lang="ru-RU" sz="2800" dirty="0"/>
              <a:t>Он ломается, как лед</a:t>
            </a:r>
          </a:p>
          <a:p>
            <a:r>
              <a:rPr lang="ru-RU" sz="2800" dirty="0"/>
              <a:t>И тяжел, как бегемот.</a:t>
            </a:r>
          </a:p>
          <a:p>
            <a:r>
              <a:rPr lang="ru-RU" sz="2800" dirty="0"/>
              <a:t>Но не врун и не болтун</a:t>
            </a:r>
          </a:p>
          <a:p>
            <a:r>
              <a:rPr lang="ru-RU" sz="2800" dirty="0"/>
              <a:t>Работяга наш -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7589" y="5684773"/>
            <a:ext cx="5818910" cy="56405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Чугун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4867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3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Технические измерения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3123210"/>
            <a:ext cx="9429007" cy="2226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/>
              <a:t>Представьте, что вам надо начертить очень ровную окружность и вписанный треугольник. На чертежном столе для этого имеется штангенциркуль, просто циркуль, линейка, карандаш. С чего вам надо начать, чтобы выполнить задание?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5678" y="5673074"/>
            <a:ext cx="8158348" cy="9353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Для начала необходимо найти лист бумаги, т.к. чертить пока что не на чем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624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smtClean="0">
                <a:solidFill>
                  <a:schemeClr val="accent4"/>
                </a:solidFill>
              </a:rPr>
              <a:t>3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Технические измерения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10335491" y="6310251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7538" y="3123210"/>
            <a:ext cx="9429007" cy="2226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/>
              <a:t>Глухому человеку нужен молоток, чтобы забить гвоздь в стену своей комнаты и повесить картину. Он пошел в строительный магазин, где нет самообслуживания (т.е. сам он взять молоток не может). Как он смог объяснить продавцу, что ему нужен именно молоток 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5678" y="5673074"/>
            <a:ext cx="8158348" cy="9353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Глухой человек сказал: </a:t>
            </a:r>
            <a:r>
              <a:rPr lang="ru-RU" sz="2400" b="1" dirty="0" smtClean="0"/>
              <a:t>«Я </a:t>
            </a:r>
            <a:r>
              <a:rPr lang="ru-RU" sz="2400" b="1" dirty="0"/>
              <a:t>хочу купить молоток"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273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Техника безопасности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300</a:t>
            </a:r>
          </a:p>
          <a:p>
            <a:pPr algn="ctr"/>
            <a:r>
              <a:rPr lang="ru-RU" sz="2800" dirty="0"/>
              <a:t>Выполнять рубку металла можно только……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6"/>
            <a:ext cx="6697683" cy="7600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в защитных очках и при установленном защитным экраном</a:t>
            </a:r>
          </a:p>
        </p:txBody>
      </p:sp>
    </p:spTree>
    <p:extLst>
      <p:ext uri="{BB962C8B-B14F-4D97-AF65-F5344CB8AC3E}">
        <p14:creationId xmlns:p14="http://schemas.microsoft.com/office/powerpoint/2010/main" val="63294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Литература: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ru-RU" dirty="0" smtClean="0">
              <a:cs typeface="Arial" charset="0"/>
            </a:endParaRPr>
          </a:p>
          <a:p>
            <a:pPr>
              <a:defRPr/>
            </a:pPr>
            <a:r>
              <a:rPr lang="en-US" dirty="0" smtClean="0">
                <a:cs typeface="Arial" charset="0"/>
                <a:hlinkClick r:id="rId2"/>
              </a:rPr>
              <a:t>http://images.yandex.ru/yandsearch?text=%D1%81%D0%B2%D0%BE%D1%8F%20%D0%B8%D0%B3%D1%80%D0%B0&amp;noreask=1&amp;pos=1&amp;rpt=simage&amp;lr=9&amp;img_url=http%3A%2F%2Fcs4463.userapi.com%2Fg16000362%2Fa_4b2c76ec.jpg</a:t>
            </a:r>
            <a:r>
              <a:rPr lang="ru-RU" dirty="0" smtClean="0">
                <a:cs typeface="Arial" charset="0"/>
              </a:rPr>
              <a:t>  </a:t>
            </a:r>
          </a:p>
          <a:p>
            <a:r>
              <a:rPr lang="ru-RU" dirty="0" smtClean="0"/>
              <a:t>© </a:t>
            </a:r>
            <a:r>
              <a:rPr lang="ru-RU" dirty="0" err="1"/>
              <a:t>Copyright</a:t>
            </a:r>
            <a:r>
              <a:rPr lang="ru-RU" dirty="0"/>
              <a:t>: Татьяна Бычкова, 2013 Свидетельство о публикации №113051800972 С сайта </a:t>
            </a:r>
            <a:r>
              <a:rPr lang="ru-RU" u="sng" dirty="0">
                <a:hlinkClick r:id="rId3"/>
              </a:rPr>
              <a:t>http://www.inpearls.ru/</a:t>
            </a:r>
            <a:endParaRPr lang="ru-RU" dirty="0"/>
          </a:p>
          <a:p>
            <a:pPr lvl="0"/>
            <a:r>
              <a:rPr lang="ru-RU" b="1" u="sng" dirty="0">
                <a:hlinkClick r:id="rId4"/>
              </a:rPr>
              <a:t>http://www.multiserwis.ru/images/baget-nelson-02.jpg</a:t>
            </a:r>
            <a:endParaRPr lang="ru-RU" dirty="0"/>
          </a:p>
          <a:p>
            <a:pPr lvl="0"/>
            <a:r>
              <a:rPr lang="ru-RU" dirty="0"/>
              <a:t>А.Т. Тищенко,</a:t>
            </a:r>
            <a:r>
              <a:rPr lang="ru-RU" b="1" dirty="0"/>
              <a:t> </a:t>
            </a:r>
            <a:r>
              <a:rPr lang="ru-RU" dirty="0"/>
              <a:t>В.Д.  Симоненко «Технология. Индустриальные технологии»   Учебник для учащихся 5 класса. – М. Издательский центр «</a:t>
            </a:r>
            <a:r>
              <a:rPr lang="ru-RU" dirty="0" err="1"/>
              <a:t>Винтана</a:t>
            </a:r>
            <a:r>
              <a:rPr lang="ru-RU" dirty="0"/>
              <a:t>-Граф» 2012 г. ФГОС</a:t>
            </a:r>
          </a:p>
          <a:p>
            <a:pPr lvl="0"/>
            <a:r>
              <a:rPr lang="ru-RU" dirty="0"/>
              <a:t>А.Т. Тищенко,</a:t>
            </a:r>
            <a:r>
              <a:rPr lang="ru-RU" b="1" dirty="0"/>
              <a:t> </a:t>
            </a:r>
            <a:r>
              <a:rPr lang="ru-RU" dirty="0"/>
              <a:t>В.Д.  Симоненко «Технология. Индустриальные технологии»   Учебник для учащихся 6 класса. – М. Издательский центр «</a:t>
            </a:r>
            <a:r>
              <a:rPr lang="ru-RU" dirty="0" err="1"/>
              <a:t>Винтана</a:t>
            </a:r>
            <a:r>
              <a:rPr lang="ru-RU" dirty="0"/>
              <a:t>-Граф» 2012 г. ФГОС</a:t>
            </a:r>
          </a:p>
          <a:p>
            <a:pPr lvl="0"/>
            <a:r>
              <a:rPr lang="ru-RU" dirty="0"/>
              <a:t>В.Д.  Симоненко «Технология»  Учебник для учащихся 6 класса. – М. Издательский центр «</a:t>
            </a:r>
            <a:r>
              <a:rPr lang="ru-RU" dirty="0" err="1"/>
              <a:t>Винтана</a:t>
            </a:r>
            <a:r>
              <a:rPr lang="ru-RU" dirty="0"/>
              <a:t>-Граф», 2008 г.</a:t>
            </a:r>
          </a:p>
          <a:p>
            <a:pPr lvl="0"/>
            <a:r>
              <a:rPr lang="ru-RU" dirty="0"/>
              <a:t>В.Д.  Симоненко «Технология»  Учебник для учащихся 5 класса. – М. Издательский центр «</a:t>
            </a:r>
            <a:r>
              <a:rPr lang="ru-RU" dirty="0" err="1"/>
              <a:t>Винтана</a:t>
            </a:r>
            <a:r>
              <a:rPr lang="ru-RU" dirty="0"/>
              <a:t>-Граф», 2008 г.</a:t>
            </a:r>
          </a:p>
          <a:p>
            <a:pPr lvl="0"/>
            <a:r>
              <a:rPr lang="ru-RU" dirty="0"/>
              <a:t>Г.И. Кругликов  «Настольная книга мастера профессионального обучения»;</a:t>
            </a:r>
          </a:p>
          <a:p>
            <a:pPr lvl="0"/>
            <a:r>
              <a:rPr lang="ru-RU" u="sng" dirty="0">
                <a:hlinkClick r:id="rId5"/>
              </a:rPr>
              <a:t>http://www.allchekhov.ru/upload/iblock/708/708e91986d8ab680026a2f94770f26ca.jpg</a:t>
            </a:r>
            <a:endParaRPr lang="ru-RU" dirty="0"/>
          </a:p>
          <a:p>
            <a:pPr lvl="0"/>
            <a:r>
              <a:rPr lang="ru-RU" dirty="0"/>
              <a:t>Харитонова О.Н. Интеллектуальные литературные игры для учащихся. – Ростов н/Д: Феникс, 2005. </a:t>
            </a:r>
          </a:p>
          <a:p>
            <a:pPr lvl="0"/>
            <a:r>
              <a:rPr lang="ru-RU" u="sng" dirty="0">
                <a:hlinkClick r:id="rId6"/>
              </a:rPr>
              <a:t>http://www.treningmozga.com/tasks/taskssoob.html</a:t>
            </a:r>
            <a:endParaRPr lang="ru-RU" dirty="0"/>
          </a:p>
          <a:p>
            <a:pPr lvl="0"/>
            <a:r>
              <a:rPr lang="ru-RU" dirty="0"/>
              <a:t>https://upload.wikimedia.org/wikipedia/commons/thumb/f/f1/Der_Eherne_Reiter.jpg/640px-Der_Eherne_Reiter.jpg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4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Техника безопасности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400</a:t>
            </a:r>
          </a:p>
          <a:p>
            <a:pPr algn="ctr"/>
            <a:r>
              <a:rPr lang="ru-RU" sz="2800" dirty="0"/>
              <a:t>Что необходимо сделать по окончании работы?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4431" y="5878286"/>
            <a:ext cx="8122722" cy="7600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Привести рабочие место в порядок, сдать инструмент, заготовку на проверку и вымыть руки</a:t>
            </a:r>
          </a:p>
        </p:txBody>
      </p:sp>
    </p:spTree>
    <p:extLst>
      <p:ext uri="{BB962C8B-B14F-4D97-AF65-F5344CB8AC3E}">
        <p14:creationId xmlns:p14="http://schemas.microsoft.com/office/powerpoint/2010/main" val="421627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Техника безопасности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500</a:t>
            </a:r>
          </a:p>
          <a:p>
            <a:pPr algn="ctr"/>
            <a:r>
              <a:rPr lang="ru-RU" sz="2800" dirty="0"/>
              <a:t>Как нужно передавать режущий инструмент и располагать его на верстаке?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4431" y="5878286"/>
            <a:ext cx="8122722" cy="8668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Передавать инструмент нужно ручками от себя, а класть на верстак ручками к себе</a:t>
            </a:r>
          </a:p>
        </p:txBody>
      </p:sp>
    </p:spTree>
    <p:extLst>
      <p:ext uri="{BB962C8B-B14F-4D97-AF65-F5344CB8AC3E}">
        <p14:creationId xmlns:p14="http://schemas.microsoft.com/office/powerpoint/2010/main" val="20064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0"/>
            <a:ext cx="12192000" cy="683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740"/>
            <a:ext cx="160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chemeClr val="accent4"/>
                </a:solidFill>
              </a:rPr>
              <a:t>1</a:t>
            </a:r>
            <a:r>
              <a:rPr lang="ru-RU" sz="3200" b="1" dirty="0" smtClean="0">
                <a:solidFill>
                  <a:schemeClr val="accent4"/>
                </a:solidFill>
              </a:rPr>
              <a:t> раунд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2597" y="255182"/>
            <a:ext cx="5248894" cy="5103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Измерительные инструменты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10355283" y="6329548"/>
            <a:ext cx="1294411" cy="5284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06286" y="4017312"/>
            <a:ext cx="10224655" cy="17303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100</a:t>
            </a:r>
          </a:p>
          <a:p>
            <a:pPr algn="ctr"/>
            <a:r>
              <a:rPr lang="ru-RU" sz="2800" dirty="0"/>
              <a:t>Для чего предназначен штангенциркуль ШЦ – 1</a:t>
            </a:r>
          </a:p>
          <a:p>
            <a:pPr algn="ctr"/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31325" y="5878285"/>
            <a:ext cx="6697683" cy="8550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Для измерение наружных, внутренних размеров и измерение глубины</a:t>
            </a:r>
          </a:p>
        </p:txBody>
      </p:sp>
    </p:spTree>
    <p:extLst>
      <p:ext uri="{BB962C8B-B14F-4D97-AF65-F5344CB8AC3E}">
        <p14:creationId xmlns:p14="http://schemas.microsoft.com/office/powerpoint/2010/main" val="27333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5969</TotalTime>
  <Words>1673</Words>
  <Application>Microsoft Office PowerPoint</Application>
  <PresentationFormat>Широкоэкранный</PresentationFormat>
  <Paragraphs>458</Paragraphs>
  <Slides>61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Чушкин</dc:creator>
  <cp:lastModifiedBy>Александр Чушкин</cp:lastModifiedBy>
  <cp:revision>40</cp:revision>
  <dcterms:created xsi:type="dcterms:W3CDTF">2015-03-10T17:12:44Z</dcterms:created>
  <dcterms:modified xsi:type="dcterms:W3CDTF">2015-03-16T18:43:13Z</dcterms:modified>
</cp:coreProperties>
</file>