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312" r:id="rId9"/>
    <p:sldId id="313" r:id="rId10"/>
    <p:sldId id="314" r:id="rId11"/>
    <p:sldId id="315" r:id="rId12"/>
    <p:sldId id="308" r:id="rId13"/>
    <p:sldId id="309" r:id="rId14"/>
    <p:sldId id="310" r:id="rId15"/>
    <p:sldId id="269" r:id="rId16"/>
    <p:sldId id="270" r:id="rId17"/>
    <p:sldId id="316" r:id="rId18"/>
    <p:sldId id="271" r:id="rId19"/>
    <p:sldId id="267" r:id="rId20"/>
    <p:sldId id="268" r:id="rId21"/>
    <p:sldId id="272" r:id="rId22"/>
    <p:sldId id="311" r:id="rId23"/>
    <p:sldId id="317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307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52E032-FD9B-4DAE-965F-A157A0DA331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641275-69F5-4A6E-A67F-B46F7493B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D1BD3D-7F6F-4F60-8EC2-5D92039A7B7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7BC9B7-8975-44A2-8120-856C4EC189D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0B095C-8558-41DB-A2F6-9CC3200EF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8DCCF-669A-4119-8201-3CE51B2CF285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ED7D-8721-4CC8-BE01-D5BEB4E74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0CDE-E43D-49B9-800F-6A6E55512998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571B-37D5-4C63-947E-9B39D4108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07012-2355-4BC3-AACA-823C45D4188E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FFFE4-9BB5-4FB9-B445-E778114A6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42C54-6D0F-48BA-9842-A9CC7FA2F998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6322F5-867C-4B0E-96D3-D3B5DA4AD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ECA1-4A78-457F-92AE-6F47A83B18C1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8E50-992F-47BC-BC4D-7613036DB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98A60-7DDF-43BC-B8BB-83453E15341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36FE-4BFB-481B-9854-5EE09B0A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A834-C68D-4D48-8BAD-B2D13A63F916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5A52-7C58-43B1-987A-DBB145D1F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AC9162-AF1A-4352-B1F1-46504F28492C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DC602F-EE1D-40E2-BB67-464809B50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E5DE3-520A-4490-BDF2-F1244CBBDC8A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1C045-A1AC-4C6F-BB82-9454AEFE2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66E7AD-9C9C-48F6-972D-D7344EAAF797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186C4-266B-4FE4-989D-6D26F1696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DFC69CC-BF20-4C33-AF22-F54890846EC5}" type="datetimeFigureOut">
              <a:rPr lang="ru-RU"/>
              <a:pPr>
                <a:defRPr/>
              </a:pPr>
              <a:t>12.12.2014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F450619-5503-4D14-931C-FFB8B5439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79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Мои документы\Downloads\images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4419" y="260648"/>
            <a:ext cx="8969581" cy="6370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60350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Заголовок 1"/>
          <p:cNvSpPr>
            <a:spLocks noGrp="1"/>
          </p:cNvSpPr>
          <p:nvPr>
            <p:ph type="ctrTitle"/>
          </p:nvPr>
        </p:nvSpPr>
        <p:spPr>
          <a:xfrm>
            <a:off x="611188" y="549275"/>
            <a:ext cx="7772400" cy="38163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Жестокое обращение с детьми </a:t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</a:rPr>
              <a:t>Виды, формы, причины и последствия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/>
          <a:lstStyle/>
          <a:p>
            <a:pPr marL="0" indent="0">
              <a:lnSpc>
                <a:spcPct val="115000"/>
              </a:lnSpc>
              <a:buClr>
                <a:srgbClr val="F07F09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 немотивированное промедление родителей с обращением за помощью, особенно в тех случаях, когда тяжесть повреждений требовала экстренного медицинского вмешательства;              </a:t>
            </a:r>
          </a:p>
          <a:p>
            <a:pPr marL="0" indent="0">
              <a:lnSpc>
                <a:spcPct val="115000"/>
              </a:lnSpc>
              <a:buClr>
                <a:srgbClr val="F07F09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неадекватное поведение родителей, стремление преуменьшить тяжесть повреждений, имеющихся у ребенка;</a:t>
            </a:r>
            <a:endParaRPr lang="ru-RU" sz="24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Clr>
                <a:srgbClr val="F07F09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 наличие у ребенка особенностей поведения, которые могут провоцировать агрессию со стороны родителей ; </a:t>
            </a:r>
            <a:endParaRPr lang="ru-RU" sz="24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Clr>
                <a:srgbClr val="F07F09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− предъявление родителями к ребенку требований, которые не соответствуют его физическим или интеллектуальным возможностям либо уровню развития</a:t>
            </a:r>
            <a:endParaRPr lang="ru-RU" sz="24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7070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5000"/>
              </a:lnSpc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 особенностям поведения детей младшего возраста (до 3-х лет),</a:t>
            </a:r>
            <a:endParaRPr lang="ru-RU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подвергшимся физическому насилию, относятся: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малоподвижность, слабая реакция на внешние стимулы (у грудных детей);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боязнь родителей или взрослых;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постоянная настороженность;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плаксивость, капризность;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печальный внешний вид, редкое проявление радости;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 агрессивность.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</a:pPr>
            <a:endParaRPr lang="ru-RU" sz="1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Дети дошкольного возраста проявляют:</a:t>
            </a:r>
            <a:endParaRPr lang="ru-RU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пассивность, смирение с происходящим;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чрезмерную уступчивость, заискивающее поведение;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псевдовзрослое поведение;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агрессивность;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жестокость по отношению к животным;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лживость и воровство.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Детям младшего школьного возраста присуще:</a:t>
            </a:r>
            <a:endParaRPr lang="ru-RU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стремление скрыть причину имеющихся у них травм;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нежелание возвращаться домой после школы;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замкнутость, отсутствие друзей;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плохая школьная успеваемость, затрудненная    концентрация внимания;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агрессивность;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воровство;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уходы из дома.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Подросткам характерны:</a:t>
            </a:r>
            <a:endParaRPr lang="ru-RU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бродяжничество;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делинквентное поведение;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употребление алкоголя или наркотиков;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− депрессия, суицидальные попытки.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416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Психическое насилие-</a:t>
            </a:r>
            <a:r>
              <a:rPr lang="ru-RU" sz="4000">
                <a:latin typeface="Times New Roman" pitchFamily="18" charset="0"/>
              </a:rPr>
              <a:t> эмоционально неправильное обращение с детьми: обвинения, оскорбления, угрозы в адрес ребёнка (брань, крики, внушение чувства страха)</a:t>
            </a:r>
            <a:endParaRPr lang="ru-RU" sz="40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632700" cy="562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Формы психического насилия:</a:t>
            </a:r>
          </a:p>
          <a:p>
            <a:pPr algn="just">
              <a:buFontTx/>
              <a:buChar char="•"/>
            </a:pPr>
            <a:r>
              <a:rPr lang="ru-RU" sz="2800">
                <a:latin typeface="Times New Roman" pitchFamily="18" charset="0"/>
              </a:rPr>
              <a:t>Принижение его успехов, пренебрежительное, грубое обращение, унижающее его достоинство</a:t>
            </a:r>
          </a:p>
          <a:p>
            <a:pPr algn="just">
              <a:buFontTx/>
              <a:buChar char="•"/>
            </a:pPr>
            <a:r>
              <a:rPr lang="ru-RU" sz="2800">
                <a:latin typeface="Times New Roman" pitchFamily="18" charset="0"/>
              </a:rPr>
              <a:t>Отвержение ребёнка, подавление всякой воли ребёнка</a:t>
            </a:r>
          </a:p>
          <a:p>
            <a:pPr algn="just">
              <a:buFontTx/>
              <a:buChar char="•"/>
            </a:pPr>
            <a:r>
              <a:rPr lang="ru-RU" sz="2800">
                <a:latin typeface="Times New Roman" pitchFamily="18" charset="0"/>
              </a:rPr>
              <a:t>Длительное лишение ребёнка любви, нежности, заботы </a:t>
            </a:r>
          </a:p>
          <a:p>
            <a:pPr algn="just">
              <a:buFontTx/>
              <a:buChar char="•"/>
            </a:pPr>
            <a:r>
              <a:rPr lang="ru-RU" sz="2800">
                <a:latin typeface="Times New Roman" pitchFamily="18" charset="0"/>
              </a:rPr>
              <a:t>Принуждение к одиночеству -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последовательные действия, направленные на лишение ребенка возможности встречаться и общаться с другими людьми как дома, так и вне его.</a:t>
            </a:r>
            <a:endParaRPr lang="ru-RU" sz="2800">
              <a:latin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Терроризирование - совершение в присутствии ребёнка насилия по отношению к супругу или другим детям</a:t>
            </a:r>
          </a:p>
          <a:p>
            <a:pPr marL="0" indent="0" algn="just">
              <a:spcBef>
                <a:spcPct val="0"/>
              </a:spcBef>
              <a:buClrTx/>
              <a:buSzTx/>
              <a:buFontTx/>
              <a:buChar char="•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Причинение боли домашним животным с целью запугать ребёнка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Развращение – действия по отношению к ребенку, которые становятся причиной развития у него дезадаптивного поведения:</a:t>
            </a:r>
            <a:endParaRPr lang="ru-RU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7920038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Задержка в физическом, речевом развитии, задержка роста</a:t>
            </a:r>
            <a:endParaRPr lang="ru-RU" sz="2800">
              <a:latin typeface="Verdana" pitchFamily="34" charset="0"/>
            </a:endParaRP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Импульсивность, взрывчатость, вредные привычки, злость</a:t>
            </a:r>
            <a:endParaRPr lang="ru-RU" sz="2800">
              <a:latin typeface="Verdana" pitchFamily="34" charset="0"/>
            </a:endParaRP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недостаточная способность к контролю собственного поведения;</a:t>
            </a:r>
            <a:endParaRPr lang="ru-RU" sz="2800">
              <a:latin typeface="Verdana" pitchFamily="34" charset="0"/>
            </a:endParaRP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низкая самооценка и повышенная тревожность;</a:t>
            </a:r>
            <a:endParaRPr lang="ru-RU" sz="2800">
              <a:latin typeface="Verdana" pitchFamily="34" charset="0"/>
            </a:endParaRP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Попытки совершения самоубийства, потеря смысла жизни, цели в жизни (у подростков)</a:t>
            </a:r>
            <a:endParaRPr lang="ru-RU" sz="2800">
              <a:latin typeface="Verdana" pitchFamily="34" charset="0"/>
            </a:endParaRPr>
          </a:p>
          <a:p>
            <a:pPr algn="just">
              <a:buFont typeface="Times New Roman" pitchFamily="18" charset="0"/>
              <a:buChar char="•"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Депрессии, печаль, беспомощность, безнадёжность </a:t>
            </a:r>
            <a:endParaRPr lang="ru-RU" sz="2800">
              <a:latin typeface="Verdana" pitchFamily="34" charset="0"/>
            </a:endParaRPr>
          </a:p>
          <a:p>
            <a:pPr algn="just"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4"/>
          <p:cNvSpPr txBox="1">
            <a:spLocks noChangeArrowheads="1"/>
          </p:cNvSpPr>
          <p:nvPr/>
        </p:nvSpPr>
        <p:spPr bwMode="auto">
          <a:xfrm>
            <a:off x="611188" y="765175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>
              <a:latin typeface="Times New Roman" pitchFamily="18" charset="0"/>
            </a:endParaRPr>
          </a:p>
        </p:txBody>
      </p:sp>
      <p:sp>
        <p:nvSpPr>
          <p:cNvPr id="33794" name="Text Box 5"/>
          <p:cNvSpPr txBox="1">
            <a:spLocks noChangeArrowheads="1"/>
          </p:cNvSpPr>
          <p:nvPr/>
        </p:nvSpPr>
        <p:spPr bwMode="auto">
          <a:xfrm>
            <a:off x="684213" y="692150"/>
            <a:ext cx="777557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Сексуальное насилие –</a:t>
            </a:r>
            <a:r>
              <a:rPr lang="ru-RU" sz="4400">
                <a:latin typeface="Times New Roman" pitchFamily="18" charset="0"/>
              </a:rPr>
              <a:t> любой контакт или взаимодействие, в котором ребёнок сексуально стимулируется или используется для сексуальной стимуляции</a:t>
            </a:r>
            <a:endParaRPr lang="ru-RU" sz="44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15" y="0"/>
            <a:ext cx="8299649" cy="66693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5C2AF-1CD5-4923-AC56-CB74B0B482A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468313" y="836613"/>
            <a:ext cx="8351837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FF00"/>
                </a:solidFill>
                <a:latin typeface="Times New Roman" pitchFamily="18" charset="0"/>
              </a:rPr>
              <a:t>Ребёнок должен быть защищён от всех форм небрежного отношения, жестокости и эксплуатации. </a:t>
            </a:r>
          </a:p>
          <a:p>
            <a:pPr algn="ctr">
              <a:spcBef>
                <a:spcPct val="50000"/>
              </a:spcBef>
            </a:pPr>
            <a:r>
              <a:rPr lang="ru-RU" sz="4400" b="1" i="1">
                <a:solidFill>
                  <a:srgbClr val="FFFF00"/>
                </a:solidFill>
                <a:latin typeface="Times New Roman" pitchFamily="18" charset="0"/>
              </a:rPr>
              <a:t>(Принцип 9 Декларации прав ребёнка.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806450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Times New Roman" pitchFamily="18" charset="0"/>
              </a:rPr>
              <a:t>Влияние на ребёнка: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Ребёнок обнаруживает странные (причудливые), слишком сложные или необычные познания или действия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сексуально приставать к детям, подросткам, взрослым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зуд, воспаление, боль в области гениталий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Может жаловаться на физическое нездоровье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920037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Отсутствие заботы</a:t>
            </a:r>
            <a:r>
              <a:rPr lang="ru-RU" sz="2400" b="1" i="1" u="sng">
                <a:latin typeface="Times New Roman" pitchFamily="18" charset="0"/>
              </a:rPr>
              <a:t> </a:t>
            </a:r>
            <a:r>
              <a:rPr lang="ru-RU" sz="4000">
                <a:latin typeface="Times New Roman" pitchFamily="18" charset="0"/>
              </a:rPr>
              <a:t>(пренебрежение основными потребностями ребёнка), невнимание к основным нуждам ребёнка в пище, одежде, медицинском обслуживании, присмотре.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62118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Формами пренебрежения нуждами ребенка являются:</a:t>
            </a:r>
            <a:endParaRPr lang="ru-RU" sz="24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оставление ребенка без присмотра;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отсутствие должного внимания, опеки, защиты (безнадзорность);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не предоставление ребенку питания, одежды, жилья;</a:t>
            </a:r>
            <a:endParaRPr lang="ru-RU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приготовление пищи ребенку непригодным для него способом,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• отсутствие должного гигиенического ухода;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562600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F07F09"/>
              </a:buClr>
              <a:buFont typeface="Wingdings 2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несоответствие одежды ребенка погодным условиям; </a:t>
            </a:r>
            <a:endParaRPr lang="ru-RU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F07F09"/>
              </a:buCl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не предоставление медицинской помощи ребенку: обследования, лечения, профилактических прививок;</a:t>
            </a:r>
            <a:endParaRPr lang="ru-RU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F07F09"/>
              </a:buCl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опасные условия для жизни ребенка;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>
                <a:srgbClr val="F07F09"/>
              </a:buClr>
              <a:buFont typeface="Wingdings 2" pitchFamily="18" charset="2"/>
              <a:buNone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отсутствие внимания развитию ребенка соответственно возрасту.</a:t>
            </a:r>
            <a:endParaRPr lang="ru-RU" smtClean="0">
              <a:solidFill>
                <a:srgbClr val="000000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Нарушение привязанности, отсутствие живого чувства к ребёнку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Недостаточность родительских компетенций (молодая мама может просто не знать, как ухаживать за ребёнком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Нехватка внутренних ресурсов семьи, чтобы справиться с внешними бедами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Семейные традиции (меня так воспитывали)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684213" y="549275"/>
            <a:ext cx="78486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Причины жестокого обращения: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Алкоголизм и наркомания в семье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>
                <a:latin typeface="Times New Roman" pitchFamily="18" charset="0"/>
              </a:rPr>
              <a:t>Депрессии, отчаяние и безысходность ситуации, которые переживают взрослые члены семьи</a:t>
            </a:r>
          </a:p>
        </p:txBody>
      </p:sp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76327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Жестокое обращение в семьях – проявление тех проблем, которые имеются в семье. Часто родители видят причину усугубления своего положения в ребёнке.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4"/>
          <p:cNvSpPr txBox="1">
            <a:spLocks noChangeArrowheads="1"/>
          </p:cNvSpPr>
          <p:nvPr/>
        </p:nvSpPr>
        <p:spPr bwMode="auto">
          <a:xfrm>
            <a:off x="755650" y="765175"/>
            <a:ext cx="7704138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Административная ответственность –</a:t>
            </a:r>
            <a:r>
              <a:rPr lang="ru-RU" sz="2800">
                <a:latin typeface="Times New Roman" pitchFamily="18" charset="0"/>
              </a:rPr>
              <a:t>родители или иные представители несовершеннолетних, допустившие пренебрежение основными потребностями ребёнка подлежат административной ответственности в соответствии с Кодексом РФ об административных правонарушениях </a:t>
            </a:r>
          </a:p>
          <a:p>
            <a:pPr algn="ctr">
              <a:spcBef>
                <a:spcPct val="50000"/>
              </a:spcBef>
            </a:pPr>
            <a:r>
              <a:rPr lang="ru-RU" sz="2800" b="1" i="1" u="sng">
                <a:latin typeface="Times New Roman" pitchFamily="18" charset="0"/>
              </a:rPr>
              <a:t>(ст. 5.35)</a:t>
            </a:r>
            <a:endParaRPr lang="ru-RU" sz="320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9306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  <a:endParaRPr lang="ru-RU" sz="3200" b="1" i="1" u="sng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Уголовная ответственность-</a:t>
            </a:r>
          </a:p>
          <a:p>
            <a:pPr algn="just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Российское законодательство предусматривает ответственность лиц за все виды физического и сексуального насилия над детьми, а также по ряду статей за психическое насилие.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 111, ст. 112, ст. 113, ст. 115, ст.116, ст. 110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УК РФ) </a:t>
            </a:r>
            <a:endParaRPr lang="ru-RU" sz="2800" b="1" i="1" u="sng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777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611188" y="358775"/>
            <a:ext cx="7777162" cy="649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</a:rPr>
              <a:t>Виды ответственности лиц, допускающих жестокое обращение: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ru-RU" sz="2800" b="1" i="1" u="sng">
                <a:latin typeface="Times New Roman" pitchFamily="18" charset="0"/>
              </a:rPr>
              <a:t>Гражданско-правовая ответственность –</a:t>
            </a:r>
            <a:r>
              <a:rPr lang="ru-RU" sz="2800">
                <a:latin typeface="Times New Roman" pitchFamily="18" charset="0"/>
              </a:rPr>
              <a:t> жестокое обращение с ребёнком может послужить основанием для привлечения родителей (лиц их заменяющих) к ответственности в соответствии с Семейным кодексом РФ.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(ст.69 – лишение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73 – ограничение родительских прав, </a:t>
            </a:r>
          </a:p>
          <a:p>
            <a:pPr algn="ctr"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ст. 77 –отобрание ребёнка при угрозе жизни)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4"/>
          <p:cNvSpPr txBox="1">
            <a:spLocks noChangeArrowheads="1"/>
          </p:cNvSpPr>
          <p:nvPr/>
        </p:nvSpPr>
        <p:spPr bwMode="auto">
          <a:xfrm>
            <a:off x="395288" y="1196975"/>
            <a:ext cx="835342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600" b="1" i="1" u="sng">
                <a:latin typeface="Times New Roman" pitchFamily="18" charset="0"/>
              </a:rPr>
              <a:t>Дисциплинарной ответственности </a:t>
            </a:r>
            <a:r>
              <a:rPr lang="ru-RU" sz="3600" b="1">
                <a:latin typeface="Times New Roman" pitchFamily="18" charset="0"/>
              </a:rPr>
              <a:t>могут быть подвергнуты должностные лица, в чьи обязанности входит обеспечение воспитания, оставившие факты жестокого обращения с детьми без 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971550" y="692150"/>
            <a:ext cx="72723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>
                <a:latin typeface="Times New Roman" pitchFamily="18" charset="0"/>
              </a:rPr>
              <a:t>Жестокое обращение с детьми</a:t>
            </a:r>
            <a:r>
              <a:rPr lang="ru-RU" sz="4000" b="1">
                <a:latin typeface="Times New Roman" pitchFamily="18" charset="0"/>
              </a:rPr>
              <a:t> – действия (или бездействие) родителей, воспитателей и других лиц, наносящее ущерб физическому или психическому здоровью ребёнка.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848600" cy="640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Уважаемые родители, помните слова 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В.А. Сухомлинского:</a:t>
            </a:r>
          </a:p>
          <a:p>
            <a:pPr algn="ctr">
              <a:spcBef>
                <a:spcPct val="50000"/>
              </a:spcBef>
            </a:pPr>
            <a:r>
              <a:rPr lang="ru-RU" sz="2800" b="1" u="sng">
                <a:latin typeface="Times New Roman" pitchFamily="18" charset="0"/>
              </a:rPr>
              <a:t>«Трудный ребёнок – это дитя пороков родителей, зла семейной жизни. Это цветок, расцветающий в атмосфере бессердечия, неправды, обмана, праздности, презрения к людям, пренебрежения своим общественным делом. Это дитя нравственной неподготовленности родителей к рождению и воспитанию своих детей»</a:t>
            </a:r>
          </a:p>
          <a:p>
            <a:pPr algn="ctr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6" descr="ROSES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657515"/>
            <a:ext cx="4968552" cy="3974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857250"/>
            <a:ext cx="8207375" cy="7715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br>
              <a:rPr lang="ru-RU" sz="4000" i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4000" i="1" dirty="0" smtClean="0">
                <a:solidFill>
                  <a:srgbClr val="C00000"/>
                </a:solidFill>
                <a:latin typeface="Georgia" pitchFamily="18" charset="0"/>
              </a:rPr>
              <a:t>Благодарю всех за внимание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060575"/>
            <a:ext cx="698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900" i="1" smtClean="0">
                <a:solidFill>
                  <a:schemeClr val="bg1"/>
                </a:solidFill>
                <a:latin typeface="Georgia" pitchFamily="18" charset="0"/>
              </a:rPr>
              <a:t>      </a:t>
            </a:r>
            <a:endParaRPr lang="ru-RU" sz="3600" i="1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7127875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Виды насилия над детьми: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Физическое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Сексуальное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Психическое (эмоционально-неправильное обращение)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>
                <a:latin typeface="Times New Roman" pitchFamily="18" charset="0"/>
              </a:rPr>
              <a:t>Отсутствие заботы (пренебрежение основными потребностями ребёнка)</a:t>
            </a:r>
          </a:p>
          <a:p>
            <a:pPr marL="342900" indent="-342900">
              <a:spcBef>
                <a:spcPct val="50000"/>
              </a:spcBef>
            </a:pP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712946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u="sng">
                <a:latin typeface="Times New Roman" pitchFamily="18" charset="0"/>
              </a:rPr>
              <a:t>НАСИЛИЕ</a:t>
            </a:r>
            <a:r>
              <a:rPr lang="ru-RU" sz="4400">
                <a:latin typeface="Times New Roman" pitchFamily="18" charset="0"/>
              </a:rPr>
              <a:t> – любая форма взаимоотношений, направленная на установление или удержание контроля силой над другим человеком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840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1042988" y="692150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Verdana" pitchFamily="34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755650" y="620713"/>
            <a:ext cx="770413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Times New Roman" pitchFamily="18" charset="0"/>
              </a:rPr>
              <a:t>Физическое насилие</a:t>
            </a:r>
            <a:r>
              <a:rPr lang="ru-RU" sz="4000">
                <a:latin typeface="Times New Roman" pitchFamily="18" charset="0"/>
              </a:rPr>
              <a:t> – действия (бездействия) со стороны родителей или других взрослых, в результате которых физическое и умственное здоровье ребёнка нарушается или находится под угрозой повреждения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8302625" cy="455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800" b="1">
                <a:latin typeface="Times New Roman" pitchFamily="18" charset="0"/>
                <a:cs typeface="Times New Roman" pitchFamily="18" charset="0"/>
              </a:rPr>
              <a:t>Выделяют следующие формы физического насилия:</a:t>
            </a:r>
            <a:endParaRPr lang="ru-RU" sz="2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избиение;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пощечины, подзатыльники, шлепки;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порка;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нанесение травм, ожогов;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вырывание волос;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фиксация в неудобной позе</a:t>
            </a:r>
            <a:endParaRPr lang="ru-RU" sz="280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• укусы;</a:t>
            </a:r>
            <a:endParaRPr lang="ru-RU" sz="28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изоляция (запирание в кладовке, туалете и т. п.);</a:t>
            </a:r>
            <a:endParaRPr lang="ru-RU" sz="260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преднамеренное лишение еды, питья, одежды (выставление ребенка в мороз на улицу без теплой одежды);</a:t>
            </a:r>
            <a:endParaRPr lang="ru-RU" sz="26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грубое нарушение режима дня;</a:t>
            </a:r>
            <a:endParaRPr lang="ru-RU" sz="26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обращение с детьми, не соответствующее их возрасту и развитию (предъявление требований, которые ребенок еще не способен выполнить, либо которые перерос);</a:t>
            </a:r>
            <a:endParaRPr lang="ru-RU" sz="26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ru-RU" sz="2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сильное встряхивание грудных детей.</a:t>
            </a:r>
            <a:endParaRPr lang="ru-RU" sz="260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80000"/>
              </a:lnSpc>
            </a:pPr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922963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buFont typeface="Wingdings 2" pitchFamily="18" charset="2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Основными признаками, позволяющими заподозрить физическое насилие над ребенком, являются:</a:t>
            </a:r>
            <a:endParaRPr lang="ru-RU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− неоднократность обращения родителей за медицинской помощью;</a:t>
            </a: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− несоответствие характера повреждений рассказу</a:t>
            </a: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родителей об обстоятельствах получения травмы;</a:t>
            </a: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− характер повреждений, свидетельствующий о жестоком обращении;</a:t>
            </a: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− выявление у ребенка признаков других форм жестокого обращения; например, сексуального насилия или пренебрежения его основными потребностями; </a:t>
            </a:r>
            <a:endParaRPr lang="ru-RU" sz="2400" smtClean="0">
              <a:latin typeface="Calibri" pitchFamily="34" charset="0"/>
              <a:cs typeface="Calibri" pitchFamily="34" charset="0"/>
            </a:endParaRP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endParaRPr lang="ru-RU" sz="2400" smtClean="0">
              <a:latin typeface="Calibri" pitchFamily="34" charset="0"/>
              <a:cs typeface="Calibri" pitchFamily="34" charset="0"/>
            </a:endParaRPr>
          </a:p>
          <a:p>
            <a:pPr indent="0">
              <a:lnSpc>
                <a:spcPct val="115000"/>
              </a:lnSpc>
              <a:buFont typeface="Wingdings 2" pitchFamily="18" charset="2"/>
              <a:buNone/>
            </a:pPr>
            <a:endParaRPr lang="ru-RU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347</TotalTime>
  <Words>901</Words>
  <Application>Microsoft Office PowerPoint</Application>
  <PresentationFormat>Экран (4:3)</PresentationFormat>
  <Paragraphs>126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Verdana</vt:lpstr>
      <vt:lpstr>Arial</vt:lpstr>
      <vt:lpstr>Wingdings 2</vt:lpstr>
      <vt:lpstr>Calibri</vt:lpstr>
      <vt:lpstr>Times New Roman</vt:lpstr>
      <vt:lpstr>Georgia</vt:lpstr>
      <vt:lpstr>Аспект</vt:lpstr>
      <vt:lpstr>Аспект</vt:lpstr>
      <vt:lpstr>Аспект</vt:lpstr>
      <vt:lpstr>Аспект</vt:lpstr>
      <vt:lpstr>Аспект</vt:lpstr>
      <vt:lpstr>Жестокое обращение с детьми  Виды, формы, причины и последствия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  Благодарю всех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Детство без жестокости и насилия</dc:title>
  <dc:creator>home</dc:creator>
  <cp:lastModifiedBy>Преподаватель</cp:lastModifiedBy>
  <cp:revision>18</cp:revision>
  <dcterms:created xsi:type="dcterms:W3CDTF">2013-12-05T17:35:14Z</dcterms:created>
  <dcterms:modified xsi:type="dcterms:W3CDTF">2014-12-12T07:22:01Z</dcterms:modified>
</cp:coreProperties>
</file>