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Lst>
  <p:sldIdLst>
    <p:sldId id="256" r:id="rId2"/>
    <p:sldId id="257" r:id="rId3"/>
    <p:sldId id="259" r:id="rId4"/>
    <p:sldId id="260" r:id="rId5"/>
    <p:sldId id="266" r:id="rId6"/>
    <p:sldId id="262" r:id="rId7"/>
    <p:sldId id="263" r:id="rId8"/>
    <p:sldId id="282" r:id="rId9"/>
    <p:sldId id="283" r:id="rId10"/>
    <p:sldId id="284" r:id="rId11"/>
    <p:sldId id="285" r:id="rId12"/>
    <p:sldId id="286" r:id="rId13"/>
    <p:sldId id="265" r:id="rId14"/>
    <p:sldId id="267" r:id="rId15"/>
    <p:sldId id="268" r:id="rId16"/>
    <p:sldId id="269" r:id="rId17"/>
    <p:sldId id="271" r:id="rId18"/>
    <p:sldId id="272" r:id="rId19"/>
    <p:sldId id="273" r:id="rId20"/>
    <p:sldId id="274" r:id="rId21"/>
    <p:sldId id="278" r:id="rId22"/>
    <p:sldId id="275" r:id="rId23"/>
    <p:sldId id="287" r:id="rId24"/>
    <p:sldId id="276" r:id="rId25"/>
    <p:sldId id="279" r:id="rId26"/>
    <p:sldId id="289" r:id="rId27"/>
    <p:sldId id="27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14.12.2014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latin typeface="Times New Roman" pitchFamily="18" charset="0"/>
                <a:cs typeface="Times New Roman" pitchFamily="18" charset="0"/>
              </a:rPr>
              <a:t>Вклад  Альберта  Ванеева  в  </a:t>
            </a:r>
            <a:r>
              <a:rPr lang="ru-RU" dirty="0" smtClean="0">
                <a:latin typeface="Times New Roman" pitchFamily="18" charset="0"/>
                <a:cs typeface="Times New Roman" pitchFamily="18" charset="0"/>
              </a:rPr>
              <a:t>изучение  </a:t>
            </a:r>
            <a:r>
              <a:rPr lang="ru-RU" dirty="0" smtClean="0">
                <a:latin typeface="Times New Roman" pitchFamily="18" charset="0"/>
                <a:cs typeface="Times New Roman" pitchFamily="18" charset="0"/>
              </a:rPr>
              <a:t>творчества  И.А.Куратова</a:t>
            </a:r>
            <a:br>
              <a:rPr lang="ru-RU" dirty="0" smtClean="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normAutofit/>
          </a:bodyPr>
          <a:lstStyle/>
          <a:p>
            <a:endParaRPr lang="ru-RU" sz="3600" dirty="0">
              <a:latin typeface="Times New Roman" pitchFamily="18" charset="0"/>
              <a:cs typeface="Times New Roman" pitchFamily="18" charset="0"/>
            </a:endParaRPr>
          </a:p>
        </p:txBody>
      </p:sp>
      <p:pic>
        <p:nvPicPr>
          <p:cNvPr id="1026" name="Picture 2" descr="C:\Users\Самид\Desktop\КУРАТОВ\vaneev.jpg"/>
          <p:cNvPicPr>
            <a:picLocks noChangeAspect="1" noChangeArrowheads="1"/>
          </p:cNvPicPr>
          <p:nvPr/>
        </p:nvPicPr>
        <p:blipFill>
          <a:blip r:embed="rId2" cstate="print"/>
          <a:srcRect/>
          <a:stretch>
            <a:fillRect/>
          </a:stretch>
        </p:blipFill>
        <p:spPr bwMode="auto">
          <a:xfrm>
            <a:off x="467544" y="2780928"/>
            <a:ext cx="3187997" cy="3429000"/>
          </a:xfrm>
          <a:prstGeom prst="rect">
            <a:avLst/>
          </a:prstGeom>
          <a:noFill/>
        </p:spPr>
      </p:pic>
      <p:pic>
        <p:nvPicPr>
          <p:cNvPr id="4" name="Picture 2" descr="C:\Users\Самид\Desktop\КУРАТОВ\image.jpg"/>
          <p:cNvPicPr>
            <a:picLocks noChangeAspect="1" noChangeArrowheads="1"/>
          </p:cNvPicPr>
          <p:nvPr/>
        </p:nvPicPr>
        <p:blipFill>
          <a:blip r:embed="rId3" cstate="print"/>
          <a:srcRect/>
          <a:stretch>
            <a:fillRect/>
          </a:stretch>
        </p:blipFill>
        <p:spPr bwMode="auto">
          <a:xfrm>
            <a:off x="4572000" y="2852936"/>
            <a:ext cx="3050257" cy="3312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Текст 5"/>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85000" lnSpcReduction="10000"/>
          </a:bodyPr>
          <a:lstStyle/>
          <a:p>
            <a:r>
              <a:rPr lang="ru-RU" dirty="0" smtClean="0"/>
              <a:t>Античная  культура  и  особенно  литература  интересовали  И.А.Куратова  в  различных  аспектах. В  книге  «Античность  в  творчестве  И.А.Куратова»  А.Е.Ванеев   писал, что  «пристальный  и  глубокий  интерес  И.А.Куратова  к  творчеству  Ф.Шиллера  был  вызван  тем, что  коми  поэт  искренне  симпатизировал   идеям  свободы, гуманизма, равенства  и  братства, которые  с  изумительной  эмоциональной  силой  провозглашал  великий  немецкий  поэт….В  отношении  к  античной  культуре  </a:t>
            </a:r>
            <a:r>
              <a:rPr lang="ru-RU" dirty="0" err="1" smtClean="0"/>
              <a:t>И.Куратов</a:t>
            </a:r>
            <a:r>
              <a:rPr lang="ru-RU" dirty="0" smtClean="0"/>
              <a:t>  несомненно  придерживался  эстетической  позиции  Пушкина»</a:t>
            </a:r>
          </a:p>
          <a:p>
            <a:endParaRPr lang="ru-RU" dirty="0"/>
          </a:p>
        </p:txBody>
      </p:sp>
      <p:pic>
        <p:nvPicPr>
          <p:cNvPr id="4098" name="Picture 2" descr="C:\Users\Самид\Desktop\i.jpg"/>
          <p:cNvPicPr>
            <a:picLocks noChangeAspect="1" noChangeArrowheads="1"/>
          </p:cNvPicPr>
          <p:nvPr/>
        </p:nvPicPr>
        <p:blipFill>
          <a:blip r:embed="rId2" cstate="print"/>
          <a:srcRect/>
          <a:stretch>
            <a:fillRect/>
          </a:stretch>
        </p:blipFill>
        <p:spPr bwMode="auto">
          <a:xfrm>
            <a:off x="323528" y="2708920"/>
            <a:ext cx="3312368" cy="3456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heckerboard(across)">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А.С.Пушкин</a:t>
            </a:r>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70000" lnSpcReduction="20000"/>
          </a:bodyPr>
          <a:lstStyle/>
          <a:p>
            <a:r>
              <a:rPr lang="ru-RU" sz="3100" dirty="0" smtClean="0"/>
              <a:t>В  художественном  творчестве  Куратова  важное  место  занимают  переложения  произведений  античных  авторов, которые  едва  ли  можно  назвать  переводами  в  современном  понимании  этого  термина. А.Е.Ванеев  отмечал, что  «коми  поэт  был  последовательным  и  убежденным  сторонником  философов-материалистов. Коми  мыслителя  интересовала  та  же  проблематика  в  античной  философии, на  что  обращали  внимание  и  русские  просветители. Коми  поэт  учился  у  западноевропейских  и  русских  поэтов, и  в  первую  очередь  у  Пушкина»</a:t>
            </a:r>
          </a:p>
          <a:p>
            <a:r>
              <a:rPr lang="ru-RU" sz="3100" dirty="0" smtClean="0"/>
              <a:t> </a:t>
            </a:r>
          </a:p>
          <a:p>
            <a:endParaRPr lang="ru-RU" dirty="0"/>
          </a:p>
        </p:txBody>
      </p:sp>
      <p:pic>
        <p:nvPicPr>
          <p:cNvPr id="5122" name="Picture 2" descr="C:\Users\Самид\Desktop\alexandre-sergue-239-evitch-pouchkine.jpg"/>
          <p:cNvPicPr>
            <a:picLocks noChangeAspect="1" noChangeArrowheads="1"/>
          </p:cNvPicPr>
          <p:nvPr/>
        </p:nvPicPr>
        <p:blipFill>
          <a:blip r:embed="rId2" cstate="print"/>
          <a:srcRect/>
          <a:stretch>
            <a:fillRect/>
          </a:stretch>
        </p:blipFill>
        <p:spPr bwMode="auto">
          <a:xfrm>
            <a:off x="539552" y="1484784"/>
            <a:ext cx="2952328"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ox(in)">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Autofit/>
          </a:bodyPr>
          <a:lstStyle/>
          <a:p>
            <a:r>
              <a:rPr lang="ru-RU" sz="1800" dirty="0" smtClean="0"/>
              <a:t>А.Е.Ванеев,  когда занялся исследованиями по творчеству И.Куратова, то специально отправился в Среднюю Азию, где жил Иван Алексеевич, и изучал юриспруденцию и правоведение лишь только потому, что </a:t>
            </a:r>
            <a:r>
              <a:rPr lang="ru-RU" sz="1800" dirty="0" err="1" smtClean="0"/>
              <a:t>Куратов</a:t>
            </a:r>
            <a:r>
              <a:rPr lang="ru-RU" sz="1800" dirty="0" smtClean="0"/>
              <a:t> был следователем. О  своих  исследованиях  А.Е.Ванеев  написал  статью  «Следователь  </a:t>
            </a:r>
            <a:r>
              <a:rPr lang="ru-RU" sz="1800" dirty="0" err="1" smtClean="0"/>
              <a:t>Куратовл</a:t>
            </a:r>
            <a:r>
              <a:rPr lang="en-US" sz="1800" dirty="0" smtClean="0">
                <a:latin typeface="Times New Roman"/>
                <a:cs typeface="Times New Roman"/>
              </a:rPr>
              <a:t>ȍ</a:t>
            </a:r>
            <a:r>
              <a:rPr lang="ru-RU" sz="1800" dirty="0" err="1" smtClean="0"/>
              <a:t>н</a:t>
            </a:r>
            <a:r>
              <a:rPr lang="ru-RU" sz="1800" dirty="0" smtClean="0"/>
              <a:t>  </a:t>
            </a:r>
            <a:r>
              <a:rPr lang="ru-RU" sz="1800" dirty="0" smtClean="0"/>
              <a:t>«</a:t>
            </a:r>
            <a:r>
              <a:rPr lang="ru-RU" sz="1800" dirty="0" err="1" smtClean="0"/>
              <a:t>торъялана</a:t>
            </a:r>
            <a:r>
              <a:rPr lang="ru-RU" sz="1800" dirty="0" smtClean="0"/>
              <a:t>  </a:t>
            </a:r>
            <a:r>
              <a:rPr lang="ru-RU" sz="1800" dirty="0" err="1" smtClean="0"/>
              <a:t>видз</a:t>
            </a:r>
            <a:r>
              <a:rPr lang="en-US" sz="1800" dirty="0" smtClean="0">
                <a:latin typeface="Times New Roman"/>
                <a:cs typeface="Times New Roman"/>
              </a:rPr>
              <a:t>ȍ</a:t>
            </a:r>
            <a:r>
              <a:rPr lang="ru-RU" sz="1800" dirty="0" err="1" smtClean="0"/>
              <a:t>дласъяс</a:t>
            </a:r>
            <a:r>
              <a:rPr lang="ru-RU" sz="1800" dirty="0" smtClean="0"/>
              <a:t>», опубликованную  в  журнале  «</a:t>
            </a:r>
            <a:r>
              <a:rPr lang="ru-RU" sz="1800" dirty="0" err="1" smtClean="0"/>
              <a:t>Войвыв</a:t>
            </a:r>
            <a:r>
              <a:rPr lang="ru-RU" sz="1800" dirty="0" smtClean="0"/>
              <a:t>  </a:t>
            </a:r>
            <a:r>
              <a:rPr lang="ru-RU" sz="1800" dirty="0" err="1" smtClean="0"/>
              <a:t>кодзув</a:t>
            </a:r>
            <a:r>
              <a:rPr lang="ru-RU" sz="1800" dirty="0" smtClean="0"/>
              <a:t>»  в  1989  году, в  которой  отметил, что  как  чиновник  </a:t>
            </a:r>
            <a:r>
              <a:rPr lang="ru-RU" sz="1800" dirty="0" err="1" smtClean="0"/>
              <a:t>Куратов</a:t>
            </a:r>
            <a:r>
              <a:rPr lang="ru-RU" sz="1800" dirty="0" smtClean="0"/>
              <a:t>  был  очень  ответственным  человеком. Таких  называли  «образцовыми  служаками» Такая  ответственность  и  точность  в  работе  действительно  соответствовала  характеру  Куратова. Но  если  взглянуть  на  эти  же  документы  повнимательнее, то  можно  заметить  в  них  любовь  к  одним,  к  другим – наоборот, хоть  всегда  </a:t>
            </a:r>
            <a:r>
              <a:rPr lang="ru-RU" sz="1800" dirty="0" err="1" smtClean="0"/>
              <a:t>Куратов</a:t>
            </a:r>
            <a:r>
              <a:rPr lang="ru-RU" sz="1800" dirty="0" smtClean="0"/>
              <a:t>  старался  быть  объективным»  </a:t>
            </a:r>
          </a:p>
          <a:p>
            <a:r>
              <a:rPr lang="ru-RU" sz="1800" dirty="0" smtClean="0"/>
              <a:t> </a:t>
            </a:r>
          </a:p>
          <a:p>
            <a:endParaRPr lang="ru-RU" sz="1800" dirty="0"/>
          </a:p>
        </p:txBody>
      </p:sp>
      <p:pic>
        <p:nvPicPr>
          <p:cNvPr id="3074" name="Picture 2" descr="C:\Users\Самид\Desktop\КУРАТОВ\image.jpg"/>
          <p:cNvPicPr>
            <a:picLocks noChangeAspect="1" noChangeArrowheads="1"/>
          </p:cNvPicPr>
          <p:nvPr/>
        </p:nvPicPr>
        <p:blipFill>
          <a:blip r:embed="rId2" cstate="print"/>
          <a:srcRect/>
          <a:stretch>
            <a:fillRect/>
          </a:stretch>
        </p:blipFill>
        <p:spPr bwMode="auto">
          <a:xfrm>
            <a:off x="467544" y="1340768"/>
            <a:ext cx="3024336" cy="4824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ox(in)">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5"/>
            <a:ext cx="8136904" cy="5355312"/>
          </a:xfrm>
          <a:prstGeom prst="rect">
            <a:avLst/>
          </a:prstGeom>
        </p:spPr>
        <p:txBody>
          <a:bodyPr wrap="square">
            <a:spAutoFit/>
          </a:bodyPr>
          <a:lstStyle/>
          <a:p>
            <a:r>
              <a:rPr lang="ru-RU" b="1" dirty="0" smtClean="0"/>
              <a:t>Иван </a:t>
            </a:r>
            <a:r>
              <a:rPr lang="ru-RU" b="1" dirty="0" err="1" smtClean="0"/>
              <a:t>Куратов</a:t>
            </a:r>
            <a:r>
              <a:rPr lang="ru-RU" b="1" dirty="0" smtClean="0"/>
              <a:t> — кто он: поэт-просветитель, поэт-демократ, последователь Некрасова или же это поэт-интеллектуал?</a:t>
            </a:r>
            <a:r>
              <a:rPr lang="ru-RU" dirty="0" smtClean="0"/>
              <a:t/>
            </a:r>
            <a:br>
              <a:rPr lang="ru-RU" dirty="0" smtClean="0"/>
            </a:br>
            <a:r>
              <a:rPr lang="ru-RU" dirty="0" smtClean="0"/>
              <a:t>   - Иван </a:t>
            </a:r>
            <a:r>
              <a:rPr lang="ru-RU" dirty="0" err="1" smtClean="0"/>
              <a:t>Куратов</a:t>
            </a:r>
            <a:r>
              <a:rPr lang="ru-RU" dirty="0" smtClean="0"/>
              <a:t> и просветитель, и демократ, и интеллектуал пушкинского толка, и никак не «последователь Некрасова».</a:t>
            </a:r>
          </a:p>
          <a:p>
            <a:r>
              <a:rPr lang="ru-RU" dirty="0" smtClean="0"/>
              <a:t/>
            </a:r>
            <a:br>
              <a:rPr lang="ru-RU" dirty="0" smtClean="0"/>
            </a:br>
            <a:r>
              <a:rPr lang="ru-RU" dirty="0" smtClean="0"/>
              <a:t>   </a:t>
            </a:r>
            <a:r>
              <a:rPr lang="ru-RU" b="1" dirty="0" smtClean="0"/>
              <a:t>- </a:t>
            </a:r>
            <a:r>
              <a:rPr lang="ru-RU" b="1" dirty="0" err="1" smtClean="0"/>
              <a:t>Куратов</a:t>
            </a:r>
            <a:r>
              <a:rPr lang="ru-RU" b="1" dirty="0" smtClean="0"/>
              <a:t> считается основоположником коми литературы. Насколько существенным является влияние его творчества на развитие коми литературы и, в частности, коми поэзии?</a:t>
            </a:r>
            <a:r>
              <a:rPr lang="ru-RU" dirty="0" smtClean="0"/>
              <a:t/>
            </a:r>
            <a:br>
              <a:rPr lang="ru-RU" dirty="0" smtClean="0"/>
            </a:br>
            <a:r>
              <a:rPr lang="ru-RU" dirty="0" smtClean="0"/>
              <a:t>   - Это очевидно. В свое время я даже написал статью «Ив. </a:t>
            </a:r>
            <a:r>
              <a:rPr lang="ru-RU" dirty="0" err="1" smtClean="0"/>
              <a:t>Куратов</a:t>
            </a:r>
            <a:r>
              <a:rPr lang="ru-RU" dirty="0" smtClean="0"/>
              <a:t> и современная коми поэзия</a:t>
            </a:r>
            <a:r>
              <a:rPr lang="ru-RU" dirty="0" smtClean="0"/>
              <a:t>».</a:t>
            </a:r>
          </a:p>
          <a:p>
            <a:r>
              <a:rPr lang="ru-RU" dirty="0" smtClean="0"/>
              <a:t/>
            </a:r>
            <a:br>
              <a:rPr lang="ru-RU" dirty="0" smtClean="0"/>
            </a:br>
            <a:r>
              <a:rPr lang="ru-RU" dirty="0" smtClean="0"/>
              <a:t>   </a:t>
            </a:r>
            <a:r>
              <a:rPr lang="ru-RU" b="1" dirty="0" smtClean="0"/>
              <a:t>- Есть такое мнение, что Пушкин — это не прошлое, а будущее русской поэзии. Можно ли сказать, что </a:t>
            </a:r>
            <a:r>
              <a:rPr lang="ru-RU" b="1" dirty="0" err="1" smtClean="0"/>
              <a:t>Куратов</a:t>
            </a:r>
            <a:r>
              <a:rPr lang="ru-RU" b="1" dirty="0" smtClean="0"/>
              <a:t> — это будущее коми поэзии?</a:t>
            </a:r>
            <a:r>
              <a:rPr lang="ru-RU" dirty="0" smtClean="0"/>
              <a:t/>
            </a:r>
            <a:br>
              <a:rPr lang="ru-RU" dirty="0" smtClean="0"/>
            </a:br>
            <a:r>
              <a:rPr lang="ru-RU" dirty="0" smtClean="0"/>
              <a:t>   - «Пушкин - будущее русской поэзии». Этот литературоведческий штамп «гуляет» по </a:t>
            </a:r>
            <a:r>
              <a:rPr lang="ru-RU" dirty="0" err="1" smtClean="0"/>
              <a:t>пушкиноведческим</a:t>
            </a:r>
            <a:r>
              <a:rPr lang="ru-RU" dirty="0" smtClean="0"/>
              <a:t> работам уже многие десятилетия. Я бы сказал, что Пушкин со временем открывается по-новому, он неисчерпаем. Не исключено, что и </a:t>
            </a:r>
            <a:r>
              <a:rPr lang="ru-RU" dirty="0" err="1" smtClean="0"/>
              <a:t>Куратов</a:t>
            </a:r>
            <a:r>
              <a:rPr lang="ru-RU" dirty="0" smtClean="0"/>
              <a:t> засверкает новыми гранями.</a:t>
            </a:r>
          </a:p>
          <a:p>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a:bodyPr>
          <a:lstStyle/>
          <a:p>
            <a:r>
              <a:rPr lang="ru-RU" sz="6600" dirty="0" smtClean="0"/>
              <a:t>Опера    «</a:t>
            </a:r>
            <a:r>
              <a:rPr lang="ru-RU" sz="6600" dirty="0" err="1" smtClean="0"/>
              <a:t>Куратов</a:t>
            </a:r>
            <a:r>
              <a:rPr lang="ru-RU" sz="6600" dirty="0" smtClean="0"/>
              <a:t>»</a:t>
            </a:r>
            <a:endParaRPr lang="ru-RU" sz="6600" dirty="0"/>
          </a:p>
        </p:txBody>
      </p:sp>
      <p:pic>
        <p:nvPicPr>
          <p:cNvPr id="1026" name="Picture 2" descr="C:\Users\Самид\Desktop\КУРАТОВ\board.jpg"/>
          <p:cNvPicPr>
            <a:picLocks noChangeAspect="1" noChangeArrowheads="1"/>
          </p:cNvPicPr>
          <p:nvPr/>
        </p:nvPicPr>
        <p:blipFill>
          <a:blip r:embed="rId2" cstate="print"/>
          <a:srcRect/>
          <a:stretch>
            <a:fillRect/>
          </a:stretch>
        </p:blipFill>
        <p:spPr bwMode="auto">
          <a:xfrm>
            <a:off x="467545" y="285750"/>
            <a:ext cx="3672407" cy="6286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Autofit/>
          </a:bodyPr>
          <a:lstStyle/>
          <a:p>
            <a:r>
              <a:rPr lang="ru-RU" sz="2000" dirty="0" smtClean="0"/>
              <a:t>Ирина  Ванеева </a:t>
            </a:r>
          </a:p>
          <a:p>
            <a:r>
              <a:rPr lang="ru-RU" sz="2000" dirty="0" smtClean="0"/>
              <a:t>По её словам, он вынашивал идею создания либретто к опере « </a:t>
            </a:r>
            <a:r>
              <a:rPr lang="ru-RU" sz="2000" dirty="0" err="1" smtClean="0"/>
              <a:t>Куратов</a:t>
            </a:r>
            <a:r>
              <a:rPr lang="ru-RU" sz="2000" dirty="0" smtClean="0"/>
              <a:t> » всю свою жизнь. Он изучал оперные либретто великих композиторов, в их числе «Аида» Дж. Верди, «</a:t>
            </a:r>
            <a:r>
              <a:rPr lang="ru-RU" sz="2000" dirty="0" err="1" smtClean="0"/>
              <a:t>Кармен</a:t>
            </a:r>
            <a:r>
              <a:rPr lang="ru-RU" sz="2000" dirty="0" smtClean="0"/>
              <a:t>» Бизе, «Пиковая дама» Чайковского. Зная, что последние </a:t>
            </a:r>
            <a:r>
              <a:rPr lang="ru-RU" sz="2000" dirty="0" smtClean="0"/>
              <a:t>10 лет </a:t>
            </a:r>
            <a:r>
              <a:rPr lang="ru-RU" sz="2000" dirty="0" smtClean="0"/>
              <a:t> </a:t>
            </a:r>
            <a:r>
              <a:rPr lang="ru-RU" sz="2000" dirty="0" err="1" smtClean="0"/>
              <a:t>Куратов</a:t>
            </a:r>
            <a:r>
              <a:rPr lang="ru-RU" sz="2000" dirty="0" smtClean="0"/>
              <a:t>  прожил в Казахстане, он изучает  и  казахскую народную оперу. Находясь в доме творчества писателей в Ялте, он начал работу над либретто к  Куратову . В</a:t>
            </a:r>
          </a:p>
          <a:p>
            <a:r>
              <a:rPr lang="ru-RU" sz="2000" dirty="0" smtClean="0"/>
              <a:t>Сыктывкаре  Альберт  Егорович был занят научной работой  и  поэтому вся работа над либретто велась в Ялте. В своем письме от 4 марта 1984 года он написал: «с радостью, подъемом, а иногда  и  с трудом завершена работа над либретто к опере  </a:t>
            </a:r>
            <a:r>
              <a:rPr lang="ru-RU" sz="2000" dirty="0" err="1" smtClean="0"/>
              <a:t>Куратов</a:t>
            </a:r>
            <a:r>
              <a:rPr lang="ru-RU" sz="2000" dirty="0" smtClean="0"/>
              <a:t> ». </a:t>
            </a:r>
          </a:p>
          <a:p>
            <a:endParaRPr lang="ru-RU" sz="2000" dirty="0"/>
          </a:p>
        </p:txBody>
      </p:sp>
      <p:pic>
        <p:nvPicPr>
          <p:cNvPr id="13314" name="Picture 2" descr="C:\Users\Самид\Desktop\01.jpg"/>
          <p:cNvPicPr>
            <a:picLocks noChangeAspect="1" noChangeArrowheads="1"/>
          </p:cNvPicPr>
          <p:nvPr/>
        </p:nvPicPr>
        <p:blipFill>
          <a:blip r:embed="rId2" cstate="print"/>
          <a:srcRect/>
          <a:stretch>
            <a:fillRect/>
          </a:stretch>
        </p:blipFill>
        <p:spPr bwMode="auto">
          <a:xfrm>
            <a:off x="539553" y="3095625"/>
            <a:ext cx="3384375" cy="3069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amond(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diamond(in)">
                                      <p:cBhvr>
                                        <p:cTn id="22"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Autofit/>
          </a:bodyPr>
          <a:lstStyle/>
          <a:p>
            <a:r>
              <a:rPr lang="ru-RU" sz="1800" dirty="0" smtClean="0"/>
              <a:t>Либретто оперы было написано  Альбертом  Егоровичем  Ванеевым  5 марта 1984 года. За написание музыки к этой опере брались разные композиторы. Первым был Я. Перепелица, но не успев закончить свой музыкальный труд, он ушел из жизни. По признанию Михаила </a:t>
            </a:r>
            <a:r>
              <a:rPr lang="ru-RU" sz="1800" dirty="0" err="1" smtClean="0"/>
              <a:t>Герцмана</a:t>
            </a:r>
            <a:r>
              <a:rPr lang="ru-RU" sz="1800" dirty="0" smtClean="0"/>
              <a:t>, он тоже пытался написать музыку к “ Куратову ”, но год проведенный в творческом поиске ни к чему не привел,  и  он отказался. И только спустя 25 лет, опера поставлена. То что не удалось старшему поколению, сделал ученик М. </a:t>
            </a:r>
            <a:r>
              <a:rPr lang="ru-RU" sz="1800" dirty="0" err="1" smtClean="0"/>
              <a:t>Герцмана</a:t>
            </a:r>
            <a:r>
              <a:rPr lang="ru-RU" sz="1800" dirty="0" smtClean="0"/>
              <a:t>, учившийся у него на факультете “Композиции” - Сергей Носков. В настоящее время он проживает в Лондоне, и является действительным членом Королевской музыкальной Академии Великобритании. Руководство театра разыскало его в Лондоне и предложило написать музыку к опере. Либретто было выслано ему по электронной почте.</a:t>
            </a:r>
            <a:endParaRPr lang="ru-RU" sz="1800" dirty="0"/>
          </a:p>
        </p:txBody>
      </p:sp>
      <p:pic>
        <p:nvPicPr>
          <p:cNvPr id="12290" name="Picture 2" descr="C:\Users\Самид\Desktop\097_1.jpg"/>
          <p:cNvPicPr>
            <a:picLocks noChangeAspect="1" noChangeArrowheads="1"/>
          </p:cNvPicPr>
          <p:nvPr/>
        </p:nvPicPr>
        <p:blipFill>
          <a:blip r:embed="rId2" cstate="print"/>
          <a:srcRect/>
          <a:stretch>
            <a:fillRect/>
          </a:stretch>
        </p:blipFill>
        <p:spPr bwMode="auto">
          <a:xfrm>
            <a:off x="323528" y="1556792"/>
            <a:ext cx="3600400"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checkerboard(across)">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92500" lnSpcReduction="20000"/>
          </a:bodyPr>
          <a:lstStyle/>
          <a:p>
            <a:r>
              <a:rPr lang="ru-RU" dirty="0" smtClean="0"/>
              <a:t>Именно либретто  Альберта   Ванеева   и  стало основой оперы. Оно сохранено, практически, полностью, но вокруг него развернуто еще одно действие, происходящее в наши дни, в квартире, а может быть просто в воображении Поэта. А может быть, Поэт — это сам  Ванеев , сочиняющий « Куратова »?</a:t>
            </a:r>
            <a:br>
              <a:rPr lang="ru-RU" dirty="0" smtClean="0"/>
            </a:br>
            <a:r>
              <a:rPr lang="ru-RU" dirty="0" smtClean="0"/>
              <a:t>Бывают моменты времени, когда сложно уловить тонкую грань между реальностью  и  иллюзией. Например: миражи в пустыне… или сны…  И  как воображение влияет на творчество?… Откуда приходит вдохновение?</a:t>
            </a:r>
          </a:p>
          <a:p>
            <a:endParaRPr lang="ru-RU" dirty="0"/>
          </a:p>
        </p:txBody>
      </p:sp>
      <p:pic>
        <p:nvPicPr>
          <p:cNvPr id="2050" name="Picture 2" descr="C:\Users\Самид\Desktop\КУРАТОВ\083.jpg"/>
          <p:cNvPicPr>
            <a:picLocks noChangeAspect="1" noChangeArrowheads="1"/>
          </p:cNvPicPr>
          <p:nvPr/>
        </p:nvPicPr>
        <p:blipFill>
          <a:blip r:embed="rId2" cstate="print"/>
          <a:srcRect/>
          <a:stretch>
            <a:fillRect/>
          </a:stretch>
        </p:blipFill>
        <p:spPr bwMode="auto">
          <a:xfrm>
            <a:off x="323528" y="260648"/>
            <a:ext cx="3456383" cy="59046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Иван   </a:t>
            </a:r>
            <a:r>
              <a:rPr lang="ru-RU" dirty="0" err="1" smtClean="0"/>
              <a:t>Куратов</a:t>
            </a:r>
            <a:r>
              <a:rPr lang="ru-RU" dirty="0" smtClean="0"/>
              <a:t>   и   Альберт   Ванеев . </a:t>
            </a:r>
            <a:endParaRPr lang="ru-RU" dirty="0"/>
          </a:p>
        </p:txBody>
      </p:sp>
      <p:pic>
        <p:nvPicPr>
          <p:cNvPr id="6146" name="Picture 2" descr="C:\Users\Самид\Desktop\image.jpg"/>
          <p:cNvPicPr>
            <a:picLocks noGrp="1" noChangeAspect="1" noChangeArrowheads="1"/>
          </p:cNvPicPr>
          <p:nvPr>
            <p:ph sz="half" idx="1"/>
          </p:nvPr>
        </p:nvPicPr>
        <p:blipFill>
          <a:blip r:embed="rId2" cstate="print"/>
          <a:srcRect/>
          <a:stretch>
            <a:fillRect/>
          </a:stretch>
        </p:blipFill>
        <p:spPr bwMode="auto">
          <a:xfrm>
            <a:off x="683568" y="1556792"/>
            <a:ext cx="3672408" cy="4536504"/>
          </a:xfrm>
          <a:prstGeom prst="rect">
            <a:avLst/>
          </a:prstGeom>
          <a:noFill/>
        </p:spPr>
      </p:pic>
      <p:pic>
        <p:nvPicPr>
          <p:cNvPr id="6147" name="Picture 3" descr="C:\Users\Самид\Desktop\КУРАТОВ\vaneev.jpg"/>
          <p:cNvPicPr>
            <a:picLocks noGrp="1" noChangeAspect="1" noChangeArrowheads="1"/>
          </p:cNvPicPr>
          <p:nvPr>
            <p:ph sz="half" idx="2"/>
          </p:nvPr>
        </p:nvPicPr>
        <p:blipFill>
          <a:blip r:embed="rId3" cstate="print"/>
          <a:srcRect/>
          <a:stretch>
            <a:fillRect/>
          </a:stretch>
        </p:blipFill>
        <p:spPr bwMode="auto">
          <a:xfrm>
            <a:off x="4937262" y="1600200"/>
            <a:ext cx="3460476"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Два выдающихся поэта, творчество которых переплелось в одной опере. Оба они писали на коми языке,  и  темы для поэзии у них похожие. Однако их творчество разделяет время,  и  поэтому кажется естественным, что опера развивается в двух временных планах: современная эпоха  Ванеева , с которой начинается опера,  и  XIX век  Куратова , в который нас переносит воображение современного поэта.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Иван  Алексеевич  </a:t>
            </a:r>
            <a:r>
              <a:rPr lang="ru-RU" sz="2800" dirty="0" err="1" smtClean="0">
                <a:latin typeface="Times New Roman" pitchFamily="18" charset="0"/>
                <a:cs typeface="Times New Roman" pitchFamily="18" charset="0"/>
              </a:rPr>
              <a:t>Куратов</a:t>
            </a:r>
            <a:endParaRPr lang="ru-RU" sz="2800" dirty="0">
              <a:latin typeface="Times New Roman" pitchFamily="18" charset="0"/>
              <a:cs typeface="Times New Roman" pitchFamily="18" charset="0"/>
            </a:endParaRPr>
          </a:p>
        </p:txBody>
      </p:sp>
      <p:sp>
        <p:nvSpPr>
          <p:cNvPr id="6" name="Текст 5"/>
          <p:cNvSpPr>
            <a:spLocks noGrp="1"/>
          </p:cNvSpPr>
          <p:nvPr>
            <p:ph type="body" idx="2"/>
          </p:nvPr>
        </p:nvSpPr>
        <p:spPr/>
        <p:txBody>
          <a:bodyPr/>
          <a:lstStyle/>
          <a:p>
            <a:endParaRPr lang="ru-RU"/>
          </a:p>
        </p:txBody>
      </p:sp>
      <p:sp>
        <p:nvSpPr>
          <p:cNvPr id="3" name="Содержимое 2"/>
          <p:cNvSpPr>
            <a:spLocks noGrp="1"/>
          </p:cNvSpPr>
          <p:nvPr>
            <p:ph sz="half" idx="1"/>
          </p:nvPr>
        </p:nvSpPr>
        <p:spPr/>
        <p:txBody>
          <a:bodyPr>
            <a:normAutofit fontScale="92500" lnSpcReduction="10000"/>
          </a:bodyPr>
          <a:lstStyle/>
          <a:p>
            <a:r>
              <a:rPr lang="ru-RU" dirty="0" smtClean="0"/>
              <a:t>Иван </a:t>
            </a:r>
            <a:r>
              <a:rPr lang="ru-RU" dirty="0" err="1" smtClean="0"/>
              <a:t>Куратов</a:t>
            </a:r>
            <a:r>
              <a:rPr lang="ru-RU" dirty="0" smtClean="0"/>
              <a:t> и Альберт Ванеев связаны между собой не только датой появления на свет... </a:t>
            </a:r>
          </a:p>
          <a:p>
            <a:r>
              <a:rPr lang="ru-RU" dirty="0" smtClean="0"/>
              <a:t>18 июля республика отмечает   день рождения сразу двоих выдающихся своих сынов – основоположника коми литературы Ивана Алексеевича Куратова  и достойного продолжателя его дела, народного поэта Республики Коми, ученого-энциклопедиста, литературоведа Альберта Егоровича Ванеева, которому не суждено было дожить до своего 75-летия.</a:t>
            </a:r>
            <a:br>
              <a:rPr lang="ru-RU" dirty="0" smtClean="0"/>
            </a:br>
            <a:endParaRPr lang="ru-RU" dirty="0"/>
          </a:p>
        </p:txBody>
      </p:sp>
      <p:pic>
        <p:nvPicPr>
          <p:cNvPr id="2050" name="Picture 2" descr="C:\Users\Самид\Desktop\КУРАТОВ\grav.jpg"/>
          <p:cNvPicPr>
            <a:picLocks noChangeAspect="1" noChangeArrowheads="1"/>
          </p:cNvPicPr>
          <p:nvPr/>
        </p:nvPicPr>
        <p:blipFill>
          <a:blip r:embed="rId2" cstate="print"/>
          <a:srcRect/>
          <a:stretch>
            <a:fillRect/>
          </a:stretch>
        </p:blipFill>
        <p:spPr bwMode="auto">
          <a:xfrm>
            <a:off x="467544" y="1700808"/>
            <a:ext cx="2952328"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idx="2"/>
          </p:nvPr>
        </p:nvSpPr>
        <p:spPr/>
        <p:txBody>
          <a:bodyPr/>
          <a:lstStyle/>
          <a:p>
            <a:endParaRPr lang="ru-RU"/>
          </a:p>
        </p:txBody>
      </p:sp>
      <p:sp>
        <p:nvSpPr>
          <p:cNvPr id="5" name="Содержимое 4"/>
          <p:cNvSpPr>
            <a:spLocks noGrp="1"/>
          </p:cNvSpPr>
          <p:nvPr>
            <p:ph sz="half" idx="1"/>
          </p:nvPr>
        </p:nvSpPr>
        <p:spPr/>
        <p:txBody>
          <a:bodyPr/>
          <a:lstStyle/>
          <a:p>
            <a:r>
              <a:rPr lang="ru-RU" dirty="0" smtClean="0"/>
              <a:t>В 2009 году в Государственном театре оперы и балета РК   поставлена опера о жизни и творчестве основоположника коми литературы Ивана Куратова.</a:t>
            </a:r>
          </a:p>
          <a:p>
            <a:r>
              <a:rPr lang="ru-RU" dirty="0" smtClean="0"/>
              <a:t>Либретто оперы написано народным коми поэтом Альбертом Ванеевым. В текст включены произведения самого Куратова. </a:t>
            </a:r>
            <a:endParaRPr lang="ru-RU" dirty="0"/>
          </a:p>
        </p:txBody>
      </p:sp>
      <p:pic>
        <p:nvPicPr>
          <p:cNvPr id="3074" name="Picture 2" descr="C:\Users\Самид\Desktop\КУРАТОВ\078.jpg"/>
          <p:cNvPicPr>
            <a:picLocks noChangeAspect="1" noChangeArrowheads="1"/>
          </p:cNvPicPr>
          <p:nvPr/>
        </p:nvPicPr>
        <p:blipFill>
          <a:blip r:embed="rId2" cstate="print"/>
          <a:srcRect/>
          <a:stretch>
            <a:fillRect/>
          </a:stretch>
        </p:blipFill>
        <p:spPr bwMode="auto">
          <a:xfrm>
            <a:off x="539552" y="332656"/>
            <a:ext cx="3024336" cy="58326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амид\Desktop\КУРАТОВ\050.jpg"/>
          <p:cNvPicPr>
            <a:picLocks noChangeAspect="1" noChangeArrowheads="1"/>
          </p:cNvPicPr>
          <p:nvPr/>
        </p:nvPicPr>
        <p:blipFill>
          <a:blip r:embed="rId2" cstate="print"/>
          <a:srcRect/>
          <a:stretch>
            <a:fillRect/>
          </a:stretch>
        </p:blipFill>
        <p:spPr bwMode="auto">
          <a:xfrm>
            <a:off x="395536" y="1"/>
            <a:ext cx="3600400" cy="3140968"/>
          </a:xfrm>
          <a:prstGeom prst="rect">
            <a:avLst/>
          </a:prstGeom>
          <a:noFill/>
        </p:spPr>
      </p:pic>
      <p:pic>
        <p:nvPicPr>
          <p:cNvPr id="4099" name="Picture 3" descr="C:\Users\Самид\Desktop\КУРАТОВ\056.jpg"/>
          <p:cNvPicPr>
            <a:picLocks noChangeAspect="1" noChangeArrowheads="1"/>
          </p:cNvPicPr>
          <p:nvPr/>
        </p:nvPicPr>
        <p:blipFill>
          <a:blip r:embed="rId3" cstate="print"/>
          <a:srcRect/>
          <a:stretch>
            <a:fillRect/>
          </a:stretch>
        </p:blipFill>
        <p:spPr bwMode="auto">
          <a:xfrm>
            <a:off x="4572000" y="0"/>
            <a:ext cx="4176464" cy="2924944"/>
          </a:xfrm>
          <a:prstGeom prst="rect">
            <a:avLst/>
          </a:prstGeom>
          <a:noFill/>
        </p:spPr>
      </p:pic>
      <p:pic>
        <p:nvPicPr>
          <p:cNvPr id="4100" name="Picture 4" descr="C:\Users\Самид\Desktop\КУРАТОВ\075.jpg"/>
          <p:cNvPicPr>
            <a:picLocks noChangeAspect="1" noChangeArrowheads="1"/>
          </p:cNvPicPr>
          <p:nvPr/>
        </p:nvPicPr>
        <p:blipFill>
          <a:blip r:embed="rId4" cstate="print"/>
          <a:srcRect/>
          <a:stretch>
            <a:fillRect/>
          </a:stretch>
        </p:blipFill>
        <p:spPr bwMode="auto">
          <a:xfrm>
            <a:off x="395536" y="3501008"/>
            <a:ext cx="3672408" cy="2952328"/>
          </a:xfrm>
          <a:prstGeom prst="rect">
            <a:avLst/>
          </a:prstGeom>
          <a:noFill/>
        </p:spPr>
      </p:pic>
      <p:pic>
        <p:nvPicPr>
          <p:cNvPr id="4101" name="Picture 5" descr="C:\Users\Самид\Desktop\КУРАТОВ\076.jpg"/>
          <p:cNvPicPr>
            <a:picLocks noChangeAspect="1" noChangeArrowheads="1"/>
          </p:cNvPicPr>
          <p:nvPr/>
        </p:nvPicPr>
        <p:blipFill>
          <a:blip r:embed="rId5" cstate="print"/>
          <a:srcRect/>
          <a:stretch>
            <a:fillRect/>
          </a:stretch>
        </p:blipFill>
        <p:spPr bwMode="auto">
          <a:xfrm>
            <a:off x="4644008" y="3501008"/>
            <a:ext cx="4104456" cy="2952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blinds(horizontal)">
                                      <p:cBhvr>
                                        <p:cTn id="13" dur="500"/>
                                        <p:tgtEl>
                                          <p:spTgt spid="409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checkerboard(across)">
                                      <p:cBhvr>
                                        <p:cTn id="18" dur="500"/>
                                        <p:tgtEl>
                                          <p:spTgt spid="410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box(in)">
                                      <p:cBhvr>
                                        <p:cTn id="2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179512" y="332656"/>
            <a:ext cx="8964488" cy="5793507"/>
          </a:xfrm>
        </p:spPr>
        <p:txBody>
          <a:bodyPr>
            <a:noAutofit/>
          </a:bodyPr>
          <a:lstStyle/>
          <a:p>
            <a:r>
              <a:rPr lang="ru-RU" sz="4000" dirty="0" smtClean="0"/>
              <a:t>Возможно, был бы сейчас жив А.Ванеев, и в республике уже была бы издана </a:t>
            </a:r>
            <a:r>
              <a:rPr lang="ru-RU" sz="4000" dirty="0" err="1" smtClean="0"/>
              <a:t>Куратовская</a:t>
            </a:r>
            <a:r>
              <a:rPr lang="ru-RU" sz="4000" dirty="0" smtClean="0"/>
              <a:t> энциклопедия. Альберт Егорович успел разработать ее концепцию, всю терминологию и даже просчитал расходы на выпуск, но, увы, слишком рано ушел из жизни, так и не увидев плоды своего масштабного начинания.</a:t>
            </a:r>
          </a:p>
          <a:p>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r>
              <a:rPr lang="ru-RU" dirty="0" err="1" smtClean="0"/>
              <a:t>Куратовская</a:t>
            </a:r>
            <a:r>
              <a:rPr lang="ru-RU" dirty="0" smtClean="0"/>
              <a:t>  энциклопедия»</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Будущая  «</a:t>
            </a:r>
            <a:r>
              <a:rPr lang="ru-RU" dirty="0" err="1" smtClean="0"/>
              <a:t>Куратовская</a:t>
            </a:r>
            <a:r>
              <a:rPr lang="ru-RU" dirty="0" smtClean="0"/>
              <a:t>  энциклопедия»  призвана  подвести  итог  достижениям  </a:t>
            </a:r>
            <a:r>
              <a:rPr lang="ru-RU" dirty="0" err="1" smtClean="0"/>
              <a:t>куратоведения</a:t>
            </a:r>
            <a:r>
              <a:rPr lang="ru-RU" dirty="0" smtClean="0"/>
              <a:t>. Самая  значительная  часть  материалов  отведена  творчеству  коми  поэта  и  ученого. В  энциклопедии  будут  освещены  отдельными  статьями  каждое  поэтическое  произведение. Все  энциклопедические  статьи  будут  сопровождаться  указаниями  на  место  и  время  создания. Специальный  раздел  посвящен  раскрытию  философско-эстетических  категорий. Более  обширно  будут  представлены  связи  Куратова  с  русской  литературой. Довольно  полно  представлено  восприятие  коми  поэтом  зарубежного  литературного  опыта.. Также  представлены  переводы  произведений  коми  поэта  на  русский  язык, языки  народов  России. А.Е.Ванеев  особо  подчеркнул, что   «к  настоящему  времени  созрели  условия  для  начала  работы  по  составлению  «</a:t>
            </a:r>
            <a:r>
              <a:rPr lang="ru-RU" dirty="0" err="1" smtClean="0"/>
              <a:t>Куратовской</a:t>
            </a:r>
            <a:r>
              <a:rPr lang="ru-RU" dirty="0" smtClean="0"/>
              <a:t>  энциклопедии», но  для  завершения  на  достойном  уровне  этой  важной  и  объемной  научной  работы  совершенно  необходимы  дополнительные  исследования»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Памятник  И.А.Куратову</a:t>
            </a:r>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lstStyle/>
          <a:p>
            <a:r>
              <a:rPr lang="ru-RU" dirty="0" smtClean="0"/>
              <a:t>Иван </a:t>
            </a:r>
            <a:r>
              <a:rPr lang="ru-RU" dirty="0" err="1" smtClean="0"/>
              <a:t>Куратов</a:t>
            </a:r>
            <a:r>
              <a:rPr lang="ru-RU" dirty="0" smtClean="0"/>
              <a:t> и Альберт Ванеев — великие коми поэты, и их память мы чтим всегда. Особенную актуальность это приобретает в условиях активизации государственной национальной политики республики, которую проводит сегодня Правительство Коми</a:t>
            </a:r>
            <a:endParaRPr lang="ru-RU" dirty="0"/>
          </a:p>
        </p:txBody>
      </p:sp>
      <p:pic>
        <p:nvPicPr>
          <p:cNvPr id="5122" name="Picture 2" descr="C:\Users\Самид\Desktop\КУРАТОВ\kuratovm.jpg"/>
          <p:cNvPicPr>
            <a:picLocks noChangeAspect="1" noChangeArrowheads="1"/>
          </p:cNvPicPr>
          <p:nvPr/>
        </p:nvPicPr>
        <p:blipFill>
          <a:blip r:embed="rId2" cstate="print"/>
          <a:srcRect/>
          <a:stretch>
            <a:fillRect/>
          </a:stretch>
        </p:blipFill>
        <p:spPr bwMode="auto">
          <a:xfrm>
            <a:off x="395536" y="1628800"/>
            <a:ext cx="3096344" cy="4896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pic>
        <p:nvPicPr>
          <p:cNvPr id="1026" name="Picture 2" descr="C:\Users\Самид\Desktop\КУРАТОВ\Ванеев А. Е. Войвывса сонетъяс.jpg"/>
          <p:cNvPicPr>
            <a:picLocks noChangeAspect="1" noChangeArrowheads="1"/>
          </p:cNvPicPr>
          <p:nvPr/>
        </p:nvPicPr>
        <p:blipFill>
          <a:blip r:embed="rId2" cstate="print"/>
          <a:srcRect/>
          <a:stretch>
            <a:fillRect/>
          </a:stretch>
        </p:blipFill>
        <p:spPr bwMode="auto">
          <a:xfrm>
            <a:off x="395536" y="1484784"/>
            <a:ext cx="3024336" cy="4608512"/>
          </a:xfrm>
          <a:prstGeom prst="rect">
            <a:avLst/>
          </a:prstGeom>
          <a:noFill/>
        </p:spPr>
      </p:pic>
      <p:pic>
        <p:nvPicPr>
          <p:cNvPr id="1027" name="Picture 3" descr="C:\Users\Самид\Desktop\КУРАТОВ\IMG_20141209_185023.jpg"/>
          <p:cNvPicPr>
            <a:picLocks noGrp="1" noChangeAspect="1" noChangeArrowheads="1"/>
          </p:cNvPicPr>
          <p:nvPr>
            <p:ph sz="half" idx="1"/>
          </p:nvPr>
        </p:nvPicPr>
        <p:blipFill>
          <a:blip r:embed="rId3" cstate="print"/>
          <a:srcRect/>
          <a:stretch>
            <a:fillRect/>
          </a:stretch>
        </p:blipFill>
        <p:spPr bwMode="auto">
          <a:xfrm>
            <a:off x="3936007" y="273050"/>
            <a:ext cx="4389835" cy="5853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Самид\Desktop\КУРАТОВ\IMG_20141209_185738.jpg"/>
          <p:cNvPicPr>
            <a:picLocks noGrp="1" noChangeAspect="1" noChangeArrowheads="1"/>
          </p:cNvPicPr>
          <p:nvPr>
            <p:ph sz="half" idx="1"/>
          </p:nvPr>
        </p:nvPicPr>
        <p:blipFill>
          <a:blip r:embed="rId2" cstate="print"/>
          <a:srcRect/>
          <a:stretch>
            <a:fillRect/>
          </a:stretch>
        </p:blipFill>
        <p:spPr bwMode="auto">
          <a:xfrm>
            <a:off x="779264" y="1600200"/>
            <a:ext cx="3288680" cy="4525963"/>
          </a:xfrm>
          <a:prstGeom prst="rect">
            <a:avLst/>
          </a:prstGeom>
          <a:noFill/>
        </p:spPr>
      </p:pic>
      <p:pic>
        <p:nvPicPr>
          <p:cNvPr id="2051" name="Picture 3" descr="C:\Users\Самид\Desktop\КУРАТОВ\IMG_20141209_185904.jpg"/>
          <p:cNvPicPr>
            <a:picLocks noGrp="1" noChangeAspect="1" noChangeArrowheads="1"/>
          </p:cNvPicPr>
          <p:nvPr>
            <p:ph sz="half" idx="2"/>
          </p:nvPr>
        </p:nvPicPr>
        <p:blipFill>
          <a:blip r:embed="rId3" cstate="print"/>
          <a:srcRect/>
          <a:stretch>
            <a:fillRect/>
          </a:stretch>
        </p:blipFill>
        <p:spPr bwMode="auto">
          <a:xfrm>
            <a:off x="4970264" y="1600200"/>
            <a:ext cx="3394472"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40000" lnSpcReduction="20000"/>
          </a:bodyPr>
          <a:lstStyle/>
          <a:p>
            <a:r>
              <a:rPr lang="ru-RU" b="1" dirty="0" smtClean="0"/>
              <a:t>*</a:t>
            </a:r>
            <a:r>
              <a:rPr lang="ru-RU" sz="3800" b="1" dirty="0" smtClean="0"/>
              <a:t>Ванеев А.</a:t>
            </a:r>
            <a:r>
              <a:rPr lang="ru-RU" sz="3800" dirty="0" smtClean="0"/>
              <a:t> </a:t>
            </a:r>
            <a:r>
              <a:rPr lang="ru-RU" sz="3800" dirty="0" err="1" smtClean="0"/>
              <a:t>Куратов</a:t>
            </a:r>
            <a:r>
              <a:rPr lang="ru-RU" sz="3800" dirty="0" smtClean="0"/>
              <a:t> Иван Алексеевич // Республика Коми : энциклопедия. – Сыктывкар, 1999. – Т. 2. – С. 174 -176.</a:t>
            </a:r>
          </a:p>
          <a:p>
            <a:r>
              <a:rPr lang="ru-RU" sz="3800" b="1" dirty="0" smtClean="0"/>
              <a:t>*Опера «</a:t>
            </a:r>
            <a:r>
              <a:rPr lang="ru-RU" sz="3800" b="1" dirty="0" err="1" smtClean="0"/>
              <a:t>Куратов</a:t>
            </a:r>
            <a:r>
              <a:rPr lang="ru-RU" sz="3800" b="1" dirty="0" smtClean="0"/>
              <a:t>» по произведениям И.А.Куратова, либретто А.Е.Ванеева, музыка  Сергея </a:t>
            </a:r>
            <a:r>
              <a:rPr lang="ru-RU" sz="3800" b="1" dirty="0" err="1" smtClean="0"/>
              <a:t>Носкова</a:t>
            </a:r>
            <a:r>
              <a:rPr lang="ru-RU" sz="3800" b="1" dirty="0" smtClean="0"/>
              <a:t>.</a:t>
            </a:r>
          </a:p>
          <a:p>
            <a:r>
              <a:rPr lang="ru-RU" sz="3800" b="1" dirty="0" smtClean="0"/>
              <a:t>*Античность </a:t>
            </a:r>
            <a:r>
              <a:rPr lang="ru-RU" sz="3800" dirty="0" smtClean="0"/>
              <a:t>в творчестве И. А. Куратова / А. Е. Ванеев, Н. В. </a:t>
            </a:r>
            <a:r>
              <a:rPr lang="ru-RU" sz="3800" dirty="0" err="1" smtClean="0"/>
              <a:t>Вулих</a:t>
            </a:r>
            <a:r>
              <a:rPr lang="ru-RU" sz="3800" dirty="0" smtClean="0"/>
              <a:t>. Сыктывкар: [б. и.], 1986. 35 с. (Серия препринтов «Научные доклады» /Академия наук СССР, Коми филиал; </a:t>
            </a:r>
            <a:r>
              <a:rPr lang="ru-RU" sz="3800" dirty="0" err="1" smtClean="0"/>
              <a:t>вып</a:t>
            </a:r>
            <a:r>
              <a:rPr lang="ru-RU" sz="3800" dirty="0" smtClean="0"/>
              <a:t>. 156). </a:t>
            </a:r>
            <a:r>
              <a:rPr lang="ru-RU" sz="3800" dirty="0" err="1" smtClean="0"/>
              <a:t>Библиогр</a:t>
            </a:r>
            <a:r>
              <a:rPr lang="ru-RU" sz="3800" dirty="0" smtClean="0"/>
              <a:t>.: 23 назв.</a:t>
            </a:r>
          </a:p>
          <a:p>
            <a:r>
              <a:rPr lang="ru-RU" sz="3800" b="1" dirty="0" smtClean="0"/>
              <a:t>*В поисках </a:t>
            </a:r>
            <a:r>
              <a:rPr lang="ru-RU" sz="3800" dirty="0" smtClean="0"/>
              <a:t>истины: мировоззрение и эстетические взгляды И. А. Куратова. Сыктывкар: Коми кн. изд-во, 1989. 176 с. </a:t>
            </a:r>
          </a:p>
          <a:p>
            <a:r>
              <a:rPr lang="ru-RU" sz="3800" dirty="0" smtClean="0"/>
              <a:t>*Ванеев  А. </a:t>
            </a:r>
            <a:r>
              <a:rPr lang="ru-RU" sz="3800" dirty="0" err="1" smtClean="0"/>
              <a:t>И.А.Куратовлы</a:t>
            </a:r>
            <a:r>
              <a:rPr lang="ru-RU" sz="3800" dirty="0" smtClean="0"/>
              <a:t>: </a:t>
            </a:r>
            <a:r>
              <a:rPr lang="ru-RU" sz="3800" dirty="0" err="1" smtClean="0"/>
              <a:t>кывбур</a:t>
            </a:r>
            <a:r>
              <a:rPr lang="ru-RU" sz="3800" dirty="0" smtClean="0"/>
              <a:t>.</a:t>
            </a:r>
          </a:p>
          <a:p>
            <a:r>
              <a:rPr lang="ru-RU" sz="3800" dirty="0" smtClean="0"/>
              <a:t>*Ванеев  А. </a:t>
            </a:r>
            <a:r>
              <a:rPr lang="ru-RU" sz="3800" dirty="0" err="1" smtClean="0"/>
              <a:t>Комион</a:t>
            </a:r>
            <a:r>
              <a:rPr lang="ru-RU" sz="3800" dirty="0" smtClean="0"/>
              <a:t>  </a:t>
            </a:r>
            <a:r>
              <a:rPr lang="ru-RU" sz="3800" dirty="0" err="1" smtClean="0"/>
              <a:t>сьылысь</a:t>
            </a:r>
            <a:r>
              <a:rPr lang="ru-RU" sz="3800" dirty="0" smtClean="0"/>
              <a:t>  </a:t>
            </a:r>
            <a:r>
              <a:rPr lang="ru-RU" sz="3800" dirty="0" err="1" smtClean="0"/>
              <a:t>колип</a:t>
            </a:r>
            <a:r>
              <a:rPr lang="ru-RU" sz="3800" dirty="0" smtClean="0"/>
              <a:t>: </a:t>
            </a:r>
            <a:r>
              <a:rPr lang="ru-RU" sz="3800" dirty="0" err="1" smtClean="0"/>
              <a:t>кывбур</a:t>
            </a:r>
            <a:r>
              <a:rPr lang="ru-RU" sz="3800" dirty="0" smtClean="0"/>
              <a:t>.</a:t>
            </a:r>
          </a:p>
          <a:p>
            <a:r>
              <a:rPr lang="ru-RU" sz="3800" dirty="0" smtClean="0"/>
              <a:t>*Ванеев А.Е. Иван  </a:t>
            </a:r>
            <a:r>
              <a:rPr lang="ru-RU" sz="3800" dirty="0" err="1" smtClean="0"/>
              <a:t>Куратов</a:t>
            </a:r>
            <a:r>
              <a:rPr lang="ru-RU" sz="3800" dirty="0" smtClean="0"/>
              <a:t>: поэма.</a:t>
            </a:r>
          </a:p>
          <a:p>
            <a:r>
              <a:rPr lang="ru-RU" sz="3800" dirty="0" smtClean="0"/>
              <a:t>*Ванеев  А. </a:t>
            </a:r>
            <a:r>
              <a:rPr lang="ru-RU" sz="3800" dirty="0" err="1" smtClean="0"/>
              <a:t>Ловъя</a:t>
            </a:r>
            <a:r>
              <a:rPr lang="ru-RU" sz="3800" dirty="0" smtClean="0"/>
              <a:t>  </a:t>
            </a:r>
            <a:r>
              <a:rPr lang="ru-RU" sz="3800" dirty="0" err="1" smtClean="0"/>
              <a:t>Куратов</a:t>
            </a:r>
            <a:r>
              <a:rPr lang="ru-RU" sz="3800" dirty="0" smtClean="0"/>
              <a:t>: сонет// </a:t>
            </a:r>
            <a:r>
              <a:rPr lang="ru-RU" sz="3800" dirty="0" err="1" smtClean="0"/>
              <a:t>Войвывса</a:t>
            </a:r>
            <a:r>
              <a:rPr lang="ru-RU" sz="3800" dirty="0" smtClean="0"/>
              <a:t>  </a:t>
            </a:r>
            <a:r>
              <a:rPr lang="ru-RU" sz="3800" dirty="0" err="1" smtClean="0"/>
              <a:t>сонетъяс</a:t>
            </a:r>
            <a:r>
              <a:rPr lang="ru-RU" sz="3800" dirty="0" smtClean="0"/>
              <a:t>.</a:t>
            </a:r>
          </a:p>
          <a:p>
            <a:r>
              <a:rPr lang="ru-RU" sz="3800" dirty="0" smtClean="0"/>
              <a:t>*Ванеев  А. Философские  взгляды  И.А.Куратова </a:t>
            </a:r>
            <a:endParaRPr lang="ru-RU" sz="3800" dirty="0" smtClean="0"/>
          </a:p>
          <a:p>
            <a:r>
              <a:rPr lang="ru-RU" sz="3800" dirty="0" smtClean="0"/>
              <a:t>Литература </a:t>
            </a:r>
            <a:r>
              <a:rPr lang="ru-RU" sz="3800" dirty="0" err="1" smtClean="0"/>
              <a:t>йылысь</a:t>
            </a:r>
            <a:r>
              <a:rPr lang="ru-RU" sz="3800" dirty="0" smtClean="0"/>
              <a:t> </a:t>
            </a:r>
            <a:r>
              <a:rPr lang="ru-RU" sz="3800" dirty="0" err="1" smtClean="0"/>
              <a:t>гижöдъяс</a:t>
            </a:r>
            <a:r>
              <a:rPr lang="ru-RU" sz="3800" dirty="0" smtClean="0"/>
              <a:t>, </a:t>
            </a:r>
            <a:r>
              <a:rPr lang="ru-RU" sz="3800" dirty="0" err="1" smtClean="0"/>
              <a:t>очеркъяс</a:t>
            </a:r>
            <a:r>
              <a:rPr lang="ru-RU" sz="3800" dirty="0" smtClean="0"/>
              <a:t>, </a:t>
            </a:r>
            <a:r>
              <a:rPr lang="ru-RU" sz="3800" dirty="0" err="1" smtClean="0"/>
              <a:t>висьтъяс</a:t>
            </a:r>
            <a:r>
              <a:rPr lang="ru-RU" sz="3800" dirty="0" smtClean="0"/>
              <a:t>, </a:t>
            </a:r>
            <a:r>
              <a:rPr lang="ru-RU" sz="3800" dirty="0" err="1" smtClean="0"/>
              <a:t>ёрта</a:t>
            </a:r>
            <a:r>
              <a:rPr lang="ru-RU" sz="3800" dirty="0" smtClean="0"/>
              <a:t> </a:t>
            </a:r>
            <a:r>
              <a:rPr lang="ru-RU" sz="3800" dirty="0" err="1" smtClean="0"/>
              <a:t>сёрнияс</a:t>
            </a:r>
            <a:r>
              <a:rPr lang="ru-RU" sz="3800" dirty="0" smtClean="0"/>
              <a:t>, </a:t>
            </a:r>
            <a:r>
              <a:rPr lang="ru-RU" sz="3800" dirty="0" err="1" smtClean="0"/>
              <a:t>казьтылöмъяс</a:t>
            </a:r>
            <a:r>
              <a:rPr lang="ru-RU" sz="3800" dirty="0" smtClean="0"/>
              <a:t>. 638 л. б.; фото. Пер. </a:t>
            </a:r>
            <a:r>
              <a:rPr lang="ru-RU" sz="3800" dirty="0" err="1" smtClean="0"/>
              <a:t>загл</a:t>
            </a:r>
            <a:r>
              <a:rPr lang="ru-RU" sz="3800" dirty="0" smtClean="0"/>
              <a:t>.: Избранное о литературе, очерки, рассказы, воспоминания.</a:t>
            </a:r>
          </a:p>
          <a:p>
            <a:r>
              <a:rPr lang="ru-RU" sz="3800" dirty="0" err="1" smtClean="0"/>
              <a:t>Рец</a:t>
            </a:r>
            <a:r>
              <a:rPr lang="ru-RU" sz="3800" dirty="0" smtClean="0"/>
              <a:t>.: Песцов, А. Под знаком Куратова // Панорама столицы. 2007. 24 янв. С. 7. ; </a:t>
            </a:r>
            <a:r>
              <a:rPr lang="ru-RU" sz="3800" dirty="0" err="1" smtClean="0"/>
              <a:t>Сивкова</a:t>
            </a:r>
            <a:r>
              <a:rPr lang="ru-RU" sz="3800" dirty="0" smtClean="0"/>
              <a:t>, А. Стихи цвета Пармы // Республика. 2007. 18 янв.</a:t>
            </a:r>
          </a:p>
          <a:p>
            <a:r>
              <a:rPr lang="ru-RU" sz="3800" dirty="0" smtClean="0"/>
              <a:t> </a:t>
            </a:r>
          </a:p>
          <a:p>
            <a:endParaRPr lang="ru-RU" sz="3800" dirty="0" smtClean="0"/>
          </a:p>
          <a:p>
            <a:endParaRPr lang="ru-RU" sz="3800" dirty="0" smtClean="0"/>
          </a:p>
          <a:p>
            <a:endParaRPr lang="ru-RU" sz="3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sp>
        <p:nvSpPr>
          <p:cNvPr id="6" name="Содержимое 5"/>
          <p:cNvSpPr>
            <a:spLocks noGrp="1"/>
          </p:cNvSpPr>
          <p:nvPr>
            <p:ph idx="1"/>
          </p:nvPr>
        </p:nvSpPr>
        <p:spPr>
          <a:xfrm>
            <a:off x="457200" y="476672"/>
            <a:ext cx="8229600" cy="6264696"/>
          </a:xfrm>
        </p:spPr>
        <p:txBody>
          <a:bodyPr>
            <a:normAutofit fontScale="70000" lnSpcReduction="20000"/>
          </a:bodyPr>
          <a:lstStyle/>
          <a:p>
            <a:r>
              <a:rPr lang="ru-RU" sz="3800" dirty="0" smtClean="0"/>
              <a:t>18 июля 2013 года исполнилось   100 лет со дня </a:t>
            </a:r>
            <a:r>
              <a:rPr lang="ru-RU" sz="3800" dirty="0" smtClean="0"/>
              <a:t>рождения  Альберта </a:t>
            </a:r>
            <a:r>
              <a:rPr lang="ru-RU" sz="3800" dirty="0" smtClean="0"/>
              <a:t>Егоровича Ванеева, коми поэта  и </a:t>
            </a:r>
            <a:r>
              <a:rPr lang="ru-RU" sz="3800" dirty="0" smtClean="0"/>
              <a:t>литературоведа.</a:t>
            </a:r>
          </a:p>
          <a:p>
            <a:r>
              <a:rPr lang="ru-RU" sz="3800" dirty="0" smtClean="0"/>
              <a:t>А.Е.Ванеев </a:t>
            </a:r>
            <a:r>
              <a:rPr lang="ru-RU" sz="3800" dirty="0" smtClean="0"/>
              <a:t>–член Союза писателей СССР (1965), лауреат премии Комсомола   Коми АССР(1968), заслуженный работник культуры Коми АССР (1988), </a:t>
            </a:r>
          </a:p>
          <a:p>
            <a:r>
              <a:rPr lang="ru-RU" sz="3800" dirty="0" smtClean="0"/>
              <a:t>народный поэт Республики Коми (1996), дважды лауреат Государственной премии Республики Коми (1978—1979, 2001), член-корреспондент Петровской Академии наук и искусств (2000)</a:t>
            </a:r>
          </a:p>
          <a:p>
            <a:r>
              <a:rPr lang="ru-RU" sz="3800" dirty="0" smtClean="0"/>
              <a:t>.. </a:t>
            </a:r>
            <a:r>
              <a:rPr lang="ru-RU" sz="3800" dirty="0" smtClean="0"/>
              <a:t>Альберт Егорович   -  автор монографий «</a:t>
            </a:r>
            <a:r>
              <a:rPr lang="ru-RU" sz="3800" dirty="0" err="1" smtClean="0"/>
              <a:t>Сöвмысь</a:t>
            </a:r>
            <a:r>
              <a:rPr lang="ru-RU" sz="3800" dirty="0" smtClean="0"/>
              <a:t> поэзия» («Развивающаяся поэзия», 1963), «Время и коми поэзия» (1974), «Коми-зырянское просветительство» (2001), выпустил более 300литературоведческих работ.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xEl>
                                              <p:pRg st="1" end="1"/>
                                            </p:txEl>
                                          </p:spTgt>
                                        </p:tgtEl>
                                      </p:cBhvr>
                                    </p:animEffect>
                                    <p:set>
                                      <p:cBhvr>
                                        <p:cTn id="12" dur="1" fill="hold">
                                          <p:stCondLst>
                                            <p:cond delay="499"/>
                                          </p:stCondLst>
                                        </p:cTn>
                                        <p:tgtEl>
                                          <p:spTgt spid="6">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xEl>
                                              <p:pRg st="2" end="2"/>
                                            </p:txEl>
                                          </p:spTgt>
                                        </p:tgtEl>
                                      </p:cBhvr>
                                    </p:animEffect>
                                    <p:set>
                                      <p:cBhvr>
                                        <p:cTn id="17"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6">
                                            <p:txEl>
                                              <p:pRg st="3" end="3"/>
                                            </p:txEl>
                                          </p:spTgt>
                                        </p:tgtEl>
                                      </p:cBhvr>
                                    </p:animEffect>
                                    <p:set>
                                      <p:cBhvr>
                                        <p:cTn id="22"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Ирина  Михайловна  Ванеева</a:t>
            </a:r>
            <a:endParaRPr lang="ru-RU" dirty="0"/>
          </a:p>
        </p:txBody>
      </p:sp>
      <p:sp>
        <p:nvSpPr>
          <p:cNvPr id="5" name="Текст 4"/>
          <p:cNvSpPr>
            <a:spLocks noGrp="1"/>
          </p:cNvSpPr>
          <p:nvPr>
            <p:ph type="body" idx="2"/>
          </p:nvPr>
        </p:nvSpPr>
        <p:spPr/>
        <p:txBody>
          <a:bodyPr/>
          <a:lstStyle/>
          <a:p>
            <a:endParaRPr lang="ru-RU" dirty="0"/>
          </a:p>
        </p:txBody>
      </p:sp>
      <p:sp>
        <p:nvSpPr>
          <p:cNvPr id="3" name="Содержимое 2"/>
          <p:cNvSpPr>
            <a:spLocks noGrp="1"/>
          </p:cNvSpPr>
          <p:nvPr>
            <p:ph sz="half" idx="1"/>
          </p:nvPr>
        </p:nvSpPr>
        <p:spPr/>
        <p:txBody>
          <a:bodyPr>
            <a:normAutofit lnSpcReduction="10000"/>
          </a:bodyPr>
          <a:lstStyle/>
          <a:p>
            <a:r>
              <a:rPr lang="ru-RU" dirty="0" smtClean="0"/>
              <a:t>Верным соратником и музой Альберта Ванеева была его жена Ирина Михайловна. И именно она сделала очень многое, чтобы подготовить к изданию после его смерти стихи и научные труды. «Он всегда был катализатором идей – его исследования по истории коми стихосложения вполне «тянули» на докторскую диссертацию, но он относился к себе очень самокритично и защитил кандидатскую».</a:t>
            </a:r>
            <a:endParaRPr lang="ru-RU" dirty="0"/>
          </a:p>
        </p:txBody>
      </p:sp>
      <p:pic>
        <p:nvPicPr>
          <p:cNvPr id="9218" name="Picture 2" descr="C:\Users\Самид\Desktop\photo-3578.jpg"/>
          <p:cNvPicPr>
            <a:picLocks noChangeAspect="1" noChangeArrowheads="1"/>
          </p:cNvPicPr>
          <p:nvPr/>
        </p:nvPicPr>
        <p:blipFill>
          <a:blip r:embed="rId2" cstate="print"/>
          <a:srcRect/>
          <a:stretch>
            <a:fillRect/>
          </a:stretch>
        </p:blipFill>
        <p:spPr bwMode="auto">
          <a:xfrm>
            <a:off x="179512" y="1844824"/>
            <a:ext cx="3888432" cy="42484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92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Альберт  Егорович  Ванеев</a:t>
            </a:r>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85000" lnSpcReduction="20000"/>
          </a:bodyPr>
          <a:lstStyle/>
          <a:p>
            <a:r>
              <a:rPr lang="ru-RU" sz="2800" dirty="0" smtClean="0"/>
              <a:t>В Коми Альберт Ванеев известен не только как поэт, но и как литературовед и литературный критик. Он внес большой вклад в изучение творчества первого коми поэта Ивана Куратова.  </a:t>
            </a:r>
          </a:p>
          <a:p>
            <a:r>
              <a:rPr lang="ru-RU" sz="2800" dirty="0" smtClean="0"/>
              <a:t>И вообще, он брался за самые сложные темы. За пять лет создал большой труд - «Историю коми литературы», писал учебники, после выпуска «Энциклопедии Республики Коми» задумал создать </a:t>
            </a:r>
            <a:r>
              <a:rPr lang="ru-RU" sz="2800" dirty="0" err="1" smtClean="0"/>
              <a:t>куратовскую</a:t>
            </a:r>
            <a:r>
              <a:rPr lang="ru-RU" sz="2800" dirty="0" smtClean="0"/>
              <a:t> энциклопедию. Мы говорим о нем больше как о поэте, в таланте которого было много граней, а вот вклад А.Ванеева в науку недооценен.</a:t>
            </a:r>
          </a:p>
          <a:p>
            <a:endParaRPr lang="ru-RU" dirty="0"/>
          </a:p>
        </p:txBody>
      </p:sp>
      <p:pic>
        <p:nvPicPr>
          <p:cNvPr id="8194" name="Picture 2" descr="C:\Users\Самид\Desktop\photo-5371.jpg"/>
          <p:cNvPicPr>
            <a:picLocks noChangeAspect="1" noChangeArrowheads="1"/>
          </p:cNvPicPr>
          <p:nvPr/>
        </p:nvPicPr>
        <p:blipFill>
          <a:blip r:embed="rId2" cstate="print"/>
          <a:srcRect/>
          <a:stretch>
            <a:fillRect/>
          </a:stretch>
        </p:blipFill>
        <p:spPr bwMode="auto">
          <a:xfrm>
            <a:off x="467545" y="1524000"/>
            <a:ext cx="3096344" cy="4569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4">
                                            <p:txEl>
                                              <p:pRg st="0" end="0"/>
                                            </p:txEl>
                                          </p:spTgt>
                                        </p:tgtEl>
                                      </p:cBhvr>
                                    </p:animEffect>
                                    <p:set>
                                      <p:cBhvr>
                                        <p:cTn id="7"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4">
                                            <p:txEl>
                                              <p:pRg st="1" end="1"/>
                                            </p:txEl>
                                          </p:spTgt>
                                        </p:tgtEl>
                                      </p:cBhvr>
                                    </p:animEffect>
                                    <p:set>
                                      <p:cBhvr>
                                        <p:cTn id="12" dur="1" fill="hold">
                                          <p:stCondLst>
                                            <p:cond delay="1999"/>
                                          </p:stCondLst>
                                        </p:cTn>
                                        <p:tgtEl>
                                          <p:spTgt spid="4">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ox(in)">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a:bodyPr>
          <a:lstStyle/>
          <a:p>
            <a:r>
              <a:rPr lang="ru-RU" dirty="0" smtClean="0"/>
              <a:t>Одна  из  его любимых тем  – </a:t>
            </a:r>
            <a:r>
              <a:rPr lang="ru-RU" dirty="0" err="1" smtClean="0"/>
              <a:t>куратоведение</a:t>
            </a:r>
            <a:r>
              <a:rPr lang="ru-RU" dirty="0" smtClean="0"/>
              <a:t>. Он специально отправился в Казахстан и Узбекистан, чтобы глубоко изучить личность Куратова.</a:t>
            </a:r>
          </a:p>
          <a:p>
            <a:r>
              <a:rPr lang="ru-RU" dirty="0" smtClean="0"/>
              <a:t> </a:t>
            </a:r>
            <a:r>
              <a:rPr lang="ru-RU" dirty="0" smtClean="0"/>
              <a:t>Много сил и времени Ванеев отдавал изучению жизни и творчества И. А. Куратова. Поэт исследовал  творчество  И.А.Куратова, и  результаты  своих  исследований  публиковал  в  своих  книгах  и  журналах. </a:t>
            </a:r>
          </a:p>
          <a:p>
            <a:r>
              <a:rPr lang="ru-RU" dirty="0" smtClean="0"/>
              <a:t> </a:t>
            </a:r>
            <a:endParaRPr lang="ru-RU" dirty="0"/>
          </a:p>
        </p:txBody>
      </p:sp>
      <p:pic>
        <p:nvPicPr>
          <p:cNvPr id="10242" name="Picture 2" descr="C:\Users\Самид\Desktop\kyratov_prev_original.jpg"/>
          <p:cNvPicPr>
            <a:picLocks noChangeAspect="1" noChangeArrowheads="1"/>
          </p:cNvPicPr>
          <p:nvPr/>
        </p:nvPicPr>
        <p:blipFill>
          <a:blip r:embed="rId2" cstate="print"/>
          <a:srcRect/>
          <a:stretch>
            <a:fillRect/>
          </a:stretch>
        </p:blipFill>
        <p:spPr bwMode="auto">
          <a:xfrm>
            <a:off x="323528" y="2276872"/>
            <a:ext cx="3208412" cy="2880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4">
                                            <p:txEl>
                                              <p:pRg st="0" end="0"/>
                                            </p:txEl>
                                          </p:spTgt>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5" calcmode="lin" valueType="num">
                                      <p:cBhvr override="childStyle">
                                        <p:cTn id="10" dur="2000" fill="hold"/>
                                        <p:tgtEl>
                                          <p:spTgt spid="4">
                                            <p:txEl>
                                              <p:pRg st="1" end="1"/>
                                            </p:txEl>
                                          </p:spTgt>
                                        </p:tgtEl>
                                        <p:attrNameLst>
                                          <p:attrName>style.fontSize</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mph" presetSubtype="2" fill="hold" grpId="0" nodeType="clickEffect">
                                  <p:stCondLst>
                                    <p:cond delay="0"/>
                                  </p:stCondLst>
                                  <p:childTnLst>
                                    <p:anim to="1.5" calcmode="lin" valueType="num">
                                      <p:cBhvr override="childStyle">
                                        <p:cTn id="14" dur="2000" fill="hold"/>
                                        <p:tgtEl>
                                          <p:spTgt spid="4">
                                            <p:txEl>
                                              <p:pRg st="2" end="2"/>
                                            </p:txEl>
                                          </p:spTgt>
                                        </p:tgtEl>
                                        <p:attrNameLst>
                                          <p:attrName>style.fontSize</p:attrName>
                                        </p:attrNameLst>
                                      </p:cBhvr>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mn-lt"/>
              </a:rPr>
              <a:t>Журнал  «</a:t>
            </a:r>
            <a:r>
              <a:rPr lang="ru-RU" dirty="0" err="1" smtClean="0">
                <a:latin typeface="+mn-lt"/>
              </a:rPr>
              <a:t>Войвыв</a:t>
            </a:r>
            <a:r>
              <a:rPr lang="ru-RU" dirty="0" smtClean="0">
                <a:latin typeface="+mn-lt"/>
              </a:rPr>
              <a:t>  </a:t>
            </a:r>
            <a:r>
              <a:rPr lang="ru-RU" dirty="0" err="1" smtClean="0">
                <a:latin typeface="+mn-lt"/>
              </a:rPr>
              <a:t>кодзув</a:t>
            </a:r>
            <a:r>
              <a:rPr lang="ru-RU" dirty="0" smtClean="0">
                <a:latin typeface="+mn-lt"/>
              </a:rPr>
              <a:t>»</a:t>
            </a:r>
            <a:endParaRPr lang="ru-RU" dirty="0">
              <a:latin typeface="+mn-lt"/>
            </a:endParaRPr>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Autofit/>
          </a:bodyPr>
          <a:lstStyle/>
          <a:p>
            <a:r>
              <a:rPr lang="ru-RU" sz="2000" dirty="0" smtClean="0"/>
              <a:t>Так,   в журнале  «</a:t>
            </a:r>
            <a:r>
              <a:rPr lang="ru-RU" sz="2000" dirty="0" err="1" smtClean="0"/>
              <a:t>Войвыв</a:t>
            </a:r>
            <a:r>
              <a:rPr lang="ru-RU" sz="2000" dirty="0" smtClean="0"/>
              <a:t>  </a:t>
            </a:r>
            <a:r>
              <a:rPr lang="ru-RU" sz="2000" dirty="0" err="1" smtClean="0"/>
              <a:t>кодзув</a:t>
            </a:r>
            <a:r>
              <a:rPr lang="ru-RU" sz="2000" dirty="0" smtClean="0"/>
              <a:t>»  № 6  </a:t>
            </a:r>
            <a:r>
              <a:rPr lang="ru-RU" sz="2000" dirty="0" smtClean="0"/>
              <a:t>  </a:t>
            </a:r>
            <a:r>
              <a:rPr lang="ru-RU" sz="2000" dirty="0" smtClean="0"/>
              <a:t>1959  года  А.Е.Ванеев  писал  о  том, как  работал  </a:t>
            </a:r>
            <a:r>
              <a:rPr lang="ru-RU" sz="2000" dirty="0" err="1" smtClean="0"/>
              <a:t>Куратов</a:t>
            </a:r>
            <a:r>
              <a:rPr lang="ru-RU" sz="2000" dirty="0" smtClean="0"/>
              <a:t>, отметил, что  реалистические произведения  Куратова  слагались  с  помощью  реалистических  художественно-изобразительных  средств, что  поэт  старался  создавать  поэтические  образы  красивыми  и  понятными  для  всех. В  связи  с  этим  </a:t>
            </a:r>
            <a:r>
              <a:rPr lang="ru-RU" sz="2000" dirty="0" err="1" smtClean="0"/>
              <a:t>Куратов</a:t>
            </a:r>
            <a:r>
              <a:rPr lang="ru-RU" sz="2000" dirty="0" smtClean="0"/>
              <a:t>  менял  не  только  целые  образы, но  иногда  только  одну  деталь, один  небольшой  штрих.  Рукописи  И.А.Куратова  дают  возможность  видеть, как  меняются  взгляды  поэта, </a:t>
            </a:r>
            <a:r>
              <a:rPr lang="ru-RU" sz="2000" dirty="0" smtClean="0"/>
              <a:t>а, соответственно,   </a:t>
            </a:r>
            <a:r>
              <a:rPr lang="ru-RU" sz="2000" dirty="0" smtClean="0"/>
              <a:t>и  поэтические  образы  в  произведениях.  Рукописи  И.А.Куратова  свидетельствуют  о  кропотливой  творческой  работе  поэта.</a:t>
            </a:r>
          </a:p>
          <a:p>
            <a:r>
              <a:rPr lang="ru-RU" sz="2000" dirty="0" smtClean="0"/>
              <a:t> </a:t>
            </a:r>
          </a:p>
          <a:p>
            <a:endParaRPr lang="ru-RU" sz="2000" dirty="0"/>
          </a:p>
        </p:txBody>
      </p:sp>
      <p:pic>
        <p:nvPicPr>
          <p:cNvPr id="2050" name="Picture 2" descr="C:\Users\Самид\Desktop\O_zhurnale_Voyvyv_kodzuv.jpg"/>
          <p:cNvPicPr>
            <a:picLocks noChangeAspect="1" noChangeArrowheads="1"/>
          </p:cNvPicPr>
          <p:nvPr/>
        </p:nvPicPr>
        <p:blipFill>
          <a:blip r:embed="rId2" cstate="print"/>
          <a:srcRect/>
          <a:stretch>
            <a:fillRect/>
          </a:stretch>
        </p:blipFill>
        <p:spPr bwMode="auto">
          <a:xfrm>
            <a:off x="395536" y="1556792"/>
            <a:ext cx="3096344" cy="4536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251520" y="260648"/>
            <a:ext cx="8892480" cy="5865515"/>
          </a:xfrm>
        </p:spPr>
        <p:txBody>
          <a:bodyPr>
            <a:noAutofit/>
          </a:bodyPr>
          <a:lstStyle/>
          <a:p>
            <a:r>
              <a:rPr lang="ru-RU" sz="2400" dirty="0" smtClean="0"/>
              <a:t>О  философских  взглядах  И.А.Куратова  А.Е.Ванеев  писал  в  своей  книге  «Коми-зырянское  просветительство. Сущность  и  своеобразие» Он  отметил, что  «поэт  </a:t>
            </a:r>
            <a:r>
              <a:rPr lang="ru-RU" sz="2400" dirty="0" err="1" smtClean="0"/>
              <a:t>И.Куратов</a:t>
            </a:r>
            <a:r>
              <a:rPr lang="ru-RU" sz="2400" dirty="0" smtClean="0"/>
              <a:t>  обладал  достаточно  широким  научным  кругозором, понимал  необходимость  научного  познания  мира….Внимательно  изучал  не  только  историю  философии  и  других  общественных  наук, но  и  следил  за  современным  состоянием  наук, с  восхищением  отзывался  об  успехах  естественных  наук» А.Ванеев  отметил, что  </a:t>
            </a:r>
            <a:r>
              <a:rPr lang="ru-RU" sz="2400" dirty="0" err="1" smtClean="0"/>
              <a:t>И.А.Куратов</a:t>
            </a:r>
            <a:r>
              <a:rPr lang="ru-RU" sz="2400" dirty="0" smtClean="0"/>
              <a:t>  «проявлял  интерес  к  истории  философии  от  античности  до  современности» В  выявлении  философских  симпатий  и  антипатий  коми  поэта  значительный  интерес  представляют  книги  из  личной  библиотеки  И.А.Куратова. Наибольшую  ценность  среди  книг  из  личной  библиотеки  поэта   представляет  «История  философии  в  общепонятном  изложении  для  публики  и  для  учащихся   доктора  Бауэра»  </a:t>
            </a:r>
          </a:p>
          <a:p>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323528" y="188640"/>
            <a:ext cx="8820472" cy="5937523"/>
          </a:xfrm>
        </p:spPr>
        <p:txBody>
          <a:bodyPr>
            <a:normAutofit lnSpcReduction="10000"/>
          </a:bodyPr>
          <a:lstStyle/>
          <a:p>
            <a:r>
              <a:rPr lang="ru-RU" sz="3200" dirty="0" smtClean="0"/>
              <a:t>А.Е.Ванеев  в  своей  книге  «В  поисках  истины. Мировоззрение  и  эстетические  взгляды  И.А.Куратова»   отмечал, что  «философские  замечания  Куратова  обнаруживают  его  отрицательное  отношение  к  реакционным  выводам  идеалистической  философии…вполне  логичным  будет  вывод, что  в  </a:t>
            </a:r>
            <a:r>
              <a:rPr lang="ru-RU" sz="3200" dirty="0" err="1" smtClean="0"/>
              <a:t>устьсысольский</a:t>
            </a:r>
            <a:r>
              <a:rPr lang="ru-RU" sz="3200" dirty="0" smtClean="0"/>
              <a:t>  период  своей  деятельности    коми  поэт  уже  был  не  только  убежденным  атеистом, но  и  материалистически  мыслящей  личностью»</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301</TotalTime>
  <Words>1289</Words>
  <Application>Microsoft Office PowerPoint</Application>
  <PresentationFormat>Экран (4:3)</PresentationFormat>
  <Paragraphs>59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Апекс</vt:lpstr>
      <vt:lpstr>Вклад  Альберта  Ванеева  в  изучение  творчества  И.А.Куратова </vt:lpstr>
      <vt:lpstr>Иван  Алексеевич  Куратов</vt:lpstr>
      <vt:lpstr>Слайд 3</vt:lpstr>
      <vt:lpstr>Ирина  Михайловна  Ванеева</vt:lpstr>
      <vt:lpstr>Альберт  Егорович  Ванеев</vt:lpstr>
      <vt:lpstr>Слайд 6</vt:lpstr>
      <vt:lpstr>Журнал  «Войвыв  кодзув»</vt:lpstr>
      <vt:lpstr>Слайд 8</vt:lpstr>
      <vt:lpstr>Слайд 9</vt:lpstr>
      <vt:lpstr>Слайд 10</vt:lpstr>
      <vt:lpstr>А.С.Пушкин</vt:lpstr>
      <vt:lpstr>Слайд 12</vt:lpstr>
      <vt:lpstr>Слайд 13</vt:lpstr>
      <vt:lpstr>Слайд 14</vt:lpstr>
      <vt:lpstr>Слайд 15</vt:lpstr>
      <vt:lpstr>Слайд 16</vt:lpstr>
      <vt:lpstr>Слайд 17</vt:lpstr>
      <vt:lpstr>Иван   Куратов   и   Альберт   Ванеев . </vt:lpstr>
      <vt:lpstr>Слайд 19</vt:lpstr>
      <vt:lpstr>Слайд 20</vt:lpstr>
      <vt:lpstr>Слайд 21</vt:lpstr>
      <vt:lpstr>Слайд 22</vt:lpstr>
      <vt:lpstr>«Куратовская  энциклопедия»</vt:lpstr>
      <vt:lpstr>Памятник  И.А.Куратову</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Самид</dc:creator>
  <cp:lastModifiedBy>Самид</cp:lastModifiedBy>
  <cp:revision>34</cp:revision>
  <dcterms:created xsi:type="dcterms:W3CDTF">2014-12-08T15:04:19Z</dcterms:created>
  <dcterms:modified xsi:type="dcterms:W3CDTF">2014-12-14T13:03:55Z</dcterms:modified>
</cp:coreProperties>
</file>