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57" r:id="rId4"/>
    <p:sldId id="262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53;&#1071;\&#1057;&#1086;&#1094;&#1055;&#1077;&#1076;\&#1054;&#1055;&#1056;&#1054;&#1057;&#1067;%2013-14\&#1042;&#1099;&#1073;&#1086;&#1088;%20&#1087;&#1088;&#1086;&#1092;&#1080;&#1083;&#1103;%20201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53;&#1071;\&#1057;&#1086;&#1094;&#1055;&#1077;&#1076;\&#1054;&#1087;&#1088;&#1086;&#1089;&#1099;%20&#1074;&#1099;&#1087;&#1091;&#1089;&#1082;&#1085;&#1080;&#1082;&#1086;&#1074;\&#1054;&#1087;&#1088;&#1086;&#1089;%202010\2010%20&#1086;&#1087;&#1088;&#1086;&#1089;%20&#1074;%20&#1076;&#1080;&#1085;&#1072;&#1084;&#1080;&#1082;&#1077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53;&#1071;\&#1057;&#1086;&#1094;&#1055;&#1077;&#1076;\&#1054;&#1087;&#1088;&#1086;&#1089;&#1099;%20&#1074;&#1099;&#1087;&#1091;&#1089;&#1082;&#1085;&#1080;&#1082;&#1086;&#1074;\&#1054;&#1087;&#1088;&#1086;&#1089;%202010\2010%20&#1086;&#1087;&#1088;&#1086;&#1089;%20&#1074;%20&#1076;&#1080;&#1085;&#1072;&#1084;&#1080;&#1082;&#107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6865825799552815E-2"/>
          <c:y val="5.1400554097404488E-2"/>
          <c:w val="0.80412000583260423"/>
          <c:h val="0.82394062901226939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8 "А"</c:v>
                </c:pt>
              </c:strCache>
            </c:strRef>
          </c:tx>
          <c:cat>
            <c:strRef>
              <c:f>Лист1!$B$1:$F$1</c:f>
              <c:strCache>
                <c:ptCount val="5"/>
                <c:pt idx="0">
                  <c:v>Обучающиеся из неполных семей</c:v>
                </c:pt>
                <c:pt idx="1">
                  <c:v>Обучающиеся из многодетных семей</c:v>
                </c:pt>
                <c:pt idx="2">
                  <c:v>По временной регистрации</c:v>
                </c:pt>
                <c:pt idx="3">
                  <c:v>Посещают дополнительные занятия в школе</c:v>
                </c:pt>
                <c:pt idx="4">
                  <c:v>Посещают учреждения дополнительного образования</c:v>
                </c:pt>
              </c:strCache>
            </c:strRef>
          </c:cat>
          <c:val>
            <c:numRef>
              <c:f>Лист1!$B$2:$F$2</c:f>
              <c:numCache>
                <c:formatCode>0%</c:formatCode>
                <c:ptCount val="5"/>
                <c:pt idx="0">
                  <c:v>0.41</c:v>
                </c:pt>
                <c:pt idx="1">
                  <c:v>0.14000000000000001</c:v>
                </c:pt>
                <c:pt idx="2">
                  <c:v>0.17</c:v>
                </c:pt>
                <c:pt idx="3">
                  <c:v>0.14000000000000001</c:v>
                </c:pt>
                <c:pt idx="4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 среднем по школе</c:v>
                </c:pt>
              </c:strCache>
            </c:strRef>
          </c:tx>
          <c:cat>
            <c:strRef>
              <c:f>Лист1!$B$1:$F$1</c:f>
              <c:strCache>
                <c:ptCount val="5"/>
                <c:pt idx="0">
                  <c:v>Обучающиеся из неполных семей</c:v>
                </c:pt>
                <c:pt idx="1">
                  <c:v>Обучающиеся из многодетных семей</c:v>
                </c:pt>
                <c:pt idx="2">
                  <c:v>По временной регистрации</c:v>
                </c:pt>
                <c:pt idx="3">
                  <c:v>Посещают дополнительные занятия в школе</c:v>
                </c:pt>
                <c:pt idx="4">
                  <c:v>Посещают учреждения дополнительного образования</c:v>
                </c:pt>
              </c:strCache>
            </c:strRef>
          </c:cat>
          <c:val>
            <c:numRef>
              <c:f>Лист1!$B$3:$F$3</c:f>
              <c:numCache>
                <c:formatCode>0%</c:formatCode>
                <c:ptCount val="5"/>
                <c:pt idx="0">
                  <c:v>0.28999999999999998</c:v>
                </c:pt>
                <c:pt idx="1">
                  <c:v>0.04</c:v>
                </c:pt>
                <c:pt idx="2">
                  <c:v>0.09</c:v>
                </c:pt>
                <c:pt idx="3">
                  <c:v>0.89</c:v>
                </c:pt>
                <c:pt idx="4">
                  <c:v>0.43</c:v>
                </c:pt>
              </c:numCache>
            </c:numRef>
          </c:val>
        </c:ser>
        <c:axId val="36412032"/>
        <c:axId val="36513280"/>
      </c:barChart>
      <c:catAx>
        <c:axId val="36412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36513280"/>
        <c:crosses val="autoZero"/>
        <c:auto val="1"/>
        <c:lblAlgn val="ctr"/>
        <c:lblOffset val="100"/>
      </c:catAx>
      <c:valAx>
        <c:axId val="36513280"/>
        <c:scaling>
          <c:orientation val="minMax"/>
        </c:scaling>
        <c:axPos val="l"/>
        <c:majorGridlines/>
        <c:numFmt formatCode="0%" sourceLinked="1"/>
        <c:tickLblPos val="nextTo"/>
        <c:crossAx val="36412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9072251385243472E-2"/>
          <c:y val="7.1807159110895802E-2"/>
          <c:w val="0.18358202099737539"/>
          <c:h val="0.31095290172061851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plotArea>
      <c:layout>
        <c:manualLayout>
          <c:layoutTarget val="inner"/>
          <c:xMode val="edge"/>
          <c:yMode val="edge"/>
          <c:x val="0.42869663167104122"/>
          <c:y val="7.407407407407407E-2"/>
          <c:w val="0.38468657042869653"/>
          <c:h val="0.79869969378827677"/>
        </c:manualLayout>
      </c:layout>
      <c:barChart>
        <c:barDir val="bar"/>
        <c:grouping val="clustered"/>
        <c:ser>
          <c:idx val="0"/>
          <c:order val="0"/>
          <c:cat>
            <c:strRef>
              <c:f>Лист1!$B$23:$B$27</c:f>
              <c:strCache>
                <c:ptCount val="5"/>
                <c:pt idx="0">
                  <c:v>Общечеловеческие духовно-нравственные ценности</c:v>
                </c:pt>
                <c:pt idx="1">
                  <c:v>правила поведения в обществе</c:v>
                </c:pt>
                <c:pt idx="2">
                  <c:v>патриотизм, любовь к Родине</c:v>
                </c:pt>
                <c:pt idx="3">
                  <c:v>любовь к труду</c:v>
                </c:pt>
                <c:pt idx="4">
                  <c:v>профилактика потребления ПАВ</c:v>
                </c:pt>
              </c:strCache>
            </c:strRef>
          </c:cat>
          <c:val>
            <c:numRef>
              <c:f>Лист1!$C$23:$C$27</c:f>
              <c:numCache>
                <c:formatCode>0%</c:formatCode>
                <c:ptCount val="5"/>
                <c:pt idx="0">
                  <c:v>0.1</c:v>
                </c:pt>
                <c:pt idx="1">
                  <c:v>7.0000000000000007E-2</c:v>
                </c:pt>
                <c:pt idx="2">
                  <c:v>0.05</c:v>
                </c:pt>
                <c:pt idx="3">
                  <c:v>0.04</c:v>
                </c:pt>
                <c:pt idx="4">
                  <c:v>0.02</c:v>
                </c:pt>
              </c:numCache>
            </c:numRef>
          </c:val>
        </c:ser>
        <c:axId val="36589568"/>
        <c:axId val="36613504"/>
      </c:barChart>
      <c:catAx>
        <c:axId val="3658956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6613504"/>
        <c:crosses val="autoZero"/>
        <c:auto val="1"/>
        <c:lblAlgn val="ctr"/>
        <c:lblOffset val="100"/>
      </c:catAx>
      <c:valAx>
        <c:axId val="36613504"/>
        <c:scaling>
          <c:orientation val="minMax"/>
        </c:scaling>
        <c:axPos val="b"/>
        <c:majorGridlines/>
        <c:numFmt formatCode="0%" sourceLinked="1"/>
        <c:tickLblPos val="nextTo"/>
        <c:crossAx val="3658956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cat>
            <c:strRef>
              <c:f>Лист2!$A$7:$I$7</c:f>
              <c:strCache>
                <c:ptCount val="9"/>
                <c:pt idx="0">
                  <c:v>Литература</c:v>
                </c:pt>
                <c:pt idx="1">
                  <c:v>Физика</c:v>
                </c:pt>
                <c:pt idx="2">
                  <c:v>Химия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Англ.язык</c:v>
                </c:pt>
                <c:pt idx="8">
                  <c:v>Информ.и ИКТ</c:v>
                </c:pt>
              </c:strCache>
            </c:strRef>
          </c:cat>
          <c:val>
            <c:numRef>
              <c:f>Лист2!$A$8:$I$8</c:f>
              <c:numCache>
                <c:formatCode>General</c:formatCode>
                <c:ptCount val="9"/>
                <c:pt idx="0">
                  <c:v>6</c:v>
                </c:pt>
                <c:pt idx="1">
                  <c:v>11</c:v>
                </c:pt>
                <c:pt idx="2">
                  <c:v>6</c:v>
                </c:pt>
                <c:pt idx="3">
                  <c:v>31</c:v>
                </c:pt>
                <c:pt idx="4">
                  <c:v>29</c:v>
                </c:pt>
                <c:pt idx="5">
                  <c:v>6</c:v>
                </c:pt>
                <c:pt idx="6">
                  <c:v>49</c:v>
                </c:pt>
                <c:pt idx="7">
                  <c:v>23</c:v>
                </c:pt>
                <c:pt idx="8">
                  <c:v>20</c:v>
                </c:pt>
              </c:numCache>
            </c:numRef>
          </c:val>
        </c:ser>
        <c:axId val="39296384"/>
        <c:axId val="39474304"/>
      </c:barChart>
      <c:catAx>
        <c:axId val="39296384"/>
        <c:scaling>
          <c:orientation val="minMax"/>
        </c:scaling>
        <c:axPos val="b"/>
        <c:tickLblPos val="nextTo"/>
        <c:crossAx val="39474304"/>
        <c:crosses val="autoZero"/>
        <c:auto val="1"/>
        <c:lblAlgn val="ctr"/>
        <c:lblOffset val="100"/>
      </c:catAx>
      <c:valAx>
        <c:axId val="39474304"/>
        <c:scaling>
          <c:orientation val="minMax"/>
        </c:scaling>
        <c:axPos val="l"/>
        <c:majorGridlines/>
        <c:numFmt formatCode="General" sourceLinked="1"/>
        <c:tickLblPos val="nextTo"/>
        <c:crossAx val="3929638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dirty="0"/>
              <a:t>Качества выпускников в </a:t>
            </a:r>
            <a:r>
              <a:rPr lang="ru-RU" sz="1800" dirty="0" smtClean="0"/>
              <a:t>динамике</a:t>
            </a:r>
            <a:endParaRPr lang="ru-RU" sz="1800" dirty="0"/>
          </a:p>
        </c:rich>
      </c:tx>
      <c:layout>
        <c:manualLayout>
          <c:xMode val="edge"/>
          <c:yMode val="edge"/>
          <c:x val="0.12803889789303086"/>
          <c:y val="3.203661327231122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7244732576985418E-2"/>
          <c:y val="0.21281464530892449"/>
          <c:w val="0.7633711507293357"/>
          <c:h val="0.49199084668192222"/>
        </c:manualLayout>
      </c:layout>
      <c:lineChart>
        <c:grouping val="standard"/>
        <c:ser>
          <c:idx val="0"/>
          <c:order val="0"/>
          <c:tx>
            <c:strRef>
              <c:f>Лист1!$G$265</c:f>
              <c:strCache>
                <c:ptCount val="1"/>
                <c:pt idx="0">
                  <c:v>2007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Лист1!$B$266:$F$273</c:f>
              <c:strCache>
                <c:ptCount val="8"/>
                <c:pt idx="0">
                  <c:v>Готовность выпускников к поступлению в вуз</c:v>
                </c:pt>
                <c:pt idx="1">
                  <c:v>Профессионализм педагогического коллектива</c:v>
                </c:pt>
                <c:pt idx="2">
                  <c:v>Качество реализации учебных программ</c:v>
                </c:pt>
                <c:pt idx="3">
                  <c:v>Самооценка качества знаний</c:v>
                </c:pt>
                <c:pt idx="4">
                  <c:v>Утомляемость</c:v>
                </c:pt>
                <c:pt idx="5">
                  <c:v>Состояние здоровья</c:v>
                </c:pt>
                <c:pt idx="6">
                  <c:v>Готовность к диалогу</c:v>
                </c:pt>
                <c:pt idx="7">
                  <c:v>Удовлетворенность оценками</c:v>
                </c:pt>
              </c:strCache>
            </c:strRef>
          </c:cat>
          <c:val>
            <c:numRef>
              <c:f>Лист1!$G$266:$G$273</c:f>
              <c:numCache>
                <c:formatCode>0%</c:formatCode>
                <c:ptCount val="8"/>
                <c:pt idx="0">
                  <c:v>0.84</c:v>
                </c:pt>
                <c:pt idx="1">
                  <c:v>0.88</c:v>
                </c:pt>
                <c:pt idx="2">
                  <c:v>0.5</c:v>
                </c:pt>
                <c:pt idx="3">
                  <c:v>0.48</c:v>
                </c:pt>
                <c:pt idx="4">
                  <c:v>0.45</c:v>
                </c:pt>
                <c:pt idx="5">
                  <c:v>0.64</c:v>
                </c:pt>
                <c:pt idx="6">
                  <c:v>0.31</c:v>
                </c:pt>
                <c:pt idx="7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Лист1!$H$265</c:f>
              <c:strCache>
                <c:ptCount val="1"/>
                <c:pt idx="0">
                  <c:v>2008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Лист1!$B$266:$F$273</c:f>
              <c:strCache>
                <c:ptCount val="8"/>
                <c:pt idx="0">
                  <c:v>Готовность выпускников к поступлению в вуз</c:v>
                </c:pt>
                <c:pt idx="1">
                  <c:v>Профессионализм педагогического коллектива</c:v>
                </c:pt>
                <c:pt idx="2">
                  <c:v>Качество реализации учебных программ</c:v>
                </c:pt>
                <c:pt idx="3">
                  <c:v>Самооценка качества знаний</c:v>
                </c:pt>
                <c:pt idx="4">
                  <c:v>Утомляемость</c:v>
                </c:pt>
                <c:pt idx="5">
                  <c:v>Состояние здоровья</c:v>
                </c:pt>
                <c:pt idx="6">
                  <c:v>Готовность к диалогу</c:v>
                </c:pt>
                <c:pt idx="7">
                  <c:v>Удовлетворенность оценками</c:v>
                </c:pt>
              </c:strCache>
            </c:strRef>
          </c:cat>
          <c:val>
            <c:numRef>
              <c:f>Лист1!$H$266:$H$273</c:f>
              <c:numCache>
                <c:formatCode>0%</c:formatCode>
                <c:ptCount val="8"/>
                <c:pt idx="0">
                  <c:v>0.92</c:v>
                </c:pt>
                <c:pt idx="1">
                  <c:v>0.67</c:v>
                </c:pt>
                <c:pt idx="2">
                  <c:v>0.21</c:v>
                </c:pt>
                <c:pt idx="3">
                  <c:v>0.59</c:v>
                </c:pt>
                <c:pt idx="4">
                  <c:v>0.7</c:v>
                </c:pt>
                <c:pt idx="5">
                  <c:v>0.79</c:v>
                </c:pt>
                <c:pt idx="6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Лист1!$I$265</c:f>
              <c:strCache>
                <c:ptCount val="1"/>
                <c:pt idx="0">
                  <c:v>2009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Лист1!$B$266:$F$273</c:f>
              <c:strCache>
                <c:ptCount val="8"/>
                <c:pt idx="0">
                  <c:v>Готовность выпускников к поступлению в вуз</c:v>
                </c:pt>
                <c:pt idx="1">
                  <c:v>Профессионализм педагогического коллектива</c:v>
                </c:pt>
                <c:pt idx="2">
                  <c:v>Качество реализации учебных программ</c:v>
                </c:pt>
                <c:pt idx="3">
                  <c:v>Самооценка качества знаний</c:v>
                </c:pt>
                <c:pt idx="4">
                  <c:v>Утомляемость</c:v>
                </c:pt>
                <c:pt idx="5">
                  <c:v>Состояние здоровья</c:v>
                </c:pt>
                <c:pt idx="6">
                  <c:v>Готовность к диалогу</c:v>
                </c:pt>
                <c:pt idx="7">
                  <c:v>Удовлетворенность оценками</c:v>
                </c:pt>
              </c:strCache>
            </c:strRef>
          </c:cat>
          <c:val>
            <c:numRef>
              <c:f>Лист1!$I$266:$I$273</c:f>
              <c:numCache>
                <c:formatCode>0%</c:formatCode>
                <c:ptCount val="8"/>
                <c:pt idx="0">
                  <c:v>0.95</c:v>
                </c:pt>
                <c:pt idx="1">
                  <c:v>0.63</c:v>
                </c:pt>
                <c:pt idx="2">
                  <c:v>0.51</c:v>
                </c:pt>
                <c:pt idx="3">
                  <c:v>0.74</c:v>
                </c:pt>
                <c:pt idx="4">
                  <c:v>0.77</c:v>
                </c:pt>
                <c:pt idx="5">
                  <c:v>0.84</c:v>
                </c:pt>
                <c:pt idx="6">
                  <c:v>0.39</c:v>
                </c:pt>
                <c:pt idx="7">
                  <c:v>0.51</c:v>
                </c:pt>
              </c:numCache>
            </c:numRef>
          </c:val>
        </c:ser>
        <c:ser>
          <c:idx val="3"/>
          <c:order val="3"/>
          <c:tx>
            <c:strRef>
              <c:f>Лист1!$J$265</c:f>
              <c:strCache>
                <c:ptCount val="1"/>
                <c:pt idx="0">
                  <c:v>2010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strRef>
              <c:f>Лист1!$B$266:$F$273</c:f>
              <c:strCache>
                <c:ptCount val="8"/>
                <c:pt idx="0">
                  <c:v>Готовность выпускников к поступлению в вуз</c:v>
                </c:pt>
                <c:pt idx="1">
                  <c:v>Профессионализм педагогического коллектива</c:v>
                </c:pt>
                <c:pt idx="2">
                  <c:v>Качество реализации учебных программ</c:v>
                </c:pt>
                <c:pt idx="3">
                  <c:v>Самооценка качества знаний</c:v>
                </c:pt>
                <c:pt idx="4">
                  <c:v>Утомляемость</c:v>
                </c:pt>
                <c:pt idx="5">
                  <c:v>Состояние здоровья</c:v>
                </c:pt>
                <c:pt idx="6">
                  <c:v>Готовность к диалогу</c:v>
                </c:pt>
                <c:pt idx="7">
                  <c:v>Удовлетворенность оценками</c:v>
                </c:pt>
              </c:strCache>
            </c:strRef>
          </c:cat>
          <c:val>
            <c:numRef>
              <c:f>Лист1!$J$266:$J$273</c:f>
              <c:numCache>
                <c:formatCode>0%</c:formatCode>
                <c:ptCount val="8"/>
                <c:pt idx="0">
                  <c:v>0.94</c:v>
                </c:pt>
                <c:pt idx="1">
                  <c:v>0.64</c:v>
                </c:pt>
                <c:pt idx="2">
                  <c:v>0.5</c:v>
                </c:pt>
                <c:pt idx="3">
                  <c:v>0.64</c:v>
                </c:pt>
                <c:pt idx="4">
                  <c:v>0.7</c:v>
                </c:pt>
                <c:pt idx="5">
                  <c:v>0.83</c:v>
                </c:pt>
                <c:pt idx="6">
                  <c:v>0.5</c:v>
                </c:pt>
                <c:pt idx="7">
                  <c:v>0.56000000000000005</c:v>
                </c:pt>
              </c:numCache>
            </c:numRef>
          </c:val>
        </c:ser>
        <c:marker val="1"/>
        <c:axId val="36280576"/>
        <c:axId val="36289152"/>
      </c:lineChart>
      <c:catAx>
        <c:axId val="36280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6289152"/>
        <c:crosses val="autoZero"/>
        <c:auto val="1"/>
        <c:lblAlgn val="ctr"/>
        <c:lblOffset val="100"/>
        <c:tickLblSkip val="1"/>
        <c:tickMarkSkip val="1"/>
      </c:catAx>
      <c:valAx>
        <c:axId val="362891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628057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44408427876841"/>
          <c:y val="0.36155606407322666"/>
          <c:w val="0.10858995137763372"/>
          <c:h val="0.1945080091533180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/>
              <a:t>Школьной подготовки достаточно для поступления в вуз?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Лист1!$A$331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Лист1!$B$330:$E$330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Лист1!$B$331:$E$331</c:f>
              <c:numCache>
                <c:formatCode>0%</c:formatCode>
                <c:ptCount val="4"/>
                <c:pt idx="0">
                  <c:v>0.64</c:v>
                </c:pt>
                <c:pt idx="2">
                  <c:v>0.21</c:v>
                </c:pt>
                <c:pt idx="3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Лист1!$A$332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Лист1!$B$330:$E$330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Лист1!$B$332:$E$332</c:f>
              <c:numCache>
                <c:formatCode>0%</c:formatCode>
                <c:ptCount val="4"/>
                <c:pt idx="0">
                  <c:v>0.22</c:v>
                </c:pt>
                <c:pt idx="2">
                  <c:v>0.72</c:v>
                </c:pt>
                <c:pt idx="3">
                  <c:v>0.42</c:v>
                </c:pt>
              </c:numCache>
            </c:numRef>
          </c:val>
        </c:ser>
        <c:ser>
          <c:idx val="2"/>
          <c:order val="2"/>
          <c:tx>
            <c:strRef>
              <c:f>Лист1!$A$333</c:f>
              <c:strCache>
                <c:ptCount val="1"/>
                <c:pt idx="0">
                  <c:v>Не знаю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Лист1!$B$330:$E$330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Лист1!$B$333:$E$333</c:f>
              <c:numCache>
                <c:formatCode>0%</c:formatCode>
                <c:ptCount val="4"/>
                <c:pt idx="0">
                  <c:v>0.14000000000000001</c:v>
                </c:pt>
                <c:pt idx="2">
                  <c:v>7.0000000000000007E-2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overlap val="100"/>
        <c:axId val="36360960"/>
        <c:axId val="36362880"/>
      </c:barChart>
      <c:catAx>
        <c:axId val="36360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6362880"/>
        <c:crosses val="autoZero"/>
        <c:auto val="1"/>
        <c:lblAlgn val="ctr"/>
        <c:lblOffset val="100"/>
        <c:tickLblSkip val="1"/>
        <c:tickMarkSkip val="1"/>
      </c:catAx>
      <c:valAx>
        <c:axId val="363628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636096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0FC4CD-7CCF-41AF-8799-928D97DAE998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283E84-922F-425C-93A0-80276D40CD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FC4CD-7CCF-41AF-8799-928D97DAE998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83E84-922F-425C-93A0-80276D40CD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0FC4CD-7CCF-41AF-8799-928D97DAE998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283E84-922F-425C-93A0-80276D40CD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FC4CD-7CCF-41AF-8799-928D97DAE998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83E84-922F-425C-93A0-80276D40CD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0FC4CD-7CCF-41AF-8799-928D97DAE998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283E84-922F-425C-93A0-80276D40CD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FC4CD-7CCF-41AF-8799-928D97DAE998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83E84-922F-425C-93A0-80276D40CD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FC4CD-7CCF-41AF-8799-928D97DAE998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83E84-922F-425C-93A0-80276D40CD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FC4CD-7CCF-41AF-8799-928D97DAE998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83E84-922F-425C-93A0-80276D40CD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0FC4CD-7CCF-41AF-8799-928D97DAE998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83E84-922F-425C-93A0-80276D40CD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FC4CD-7CCF-41AF-8799-928D97DAE998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83E84-922F-425C-93A0-80276D40CD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FC4CD-7CCF-41AF-8799-928D97DAE998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83E84-922F-425C-93A0-80276D40CD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0FC4CD-7CCF-41AF-8799-928D97DAE998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283E84-922F-425C-93A0-80276D40CD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Социологическое сопровождение учебно-воспитательного процесса в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Социальный педагог </a:t>
            </a:r>
          </a:p>
          <a:p>
            <a:r>
              <a:rPr lang="ru-RU" dirty="0" smtClean="0"/>
              <a:t>Шутова Анна Николаевна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7" y="0"/>
          <a:ext cx="9144000" cy="6857996"/>
        </p:xfrm>
        <a:graphic>
          <a:graphicData uri="http://schemas.openxmlformats.org/drawingml/2006/table">
            <a:tbl>
              <a:tblPr/>
              <a:tblGrid>
                <a:gridCol w="211004"/>
                <a:gridCol w="1356386"/>
                <a:gridCol w="547938"/>
                <a:gridCol w="166735"/>
                <a:gridCol w="166735"/>
                <a:gridCol w="166735"/>
                <a:gridCol w="209082"/>
                <a:gridCol w="576778"/>
                <a:gridCol w="220617"/>
                <a:gridCol w="220617"/>
                <a:gridCol w="259548"/>
                <a:gridCol w="259548"/>
                <a:gridCol w="259548"/>
                <a:gridCol w="576778"/>
                <a:gridCol w="166735"/>
                <a:gridCol w="166735"/>
                <a:gridCol w="166735"/>
                <a:gridCol w="600809"/>
                <a:gridCol w="600809"/>
                <a:gridCol w="576778"/>
                <a:gridCol w="166735"/>
                <a:gridCol w="166735"/>
                <a:gridCol w="166735"/>
                <a:gridCol w="166735"/>
                <a:gridCol w="166735"/>
                <a:gridCol w="166735"/>
                <a:gridCol w="166735"/>
                <a:gridCol w="166735"/>
                <a:gridCol w="166735"/>
                <a:gridCol w="166735"/>
              </a:tblGrid>
              <a:tr h="159872">
                <a:tc gridSpan="3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latin typeface="Arial CYR"/>
                          <a:ea typeface="Times New Roman"/>
                          <a:cs typeface="Times New Roman"/>
                        </a:rPr>
                        <a:t>Социальный паспорт __"__" класса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032">
                <a:tc gridSpan="3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Arial CYR"/>
                          <a:ea typeface="Times New Roman"/>
                          <a:cs typeface="Times New Roman"/>
                        </a:rPr>
                        <a:t>Классный руководитель - (ФИО)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54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latin typeface="Arial CYR"/>
                          <a:ea typeface="Times New Roman"/>
                          <a:cs typeface="Times New Roman"/>
                        </a:rPr>
                        <a:t>ФИО учащегося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Год рождения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Пол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Семья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Временная регистрация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Получает завтрак по квоте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Посещает ГПД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Посещение кружков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Учёт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ПАВ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Здоровье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5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муж.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жен.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Полная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неполная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latin typeface="Arial CYR"/>
                          <a:ea typeface="Times New Roman"/>
                          <a:cs typeface="Times New Roman"/>
                        </a:rPr>
                        <a:t>Опека, приемная семья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Многодетная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Малообеспеченная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В социально опасном положении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Семья состоит на внутришкольном учете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В трудной жизненной ситуации (другое)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В школе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В учреждениях дополнительного образования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внутришкольный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в КДН и ЗП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в ОДН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курит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употребляет алкоголь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психотропные вещ-ва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Основная мед. группа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Подготовит. мед.группа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Спецмедгруппа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ребёнок-инвалид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одна мать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один отец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Название кружка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Учреждение (ДЮСШ, "Логос", КСЦ"Мечта" и т.д.)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Название секции/ кружка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1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2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3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4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5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6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7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8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9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10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11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12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13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14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15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16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17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18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19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20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21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22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23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24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25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26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27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9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%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56" marR="29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Потенциально сложный класс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Мнение населения о содержании школьного воспитания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Предметы, выбираемые девятиклассниками для сдачи в форме ГИА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Chart 12"/>
          <p:cNvGraphicFramePr>
            <a:graphicFrameLocks/>
          </p:cNvGraphicFramePr>
          <p:nvPr/>
        </p:nvGraphicFramePr>
        <p:xfrm>
          <a:off x="0" y="0"/>
          <a:ext cx="9143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Chart 1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231</TotalTime>
  <Words>177</Words>
  <Application>Microsoft Office PowerPoint</Application>
  <PresentationFormat>Экран (4:3)</PresentationFormat>
  <Paragraphs>917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Социологическое сопровождение учебно-воспитательного процесса в школе</vt:lpstr>
      <vt:lpstr>Слайд 2</vt:lpstr>
      <vt:lpstr>Потенциально сложный класс</vt:lpstr>
      <vt:lpstr>Мнение населения о содержании школьного воспитания </vt:lpstr>
      <vt:lpstr>Предметы, выбираемые девятиклассниками для сдачи в форме ГИА</vt:lpstr>
      <vt:lpstr>Слайд 6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2014-02-19T20:10:38Z</dcterms:created>
  <dcterms:modified xsi:type="dcterms:W3CDTF">2014-02-20T00:02:21Z</dcterms:modified>
</cp:coreProperties>
</file>